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5" r:id="rId6"/>
    <p:sldMasterId id="2147483700" r:id="rId7"/>
    <p:sldMasterId id="2147483715" r:id="rId8"/>
    <p:sldMasterId id="2147483670" r:id="rId9"/>
  </p:sldMasterIdLst>
  <p:notesMasterIdLst>
    <p:notesMasterId r:id="rId27"/>
  </p:notesMasterIdLst>
  <p:handoutMasterIdLst>
    <p:handoutMasterId r:id="rId28"/>
  </p:handoutMasterIdLst>
  <p:sldIdLst>
    <p:sldId id="258" r:id="rId10"/>
    <p:sldId id="1103" r:id="rId11"/>
    <p:sldId id="1121" r:id="rId12"/>
    <p:sldId id="1132" r:id="rId13"/>
    <p:sldId id="293" r:id="rId14"/>
    <p:sldId id="1130" r:id="rId15"/>
    <p:sldId id="301" r:id="rId16"/>
    <p:sldId id="302" r:id="rId17"/>
    <p:sldId id="1126" r:id="rId18"/>
    <p:sldId id="282" r:id="rId19"/>
    <p:sldId id="1125" r:id="rId20"/>
    <p:sldId id="1123" r:id="rId21"/>
    <p:sldId id="1115" r:id="rId22"/>
    <p:sldId id="1134" r:id="rId23"/>
    <p:sldId id="1124" r:id="rId24"/>
    <p:sldId id="1127" r:id="rId25"/>
    <p:sldId id="1129" r:id="rId26"/>
  </p:sldIdLst>
  <p:sldSz cx="9144000" cy="5145088"/>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8">
          <p15:clr>
            <a:srgbClr val="A4A3A4"/>
          </p15:clr>
        </p15:guide>
        <p15:guide id="2" orient="horz" pos="260">
          <p15:clr>
            <a:srgbClr val="A4A3A4"/>
          </p15:clr>
        </p15:guide>
        <p15:guide id="3" pos="249">
          <p15:clr>
            <a:srgbClr val="A4A3A4"/>
          </p15:clr>
        </p15:guide>
        <p15:guide id="4" pos="551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800"/>
    <a:srgbClr val="B2B2B2"/>
    <a:srgbClr val="003947"/>
    <a:srgbClr val="878787"/>
    <a:srgbClr val="EDEDED"/>
    <a:srgbClr val="1D1D1B"/>
    <a:srgbClr val="A24CC8"/>
    <a:srgbClr val="381D59"/>
    <a:srgbClr val="009ACF"/>
    <a:srgbClr val="004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70521-A929-4DDF-9C43-732E7C5AA9CA}" v="4" dt="2019-02-05T14:22:24.743"/>
    <p1510:client id="{155487F6-C5B0-4741-8C13-81E26649453C}" v="5552" dt="2019-02-05T16:20:15.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67148" autoAdjust="0"/>
  </p:normalViewPr>
  <p:slideViewPr>
    <p:cSldViewPr snapToObjects="1" showGuides="1">
      <p:cViewPr varScale="1">
        <p:scale>
          <a:sx n="81" d="100"/>
          <a:sy n="81" d="100"/>
        </p:scale>
        <p:origin x="1960" y="184"/>
      </p:cViewPr>
      <p:guideLst>
        <p:guide orient="horz" pos="2798"/>
        <p:guide orient="horz" pos="260"/>
        <p:guide pos="249"/>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42" d="100"/>
          <a:sy n="142" d="100"/>
        </p:scale>
        <p:origin x="41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8" Type="http://schemas.openxmlformats.org/officeDocument/2006/relationships/slideMaster" Target="slideMasters/slideMaster4.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30" Type="http://schemas.openxmlformats.org/officeDocument/2006/relationships/viewProps" Target="viewProps.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ie Wenzel" userId="7a38fa95-c46f-4336-b6d5-d496d2c2dc94" providerId="ADAL" clId="{155487F6-C5B0-4741-8C13-81E26649453C}"/>
    <pc:docChg chg="undo custSel addSld delSld modSld">
      <pc:chgData name="Lillie Wenzel" userId="7a38fa95-c46f-4336-b6d5-d496d2c2dc94" providerId="ADAL" clId="{155487F6-C5B0-4741-8C13-81E26649453C}" dt="2019-02-05T16:20:15.861" v="5528" actId="20577"/>
      <pc:docMkLst>
        <pc:docMk/>
      </pc:docMkLst>
      <pc:sldChg chg="modNotesTx">
        <pc:chgData name="Lillie Wenzel" userId="7a38fa95-c46f-4336-b6d5-d496d2c2dc94" providerId="ADAL" clId="{155487F6-C5B0-4741-8C13-81E26649453C}" dt="2019-02-05T11:09:06.860" v="3858" actId="20577"/>
        <pc:sldMkLst>
          <pc:docMk/>
          <pc:sldMk cId="0" sldId="258"/>
        </pc:sldMkLst>
      </pc:sldChg>
      <pc:sldChg chg="addSp delSp modSp del">
        <pc:chgData name="Lillie Wenzel" userId="7a38fa95-c46f-4336-b6d5-d496d2c2dc94" providerId="ADAL" clId="{155487F6-C5B0-4741-8C13-81E26649453C}" dt="2019-02-04T15:03:58.823" v="1601" actId="2696"/>
        <pc:sldMkLst>
          <pc:docMk/>
          <pc:sldMk cId="1047826861" sldId="275"/>
        </pc:sldMkLst>
        <pc:grpChg chg="add del mod">
          <ac:chgData name="Lillie Wenzel" userId="7a38fa95-c46f-4336-b6d5-d496d2c2dc94" providerId="ADAL" clId="{155487F6-C5B0-4741-8C13-81E26649453C}" dt="2019-02-04T15:02:30.211" v="1585"/>
          <ac:grpSpMkLst>
            <pc:docMk/>
            <pc:sldMk cId="1047826861" sldId="275"/>
            <ac:grpSpMk id="4" creationId="{5445A81A-FE25-4F6F-8F29-25BA4A535538}"/>
          </ac:grpSpMkLst>
        </pc:grpChg>
        <pc:picChg chg="del">
          <ac:chgData name="Lillie Wenzel" userId="7a38fa95-c46f-4336-b6d5-d496d2c2dc94" providerId="ADAL" clId="{155487F6-C5B0-4741-8C13-81E26649453C}" dt="2019-02-04T14:57:03.851" v="1458" actId="478"/>
          <ac:picMkLst>
            <pc:docMk/>
            <pc:sldMk cId="1047826861" sldId="275"/>
            <ac:picMk id="9" creationId="{21561C97-4ECA-4788-9852-E95E64A8D5B2}"/>
          </ac:picMkLst>
        </pc:picChg>
      </pc:sldChg>
      <pc:sldChg chg="addSp modSp modNotesTx">
        <pc:chgData name="Lillie Wenzel" userId="7a38fa95-c46f-4336-b6d5-d496d2c2dc94" providerId="ADAL" clId="{155487F6-C5B0-4741-8C13-81E26649453C}" dt="2019-02-04T15:34:25.987" v="3073" actId="20577"/>
        <pc:sldMkLst>
          <pc:docMk/>
          <pc:sldMk cId="2550822811" sldId="293"/>
        </pc:sldMkLst>
        <pc:grpChg chg="add mod">
          <ac:chgData name="Lillie Wenzel" userId="7a38fa95-c46f-4336-b6d5-d496d2c2dc94" providerId="ADAL" clId="{155487F6-C5B0-4741-8C13-81E26649453C}" dt="2019-02-04T15:02:39.387" v="1588" actId="1076"/>
          <ac:grpSpMkLst>
            <pc:docMk/>
            <pc:sldMk cId="2550822811" sldId="293"/>
            <ac:grpSpMk id="3" creationId="{12855091-A82E-4329-80FA-21393072FE44}"/>
          </ac:grpSpMkLst>
        </pc:grpChg>
        <pc:picChg chg="mod">
          <ac:chgData name="Lillie Wenzel" userId="7a38fa95-c46f-4336-b6d5-d496d2c2dc94" providerId="ADAL" clId="{155487F6-C5B0-4741-8C13-81E26649453C}" dt="2019-02-04T15:02:35.525" v="1587" actId="1076"/>
          <ac:picMkLst>
            <pc:docMk/>
            <pc:sldMk cId="2550822811" sldId="293"/>
            <ac:picMk id="5" creationId="{E94CD380-CFFF-4DEC-B12B-23C6F1BA14C0}"/>
          </ac:picMkLst>
        </pc:picChg>
      </pc:sldChg>
      <pc:sldChg chg="modNotes modNotesTx">
        <pc:chgData name="Lillie Wenzel" userId="7a38fa95-c46f-4336-b6d5-d496d2c2dc94" providerId="ADAL" clId="{155487F6-C5B0-4741-8C13-81E26649453C}" dt="2019-02-05T11:36:11.725" v="4553" actId="20577"/>
        <pc:sldMkLst>
          <pc:docMk/>
          <pc:sldMk cId="633508693" sldId="301"/>
        </pc:sldMkLst>
      </pc:sldChg>
      <pc:sldChg chg="modNotesTx">
        <pc:chgData name="Lillie Wenzel" userId="7a38fa95-c46f-4336-b6d5-d496d2c2dc94" providerId="ADAL" clId="{155487F6-C5B0-4741-8C13-81E26649453C}" dt="2019-02-05T11:40:08.468" v="4908" actId="6549"/>
        <pc:sldMkLst>
          <pc:docMk/>
          <pc:sldMk cId="2334441583" sldId="302"/>
        </pc:sldMkLst>
      </pc:sldChg>
      <pc:sldChg chg="addSp delSp modSp modNotesTx">
        <pc:chgData name="Lillie Wenzel" userId="7a38fa95-c46f-4336-b6d5-d496d2c2dc94" providerId="ADAL" clId="{155487F6-C5B0-4741-8C13-81E26649453C}" dt="2019-02-05T16:05:26.819" v="4996" actId="20577"/>
        <pc:sldMkLst>
          <pc:docMk/>
          <pc:sldMk cId="2364652907" sldId="1103"/>
        </pc:sldMkLst>
        <pc:spChg chg="del mod">
          <ac:chgData name="Lillie Wenzel" userId="7a38fa95-c46f-4336-b6d5-d496d2c2dc94" providerId="ADAL" clId="{155487F6-C5B0-4741-8C13-81E26649453C}" dt="2019-02-04T15:30:22.723" v="2663" actId="478"/>
          <ac:spMkLst>
            <pc:docMk/>
            <pc:sldMk cId="2364652907" sldId="1103"/>
            <ac:spMk id="2" creationId="{2229005B-8105-4CAA-9D89-1CC896678CD3}"/>
          </ac:spMkLst>
        </pc:spChg>
        <pc:spChg chg="add del mod">
          <ac:chgData name="Lillie Wenzel" userId="7a38fa95-c46f-4336-b6d5-d496d2c2dc94" providerId="ADAL" clId="{155487F6-C5B0-4741-8C13-81E26649453C}" dt="2019-02-05T13:57:05.249" v="4970" actId="478"/>
          <ac:spMkLst>
            <pc:docMk/>
            <pc:sldMk cId="2364652907" sldId="1103"/>
            <ac:spMk id="2" creationId="{A373D850-8BE7-4FB1-9044-78D1D4169884}"/>
          </ac:spMkLst>
        </pc:spChg>
        <pc:spChg chg="add del mod">
          <ac:chgData name="Lillie Wenzel" userId="7a38fa95-c46f-4336-b6d5-d496d2c2dc94" providerId="ADAL" clId="{155487F6-C5B0-4741-8C13-81E26649453C}" dt="2019-02-04T14:35:07.073" v="627" actId="478"/>
          <ac:spMkLst>
            <pc:docMk/>
            <pc:sldMk cId="2364652907" sldId="1103"/>
            <ac:spMk id="3" creationId="{69D7A14F-7C56-4F21-B060-3081ECA66C1C}"/>
          </ac:spMkLst>
        </pc:spChg>
        <pc:spChg chg="add del mod">
          <ac:chgData name="Lillie Wenzel" userId="7a38fa95-c46f-4336-b6d5-d496d2c2dc94" providerId="ADAL" clId="{155487F6-C5B0-4741-8C13-81E26649453C}" dt="2019-02-04T14:35:15.932" v="629" actId="478"/>
          <ac:spMkLst>
            <pc:docMk/>
            <pc:sldMk cId="2364652907" sldId="1103"/>
            <ac:spMk id="4" creationId="{3E9625DE-CDD3-4D5D-A278-F4BB4C0473DF}"/>
          </ac:spMkLst>
        </pc:spChg>
        <pc:spChg chg="mod">
          <ac:chgData name="Lillie Wenzel" userId="7a38fa95-c46f-4336-b6d5-d496d2c2dc94" providerId="ADAL" clId="{155487F6-C5B0-4741-8C13-81E26649453C}" dt="2019-02-05T16:05:14.970" v="4980" actId="20577"/>
          <ac:spMkLst>
            <pc:docMk/>
            <pc:sldMk cId="2364652907" sldId="1103"/>
            <ac:spMk id="8" creationId="{FEE0F690-E25C-41F7-A3CA-D14C90245228}"/>
          </ac:spMkLst>
        </pc:spChg>
        <pc:picChg chg="mod">
          <ac:chgData name="Lillie Wenzel" userId="7a38fa95-c46f-4336-b6d5-d496d2c2dc94" providerId="ADAL" clId="{155487F6-C5B0-4741-8C13-81E26649453C}" dt="2019-02-04T14:58:43.315" v="1550" actId="1076"/>
          <ac:picMkLst>
            <pc:docMk/>
            <pc:sldMk cId="2364652907" sldId="1103"/>
            <ac:picMk id="7" creationId="{E0E20CC5-7754-472D-B8A0-BB4066316204}"/>
          </ac:picMkLst>
        </pc:picChg>
      </pc:sldChg>
      <pc:sldChg chg="delSp modSp modNotesTx">
        <pc:chgData name="Lillie Wenzel" userId="7a38fa95-c46f-4336-b6d5-d496d2c2dc94" providerId="ADAL" clId="{155487F6-C5B0-4741-8C13-81E26649453C}" dt="2019-02-05T16:20:15.861" v="5528" actId="20577"/>
        <pc:sldMkLst>
          <pc:docMk/>
          <pc:sldMk cId="3504048169" sldId="1115"/>
        </pc:sldMkLst>
        <pc:spChg chg="mod">
          <ac:chgData name="Lillie Wenzel" userId="7a38fa95-c46f-4336-b6d5-d496d2c2dc94" providerId="ADAL" clId="{155487F6-C5B0-4741-8C13-81E26649453C}" dt="2019-02-04T15:45:10.667" v="3461" actId="1076"/>
          <ac:spMkLst>
            <pc:docMk/>
            <pc:sldMk cId="3504048169" sldId="1115"/>
            <ac:spMk id="4" creationId="{65E8A21D-0AA4-495E-AC76-9C60114BDBD1}"/>
          </ac:spMkLst>
        </pc:spChg>
        <pc:spChg chg="mod">
          <ac:chgData name="Lillie Wenzel" userId="7a38fa95-c46f-4336-b6d5-d496d2c2dc94" providerId="ADAL" clId="{155487F6-C5B0-4741-8C13-81E26649453C}" dt="2019-02-04T15:47:07.057" v="3474" actId="14100"/>
          <ac:spMkLst>
            <pc:docMk/>
            <pc:sldMk cId="3504048169" sldId="1115"/>
            <ac:spMk id="6" creationId="{833F25F2-9F3F-4E4F-BFC3-0FEA4A93F324}"/>
          </ac:spMkLst>
        </pc:spChg>
        <pc:spChg chg="mod">
          <ac:chgData name="Lillie Wenzel" userId="7a38fa95-c46f-4336-b6d5-d496d2c2dc94" providerId="ADAL" clId="{155487F6-C5B0-4741-8C13-81E26649453C}" dt="2019-02-05T12:20:17.379" v="4968" actId="948"/>
          <ac:spMkLst>
            <pc:docMk/>
            <pc:sldMk cId="3504048169" sldId="1115"/>
            <ac:spMk id="7" creationId="{164E060A-0FE2-41EA-B44A-74A784DA3891}"/>
          </ac:spMkLst>
        </pc:spChg>
        <pc:spChg chg="del">
          <ac:chgData name="Lillie Wenzel" userId="7a38fa95-c46f-4336-b6d5-d496d2c2dc94" providerId="ADAL" clId="{155487F6-C5B0-4741-8C13-81E26649453C}" dt="2019-02-05T13:56:48.522" v="4969" actId="478"/>
          <ac:spMkLst>
            <pc:docMk/>
            <pc:sldMk cId="3504048169" sldId="1115"/>
            <ac:spMk id="8" creationId="{20F5C977-D35C-4D95-947F-204BCD27A40E}"/>
          </ac:spMkLst>
        </pc:spChg>
      </pc:sldChg>
      <pc:sldChg chg="addSp delSp modSp modNotesTx">
        <pc:chgData name="Lillie Wenzel" userId="7a38fa95-c46f-4336-b6d5-d496d2c2dc94" providerId="ADAL" clId="{155487F6-C5B0-4741-8C13-81E26649453C}" dt="2019-02-05T11:33:36.078" v="4535" actId="20577"/>
        <pc:sldMkLst>
          <pc:docMk/>
          <pc:sldMk cId="1755357335" sldId="1121"/>
        </pc:sldMkLst>
        <pc:spChg chg="add del">
          <ac:chgData name="Lillie Wenzel" userId="7a38fa95-c46f-4336-b6d5-d496d2c2dc94" providerId="ADAL" clId="{155487F6-C5B0-4741-8C13-81E26649453C}" dt="2019-02-04T14:22:51.993" v="33"/>
          <ac:spMkLst>
            <pc:docMk/>
            <pc:sldMk cId="1755357335" sldId="1121"/>
            <ac:spMk id="4" creationId="{312246A6-1934-4ACA-8A94-933528998200}"/>
          </ac:spMkLst>
        </pc:spChg>
        <pc:spChg chg="del">
          <ac:chgData name="Lillie Wenzel" userId="7a38fa95-c46f-4336-b6d5-d496d2c2dc94" providerId="ADAL" clId="{155487F6-C5B0-4741-8C13-81E26649453C}" dt="2019-02-04T14:17:51.887" v="6" actId="478"/>
          <ac:spMkLst>
            <pc:docMk/>
            <pc:sldMk cId="1755357335" sldId="1121"/>
            <ac:spMk id="6" creationId="{7C92398A-0062-4382-92DF-CD64B7AED868}"/>
          </ac:spMkLst>
        </pc:spChg>
        <pc:spChg chg="add del mod">
          <ac:chgData name="Lillie Wenzel" userId="7a38fa95-c46f-4336-b6d5-d496d2c2dc94" providerId="ADAL" clId="{155487F6-C5B0-4741-8C13-81E26649453C}" dt="2019-02-04T14:25:24.976" v="44" actId="478"/>
          <ac:spMkLst>
            <pc:docMk/>
            <pc:sldMk cId="1755357335" sldId="1121"/>
            <ac:spMk id="7" creationId="{AB3FB66B-9D76-4B4C-980B-7E11FFA13C31}"/>
          </ac:spMkLst>
        </pc:spChg>
        <pc:spChg chg="add del mod">
          <ac:chgData name="Lillie Wenzel" userId="7a38fa95-c46f-4336-b6d5-d496d2c2dc94" providerId="ADAL" clId="{155487F6-C5B0-4741-8C13-81E26649453C}" dt="2019-02-04T14:40:04.763" v="726" actId="478"/>
          <ac:spMkLst>
            <pc:docMk/>
            <pc:sldMk cId="1755357335" sldId="1121"/>
            <ac:spMk id="8" creationId="{EBF548E9-2CD9-445E-835D-3D3C6D9802B8}"/>
          </ac:spMkLst>
        </pc:spChg>
        <pc:spChg chg="add mod">
          <ac:chgData name="Lillie Wenzel" userId="7a38fa95-c46f-4336-b6d5-d496d2c2dc94" providerId="ADAL" clId="{155487F6-C5B0-4741-8C13-81E26649453C}" dt="2019-02-05T11:19:32.828" v="4394" actId="1076"/>
          <ac:spMkLst>
            <pc:docMk/>
            <pc:sldMk cId="1755357335" sldId="1121"/>
            <ac:spMk id="10" creationId="{B60CA624-E415-486F-BB19-ACED0E5BFDFE}"/>
          </ac:spMkLst>
        </pc:spChg>
        <pc:spChg chg="mod">
          <ac:chgData name="Lillie Wenzel" userId="7a38fa95-c46f-4336-b6d5-d496d2c2dc94" providerId="ADAL" clId="{155487F6-C5B0-4741-8C13-81E26649453C}" dt="2019-02-05T11:31:31.355" v="4463"/>
          <ac:spMkLst>
            <pc:docMk/>
            <pc:sldMk cId="1755357335" sldId="1121"/>
            <ac:spMk id="11" creationId="{3BF56561-9527-4F9E-BA98-60DE24F5E1E6}"/>
          </ac:spMkLst>
        </pc:spChg>
        <pc:picChg chg="add mod">
          <ac:chgData name="Lillie Wenzel" userId="7a38fa95-c46f-4336-b6d5-d496d2c2dc94" providerId="ADAL" clId="{155487F6-C5B0-4741-8C13-81E26649453C}" dt="2019-02-05T11:13:36.591" v="4071" actId="14100"/>
          <ac:picMkLst>
            <pc:docMk/>
            <pc:sldMk cId="1755357335" sldId="1121"/>
            <ac:picMk id="3" creationId="{9B886FAF-E26C-4A79-9A59-DF7EDB37B2CB}"/>
          </ac:picMkLst>
        </pc:picChg>
        <pc:picChg chg="del">
          <ac:chgData name="Lillie Wenzel" userId="7a38fa95-c46f-4336-b6d5-d496d2c2dc94" providerId="ADAL" clId="{155487F6-C5B0-4741-8C13-81E26649453C}" dt="2019-02-04T14:21:17.476" v="26" actId="478"/>
          <ac:picMkLst>
            <pc:docMk/>
            <pc:sldMk cId="1755357335" sldId="1121"/>
            <ac:picMk id="5" creationId="{F726D2F5-3B7E-4A4F-BDF5-503194C8D9CD}"/>
          </ac:picMkLst>
        </pc:picChg>
      </pc:sldChg>
      <pc:sldChg chg="modSp modNotesTx">
        <pc:chgData name="Lillie Wenzel" userId="7a38fa95-c46f-4336-b6d5-d496d2c2dc94" providerId="ADAL" clId="{155487F6-C5B0-4741-8C13-81E26649453C}" dt="2019-02-04T15:25:23.454" v="2648" actId="20577"/>
        <pc:sldMkLst>
          <pc:docMk/>
          <pc:sldMk cId="3780810956" sldId="1122"/>
        </pc:sldMkLst>
        <pc:graphicFrameChg chg="mod">
          <ac:chgData name="Lillie Wenzel" userId="7a38fa95-c46f-4336-b6d5-d496d2c2dc94" providerId="ADAL" clId="{155487F6-C5B0-4741-8C13-81E26649453C}" dt="2019-02-04T14:17:12.862" v="5"/>
          <ac:graphicFrameMkLst>
            <pc:docMk/>
            <pc:sldMk cId="3780810956" sldId="1122"/>
            <ac:graphicFrameMk id="7" creationId="{5953C37F-FCE6-4668-843B-BA2C8EFB304E}"/>
          </ac:graphicFrameMkLst>
        </pc:graphicFrameChg>
      </pc:sldChg>
      <pc:sldChg chg="modNotesTx">
        <pc:chgData name="Lillie Wenzel" userId="7a38fa95-c46f-4336-b6d5-d496d2c2dc94" providerId="ADAL" clId="{155487F6-C5B0-4741-8C13-81E26649453C}" dt="2019-02-05T13:57:30.402" v="4973" actId="20577"/>
        <pc:sldMkLst>
          <pc:docMk/>
          <pc:sldMk cId="2653609854" sldId="1126"/>
        </pc:sldMkLst>
      </pc:sldChg>
      <pc:sldChg chg="modNotesTx">
        <pc:chgData name="Lillie Wenzel" userId="7a38fa95-c46f-4336-b6d5-d496d2c2dc94" providerId="ADAL" clId="{155487F6-C5B0-4741-8C13-81E26649453C}" dt="2019-02-05T16:13:49.495" v="5390" actId="20577"/>
        <pc:sldMkLst>
          <pc:docMk/>
          <pc:sldMk cId="3036536021" sldId="1127"/>
        </pc:sldMkLst>
      </pc:sldChg>
      <pc:sldChg chg="add del">
        <pc:chgData name="Lillie Wenzel" userId="7a38fa95-c46f-4336-b6d5-d496d2c2dc94" providerId="ADAL" clId="{155487F6-C5B0-4741-8C13-81E26649453C}" dt="2019-02-04T14:55:40.136" v="1455" actId="2696"/>
        <pc:sldMkLst>
          <pc:docMk/>
          <pc:sldMk cId="583585403" sldId="1130"/>
        </pc:sldMkLst>
      </pc:sldChg>
      <pc:sldChg chg="modSp modNotes modNotesTx">
        <pc:chgData name="Lillie Wenzel" userId="7a38fa95-c46f-4336-b6d5-d496d2c2dc94" providerId="ADAL" clId="{155487F6-C5B0-4741-8C13-81E26649453C}" dt="2019-02-05T11:35:06.885" v="4547" actId="6549"/>
        <pc:sldMkLst>
          <pc:docMk/>
          <pc:sldMk cId="2674800135" sldId="1130"/>
        </pc:sldMkLst>
        <pc:spChg chg="mod">
          <ac:chgData name="Lillie Wenzel" userId="7a38fa95-c46f-4336-b6d5-d496d2c2dc94" providerId="ADAL" clId="{155487F6-C5B0-4741-8C13-81E26649453C}" dt="2019-02-04T15:07:50.948" v="1635" actId="20577"/>
          <ac:spMkLst>
            <pc:docMk/>
            <pc:sldMk cId="2674800135" sldId="1130"/>
            <ac:spMk id="3" creationId="{C724DD00-AF42-4982-9FBB-10A5EE1B0F1B}"/>
          </ac:spMkLst>
        </pc:spChg>
        <pc:spChg chg="mod">
          <ac:chgData name="Lillie Wenzel" userId="7a38fa95-c46f-4336-b6d5-d496d2c2dc94" providerId="ADAL" clId="{155487F6-C5B0-4741-8C13-81E26649453C}" dt="2019-02-04T15:07:43.759" v="1632" actId="6549"/>
          <ac:spMkLst>
            <pc:docMk/>
            <pc:sldMk cId="2674800135" sldId="1130"/>
            <ac:spMk id="5" creationId="{99619375-42DA-43B4-AEAC-444C9D513B8F}"/>
          </ac:spMkLst>
        </pc:spChg>
        <pc:cxnChg chg="mod">
          <ac:chgData name="Lillie Wenzel" userId="7a38fa95-c46f-4336-b6d5-d496d2c2dc94" providerId="ADAL" clId="{155487F6-C5B0-4741-8C13-81E26649453C}" dt="2019-02-04T15:12:23" v="1814" actId="14100"/>
          <ac:cxnSpMkLst>
            <pc:docMk/>
            <pc:sldMk cId="2674800135" sldId="1130"/>
            <ac:cxnSpMk id="6" creationId="{CD0DCBC6-6FAE-4124-8BAC-B59BAC838E70}"/>
          </ac:cxnSpMkLst>
        </pc:cxnChg>
        <pc:cxnChg chg="mod">
          <ac:chgData name="Lillie Wenzel" userId="7a38fa95-c46f-4336-b6d5-d496d2c2dc94" providerId="ADAL" clId="{155487F6-C5B0-4741-8C13-81E26649453C}" dt="2019-02-04T15:07:24.842" v="1628" actId="208"/>
          <ac:cxnSpMkLst>
            <pc:docMk/>
            <pc:sldMk cId="2674800135" sldId="1130"/>
            <ac:cxnSpMk id="13" creationId="{B5518437-1075-4A1C-9412-4D8CC44D130A}"/>
          </ac:cxnSpMkLst>
        </pc:cxnChg>
      </pc:sldChg>
    </pc:docChg>
  </pc:docChgLst>
  <pc:docChgLst>
    <pc:chgData name="Anna Charles" userId="fea6ab79-7861-47ed-b49a-bec939c79cb2" providerId="ADAL" clId="{1AE70521-A929-4DDF-9C43-732E7C5AA9CA}"/>
    <pc:docChg chg="modSld">
      <pc:chgData name="Anna Charles" userId="fea6ab79-7861-47ed-b49a-bec939c79cb2" providerId="ADAL" clId="{1AE70521-A929-4DDF-9C43-732E7C5AA9CA}" dt="2019-02-05T14:22:24.743" v="3" actId="20577"/>
      <pc:docMkLst>
        <pc:docMk/>
      </pc:docMkLst>
      <pc:sldChg chg="modSp">
        <pc:chgData name="Anna Charles" userId="fea6ab79-7861-47ed-b49a-bec939c79cb2" providerId="ADAL" clId="{1AE70521-A929-4DDF-9C43-732E7C5AA9CA}" dt="2019-02-05T13:54:01.010" v="1" actId="20577"/>
        <pc:sldMkLst>
          <pc:docMk/>
          <pc:sldMk cId="2659009928" sldId="1129"/>
        </pc:sldMkLst>
        <pc:spChg chg="mod">
          <ac:chgData name="Anna Charles" userId="fea6ab79-7861-47ed-b49a-bec939c79cb2" providerId="ADAL" clId="{1AE70521-A929-4DDF-9C43-732E7C5AA9CA}" dt="2019-02-05T13:54:01.010" v="1" actId="20577"/>
          <ac:spMkLst>
            <pc:docMk/>
            <pc:sldMk cId="2659009928" sldId="1129"/>
            <ac:spMk id="5" creationId="{00000000-0000-0000-0000-000000000000}"/>
          </ac:spMkLst>
        </pc:spChg>
      </pc:sldChg>
      <pc:sldChg chg="modNotesTx">
        <pc:chgData name="Anna Charles" userId="fea6ab79-7861-47ed-b49a-bec939c79cb2" providerId="ADAL" clId="{1AE70521-A929-4DDF-9C43-732E7C5AA9CA}" dt="2019-02-05T14:22:24.743" v="3" actId="20577"/>
        <pc:sldMkLst>
          <pc:docMk/>
          <pc:sldMk cId="2674800135" sldId="113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80521-C0E0-4C40-8CF2-C49475909A97}" type="doc">
      <dgm:prSet loTypeId="urn:microsoft.com/office/officeart/2005/8/layout/vList3" loCatId="list" qsTypeId="urn:microsoft.com/office/officeart/2005/8/quickstyle/simple3" qsCatId="simple" csTypeId="urn:microsoft.com/office/officeart/2005/8/colors/accent0_2" csCatId="mainScheme" phldr="1"/>
      <dgm:spPr/>
    </dgm:pt>
    <dgm:pt modelId="{7D449B5C-B999-4E3B-8062-60AC7309B877}">
      <dgm:prSet phldrT="[Text]" custT="1"/>
      <dgm:spPr/>
      <dgm:t>
        <a:bodyPr/>
        <a:lstStyle/>
        <a:p>
          <a:pPr algn="l"/>
          <a:r>
            <a:rPr lang="en-GB" sz="1600" dirty="0"/>
            <a:t>Planning for the future across local system</a:t>
          </a:r>
        </a:p>
      </dgm:t>
    </dgm:pt>
    <dgm:pt modelId="{AD9739B7-2098-40CF-B735-ADB83C97344B}" type="parTrans" cxnId="{B3B0B82B-38E0-4764-A637-274BD36E2C20}">
      <dgm:prSet/>
      <dgm:spPr/>
      <dgm:t>
        <a:bodyPr/>
        <a:lstStyle/>
        <a:p>
          <a:pPr algn="l"/>
          <a:endParaRPr lang="en-GB" sz="1600"/>
        </a:p>
      </dgm:t>
    </dgm:pt>
    <dgm:pt modelId="{3315C7C5-15EC-4020-BD67-F3152A1D0498}" type="sibTrans" cxnId="{B3B0B82B-38E0-4764-A637-274BD36E2C20}">
      <dgm:prSet/>
      <dgm:spPr/>
      <dgm:t>
        <a:bodyPr/>
        <a:lstStyle/>
        <a:p>
          <a:pPr algn="l"/>
          <a:endParaRPr lang="en-GB" sz="1600"/>
        </a:p>
      </dgm:t>
    </dgm:pt>
    <dgm:pt modelId="{50AB679D-86D2-4108-B17A-57B75819659B}">
      <dgm:prSet custT="1"/>
      <dgm:spPr/>
      <dgm:t>
        <a:bodyPr/>
        <a:lstStyle/>
        <a:p>
          <a:pPr algn="l"/>
          <a:r>
            <a:rPr lang="en-GB" sz="1600"/>
            <a:t>Aligning commissioning behind the plan</a:t>
          </a:r>
          <a:endParaRPr lang="en-GB" sz="1600" dirty="0"/>
        </a:p>
      </dgm:t>
    </dgm:pt>
    <dgm:pt modelId="{141BA6E0-EEC4-4EE3-BF06-00FE9BB0D8A3}" type="parTrans" cxnId="{E8B2C7E8-0EDF-41F2-9AC6-A1E73A345542}">
      <dgm:prSet/>
      <dgm:spPr/>
      <dgm:t>
        <a:bodyPr/>
        <a:lstStyle/>
        <a:p>
          <a:pPr algn="l"/>
          <a:endParaRPr lang="en-GB" sz="1600"/>
        </a:p>
      </dgm:t>
    </dgm:pt>
    <dgm:pt modelId="{EA1F50E6-A3B0-48D6-9A23-6BAE77C3E08C}" type="sibTrans" cxnId="{E8B2C7E8-0EDF-41F2-9AC6-A1E73A345542}">
      <dgm:prSet/>
      <dgm:spPr/>
      <dgm:t>
        <a:bodyPr/>
        <a:lstStyle/>
        <a:p>
          <a:pPr algn="l"/>
          <a:endParaRPr lang="en-GB" sz="1600"/>
        </a:p>
      </dgm:t>
    </dgm:pt>
    <dgm:pt modelId="{65DBD7EB-2EFA-4BA7-A789-31C33A719A96}">
      <dgm:prSet custT="1"/>
      <dgm:spPr/>
      <dgm:t>
        <a:bodyPr/>
        <a:lstStyle/>
        <a:p>
          <a:pPr algn="l"/>
          <a:r>
            <a:rPr lang="en-GB" sz="1600"/>
            <a:t>Taking responsibility for performance and resolving challenges</a:t>
          </a:r>
          <a:endParaRPr lang="en-GB" sz="1600" dirty="0"/>
        </a:p>
      </dgm:t>
    </dgm:pt>
    <dgm:pt modelId="{233435AB-11CC-4830-B81D-AF8BA18C98F2}" type="parTrans" cxnId="{10163CA9-EA5F-4A80-944D-C583BCB21DB6}">
      <dgm:prSet/>
      <dgm:spPr/>
      <dgm:t>
        <a:bodyPr/>
        <a:lstStyle/>
        <a:p>
          <a:pPr algn="l"/>
          <a:endParaRPr lang="en-GB" sz="1600"/>
        </a:p>
      </dgm:t>
    </dgm:pt>
    <dgm:pt modelId="{BD41F126-A854-4EEA-9CAB-CE2040D35EB3}" type="sibTrans" cxnId="{10163CA9-EA5F-4A80-944D-C583BCB21DB6}">
      <dgm:prSet/>
      <dgm:spPr/>
      <dgm:t>
        <a:bodyPr/>
        <a:lstStyle/>
        <a:p>
          <a:pPr algn="l"/>
          <a:endParaRPr lang="en-GB" sz="1600"/>
        </a:p>
      </dgm:t>
    </dgm:pt>
    <dgm:pt modelId="{56BBE9F2-B4B9-4B5A-8F0B-D0EAB5B4946C}">
      <dgm:prSet custT="1"/>
      <dgm:spPr/>
      <dgm:t>
        <a:bodyPr/>
        <a:lstStyle/>
        <a:p>
          <a:pPr algn="l"/>
          <a:r>
            <a:rPr lang="en-GB" sz="1600" dirty="0"/>
            <a:t>Providing overall system leadership</a:t>
          </a:r>
        </a:p>
      </dgm:t>
    </dgm:pt>
    <dgm:pt modelId="{D01E22B6-3174-4C36-B6A0-4B1650AC4E10}" type="parTrans" cxnId="{E9A28950-8638-479F-BD03-B723FFD683A1}">
      <dgm:prSet/>
      <dgm:spPr/>
      <dgm:t>
        <a:bodyPr/>
        <a:lstStyle/>
        <a:p>
          <a:pPr algn="l"/>
          <a:endParaRPr lang="en-GB" sz="1600"/>
        </a:p>
      </dgm:t>
    </dgm:pt>
    <dgm:pt modelId="{E94F0EF0-C26C-4329-A4A3-037C58F85D88}" type="sibTrans" cxnId="{E9A28950-8638-479F-BD03-B723FFD683A1}">
      <dgm:prSet/>
      <dgm:spPr/>
      <dgm:t>
        <a:bodyPr/>
        <a:lstStyle/>
        <a:p>
          <a:pPr algn="l"/>
          <a:endParaRPr lang="en-GB" sz="1600"/>
        </a:p>
      </dgm:t>
    </dgm:pt>
    <dgm:pt modelId="{260B34F8-0B15-4A7D-BFDA-5E7753A716FA}" type="pres">
      <dgm:prSet presAssocID="{74380521-C0E0-4C40-8CF2-C49475909A97}" presName="linearFlow" presStyleCnt="0">
        <dgm:presLayoutVars>
          <dgm:dir/>
          <dgm:resizeHandles val="exact"/>
        </dgm:presLayoutVars>
      </dgm:prSet>
      <dgm:spPr/>
    </dgm:pt>
    <dgm:pt modelId="{255B1FD9-0903-42D9-996B-E17E7A7B7946}" type="pres">
      <dgm:prSet presAssocID="{7D449B5C-B999-4E3B-8062-60AC7309B877}" presName="composite" presStyleCnt="0"/>
      <dgm:spPr/>
    </dgm:pt>
    <dgm:pt modelId="{540EF946-19C9-480A-A78E-9632D74F9C3A}" type="pres">
      <dgm:prSet presAssocID="{7D449B5C-B999-4E3B-8062-60AC7309B87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hought bubble"/>
        </a:ext>
      </dgm:extLst>
    </dgm:pt>
    <dgm:pt modelId="{FE41EF7D-34AB-4A03-AEDC-3CBAC6EEE356}" type="pres">
      <dgm:prSet presAssocID="{7D449B5C-B999-4E3B-8062-60AC7309B877}" presName="txShp" presStyleLbl="node1" presStyleIdx="0" presStyleCnt="4">
        <dgm:presLayoutVars>
          <dgm:bulletEnabled val="1"/>
        </dgm:presLayoutVars>
      </dgm:prSet>
      <dgm:spPr/>
    </dgm:pt>
    <dgm:pt modelId="{A200D617-8C3C-4351-87E4-0F4EC0D8DE0D}" type="pres">
      <dgm:prSet presAssocID="{3315C7C5-15EC-4020-BD67-F3152A1D0498}" presName="spacing" presStyleCnt="0"/>
      <dgm:spPr/>
    </dgm:pt>
    <dgm:pt modelId="{B0383974-BD14-4545-BE19-38239C95F0DE}" type="pres">
      <dgm:prSet presAssocID="{50AB679D-86D2-4108-B17A-57B75819659B}" presName="composite" presStyleCnt="0"/>
      <dgm:spPr/>
    </dgm:pt>
    <dgm:pt modelId="{57C3584E-E47F-43D8-9034-E653157FA0A3}" type="pres">
      <dgm:prSet presAssocID="{50AB679D-86D2-4108-B17A-57B75819659B}"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69DC3F56-6C53-438C-9289-BE34BC33DCC1}" type="pres">
      <dgm:prSet presAssocID="{50AB679D-86D2-4108-B17A-57B75819659B}" presName="txShp" presStyleLbl="node1" presStyleIdx="1" presStyleCnt="4">
        <dgm:presLayoutVars>
          <dgm:bulletEnabled val="1"/>
        </dgm:presLayoutVars>
      </dgm:prSet>
      <dgm:spPr/>
    </dgm:pt>
    <dgm:pt modelId="{6D47B291-04A9-4C6D-A52F-B767257194C3}" type="pres">
      <dgm:prSet presAssocID="{EA1F50E6-A3B0-48D6-9A23-6BAE77C3E08C}" presName="spacing" presStyleCnt="0"/>
      <dgm:spPr/>
    </dgm:pt>
    <dgm:pt modelId="{BFFD444D-FC85-468B-BE58-9E27893684FE}" type="pres">
      <dgm:prSet presAssocID="{65DBD7EB-2EFA-4BA7-A789-31C33A719A96}" presName="composite" presStyleCnt="0"/>
      <dgm:spPr/>
    </dgm:pt>
    <dgm:pt modelId="{C8D9CED5-1E0B-45C0-AEC4-6498ADED1B36}" type="pres">
      <dgm:prSet presAssocID="{65DBD7EB-2EFA-4BA7-A789-31C33A719A9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ward trend"/>
        </a:ext>
      </dgm:extLst>
    </dgm:pt>
    <dgm:pt modelId="{AB321CBC-AD7D-46FE-B181-DCD5D699B163}" type="pres">
      <dgm:prSet presAssocID="{65DBD7EB-2EFA-4BA7-A789-31C33A719A96}" presName="txShp" presStyleLbl="node1" presStyleIdx="2" presStyleCnt="4">
        <dgm:presLayoutVars>
          <dgm:bulletEnabled val="1"/>
        </dgm:presLayoutVars>
      </dgm:prSet>
      <dgm:spPr/>
    </dgm:pt>
    <dgm:pt modelId="{00CDD3CA-4119-4EF5-B70E-F2D636C1D05B}" type="pres">
      <dgm:prSet presAssocID="{BD41F126-A854-4EEA-9CAB-CE2040D35EB3}" presName="spacing" presStyleCnt="0"/>
      <dgm:spPr/>
    </dgm:pt>
    <dgm:pt modelId="{EE9B1E1C-212C-43B9-9035-ED63FBF497DC}" type="pres">
      <dgm:prSet presAssocID="{56BBE9F2-B4B9-4B5A-8F0B-D0EAB5B4946C}" presName="composite" presStyleCnt="0"/>
      <dgm:spPr/>
    </dgm:pt>
    <dgm:pt modelId="{EE775DBF-7B9B-46DE-B5C1-B3A2D5D9A906}" type="pres">
      <dgm:prSet presAssocID="{56BBE9F2-B4B9-4B5A-8F0B-D0EAB5B4946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twork"/>
        </a:ext>
      </dgm:extLst>
    </dgm:pt>
    <dgm:pt modelId="{173E89FF-D76F-4785-AA07-D4EEF7320A8A}" type="pres">
      <dgm:prSet presAssocID="{56BBE9F2-B4B9-4B5A-8F0B-D0EAB5B4946C}" presName="txShp" presStyleLbl="node1" presStyleIdx="3" presStyleCnt="4">
        <dgm:presLayoutVars>
          <dgm:bulletEnabled val="1"/>
        </dgm:presLayoutVars>
      </dgm:prSet>
      <dgm:spPr/>
    </dgm:pt>
  </dgm:ptLst>
  <dgm:cxnLst>
    <dgm:cxn modelId="{B3B0B82B-38E0-4764-A637-274BD36E2C20}" srcId="{74380521-C0E0-4C40-8CF2-C49475909A97}" destId="{7D449B5C-B999-4E3B-8062-60AC7309B877}" srcOrd="0" destOrd="0" parTransId="{AD9739B7-2098-40CF-B735-ADB83C97344B}" sibTransId="{3315C7C5-15EC-4020-BD67-F3152A1D0498}"/>
    <dgm:cxn modelId="{7F47EA49-D311-4D5D-A845-2D73293612B6}" type="presOf" srcId="{65DBD7EB-2EFA-4BA7-A789-31C33A719A96}" destId="{AB321CBC-AD7D-46FE-B181-DCD5D699B163}" srcOrd="0" destOrd="0" presId="urn:microsoft.com/office/officeart/2005/8/layout/vList3"/>
    <dgm:cxn modelId="{E9A28950-8638-479F-BD03-B723FFD683A1}" srcId="{74380521-C0E0-4C40-8CF2-C49475909A97}" destId="{56BBE9F2-B4B9-4B5A-8F0B-D0EAB5B4946C}" srcOrd="3" destOrd="0" parTransId="{D01E22B6-3174-4C36-B6A0-4B1650AC4E10}" sibTransId="{E94F0EF0-C26C-4329-A4A3-037C58F85D88}"/>
    <dgm:cxn modelId="{10163CA9-EA5F-4A80-944D-C583BCB21DB6}" srcId="{74380521-C0E0-4C40-8CF2-C49475909A97}" destId="{65DBD7EB-2EFA-4BA7-A789-31C33A719A96}" srcOrd="2" destOrd="0" parTransId="{233435AB-11CC-4830-B81D-AF8BA18C98F2}" sibTransId="{BD41F126-A854-4EEA-9CAB-CE2040D35EB3}"/>
    <dgm:cxn modelId="{9E89CFD7-0EA3-40F6-8CEF-7A1203F23F0B}" type="presOf" srcId="{74380521-C0E0-4C40-8CF2-C49475909A97}" destId="{260B34F8-0B15-4A7D-BFDA-5E7753A716FA}" srcOrd="0" destOrd="0" presId="urn:microsoft.com/office/officeart/2005/8/layout/vList3"/>
    <dgm:cxn modelId="{9B9A74DA-88DA-4513-BCCA-6A75825E7075}" type="presOf" srcId="{7D449B5C-B999-4E3B-8062-60AC7309B877}" destId="{FE41EF7D-34AB-4A03-AEDC-3CBAC6EEE356}" srcOrd="0" destOrd="0" presId="urn:microsoft.com/office/officeart/2005/8/layout/vList3"/>
    <dgm:cxn modelId="{31D751DE-EF9B-482C-ADFF-ED3A5F7841EC}" type="presOf" srcId="{50AB679D-86D2-4108-B17A-57B75819659B}" destId="{69DC3F56-6C53-438C-9289-BE34BC33DCC1}" srcOrd="0" destOrd="0" presId="urn:microsoft.com/office/officeart/2005/8/layout/vList3"/>
    <dgm:cxn modelId="{E8B2C7E8-0EDF-41F2-9AC6-A1E73A345542}" srcId="{74380521-C0E0-4C40-8CF2-C49475909A97}" destId="{50AB679D-86D2-4108-B17A-57B75819659B}" srcOrd="1" destOrd="0" parTransId="{141BA6E0-EEC4-4EE3-BF06-00FE9BB0D8A3}" sibTransId="{EA1F50E6-A3B0-48D6-9A23-6BAE77C3E08C}"/>
    <dgm:cxn modelId="{E91973ED-A406-4B4D-9D13-D8120D2EDF46}" type="presOf" srcId="{56BBE9F2-B4B9-4B5A-8F0B-D0EAB5B4946C}" destId="{173E89FF-D76F-4785-AA07-D4EEF7320A8A}" srcOrd="0" destOrd="0" presId="urn:microsoft.com/office/officeart/2005/8/layout/vList3"/>
    <dgm:cxn modelId="{57E36DB1-B326-40AB-9830-D4962658CA67}" type="presParOf" srcId="{260B34F8-0B15-4A7D-BFDA-5E7753A716FA}" destId="{255B1FD9-0903-42D9-996B-E17E7A7B7946}" srcOrd="0" destOrd="0" presId="urn:microsoft.com/office/officeart/2005/8/layout/vList3"/>
    <dgm:cxn modelId="{CA8004A4-1720-42D7-BD9F-4809EFABC600}" type="presParOf" srcId="{255B1FD9-0903-42D9-996B-E17E7A7B7946}" destId="{540EF946-19C9-480A-A78E-9632D74F9C3A}" srcOrd="0" destOrd="0" presId="urn:microsoft.com/office/officeart/2005/8/layout/vList3"/>
    <dgm:cxn modelId="{F70AC92A-F543-4CFB-AF7D-27F0E666561E}" type="presParOf" srcId="{255B1FD9-0903-42D9-996B-E17E7A7B7946}" destId="{FE41EF7D-34AB-4A03-AEDC-3CBAC6EEE356}" srcOrd="1" destOrd="0" presId="urn:microsoft.com/office/officeart/2005/8/layout/vList3"/>
    <dgm:cxn modelId="{2AB6F8F2-EDA5-4B7A-8FDC-62A76D0FE7AC}" type="presParOf" srcId="{260B34F8-0B15-4A7D-BFDA-5E7753A716FA}" destId="{A200D617-8C3C-4351-87E4-0F4EC0D8DE0D}" srcOrd="1" destOrd="0" presId="urn:microsoft.com/office/officeart/2005/8/layout/vList3"/>
    <dgm:cxn modelId="{F1A9DEA0-4832-4599-916F-A893DD9D8C0C}" type="presParOf" srcId="{260B34F8-0B15-4A7D-BFDA-5E7753A716FA}" destId="{B0383974-BD14-4545-BE19-38239C95F0DE}" srcOrd="2" destOrd="0" presId="urn:microsoft.com/office/officeart/2005/8/layout/vList3"/>
    <dgm:cxn modelId="{3951E028-CA3B-427C-A752-7AB1C0092BE2}" type="presParOf" srcId="{B0383974-BD14-4545-BE19-38239C95F0DE}" destId="{57C3584E-E47F-43D8-9034-E653157FA0A3}" srcOrd="0" destOrd="0" presId="urn:microsoft.com/office/officeart/2005/8/layout/vList3"/>
    <dgm:cxn modelId="{7A1FA5FE-DD05-40B5-8B4B-8BCD8E068E53}" type="presParOf" srcId="{B0383974-BD14-4545-BE19-38239C95F0DE}" destId="{69DC3F56-6C53-438C-9289-BE34BC33DCC1}" srcOrd="1" destOrd="0" presId="urn:microsoft.com/office/officeart/2005/8/layout/vList3"/>
    <dgm:cxn modelId="{8814D738-E0AA-450F-972E-57283CDFB37B}" type="presParOf" srcId="{260B34F8-0B15-4A7D-BFDA-5E7753A716FA}" destId="{6D47B291-04A9-4C6D-A52F-B767257194C3}" srcOrd="3" destOrd="0" presId="urn:microsoft.com/office/officeart/2005/8/layout/vList3"/>
    <dgm:cxn modelId="{CCB42D82-7F88-436C-BF0C-F39F73DC08AC}" type="presParOf" srcId="{260B34F8-0B15-4A7D-BFDA-5E7753A716FA}" destId="{BFFD444D-FC85-468B-BE58-9E27893684FE}" srcOrd="4" destOrd="0" presId="urn:microsoft.com/office/officeart/2005/8/layout/vList3"/>
    <dgm:cxn modelId="{F69CD9EA-3A1F-42A9-BECA-BA47A07E147B}" type="presParOf" srcId="{BFFD444D-FC85-468B-BE58-9E27893684FE}" destId="{C8D9CED5-1E0B-45C0-AEC4-6498ADED1B36}" srcOrd="0" destOrd="0" presId="urn:microsoft.com/office/officeart/2005/8/layout/vList3"/>
    <dgm:cxn modelId="{0D1CEC56-DFD5-4727-BF5E-A58C683F3840}" type="presParOf" srcId="{BFFD444D-FC85-468B-BE58-9E27893684FE}" destId="{AB321CBC-AD7D-46FE-B181-DCD5D699B163}" srcOrd="1" destOrd="0" presId="urn:microsoft.com/office/officeart/2005/8/layout/vList3"/>
    <dgm:cxn modelId="{950F5A49-CE01-4EBC-9D4B-9D4425BE1F0E}" type="presParOf" srcId="{260B34F8-0B15-4A7D-BFDA-5E7753A716FA}" destId="{00CDD3CA-4119-4EF5-B70E-F2D636C1D05B}" srcOrd="5" destOrd="0" presId="urn:microsoft.com/office/officeart/2005/8/layout/vList3"/>
    <dgm:cxn modelId="{CAA5F361-6CC1-4D9B-BE92-B0D3A4161A64}" type="presParOf" srcId="{260B34F8-0B15-4A7D-BFDA-5E7753A716FA}" destId="{EE9B1E1C-212C-43B9-9035-ED63FBF497DC}" srcOrd="6" destOrd="0" presId="urn:microsoft.com/office/officeart/2005/8/layout/vList3"/>
    <dgm:cxn modelId="{31665CD1-D440-4368-A796-13BD3B81A6DB}" type="presParOf" srcId="{EE9B1E1C-212C-43B9-9035-ED63FBF497DC}" destId="{EE775DBF-7B9B-46DE-B5C1-B3A2D5D9A906}" srcOrd="0" destOrd="0" presId="urn:microsoft.com/office/officeart/2005/8/layout/vList3"/>
    <dgm:cxn modelId="{61037204-AF40-4976-A7A4-F93EF866F2A8}" type="presParOf" srcId="{EE9B1E1C-212C-43B9-9035-ED63FBF497DC}" destId="{173E89FF-D76F-4785-AA07-D4EEF7320A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1CFF9-5487-4282-87DA-4189D92105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2DCAC98-318A-4377-AAE2-E90F797FEC58}">
      <dgm:prSet custT="1"/>
      <dgm:spPr/>
      <dgm:t>
        <a:bodyPr/>
        <a:lstStyle/>
        <a:p>
          <a:r>
            <a:rPr lang="en-GB" sz="1800" dirty="0"/>
            <a:t>The statutory framework does not make this work easy</a:t>
          </a:r>
        </a:p>
      </dgm:t>
    </dgm:pt>
    <dgm:pt modelId="{6712D22E-8898-4DAD-AB54-B33966FE6817}" type="parTrans" cxnId="{2A0C0D7F-5852-4FC7-94A2-8E43D58874A5}">
      <dgm:prSet/>
      <dgm:spPr/>
      <dgm:t>
        <a:bodyPr/>
        <a:lstStyle/>
        <a:p>
          <a:endParaRPr lang="en-GB" sz="1800"/>
        </a:p>
      </dgm:t>
    </dgm:pt>
    <dgm:pt modelId="{091A080E-3F45-4464-9936-0AC15F2C553B}" type="sibTrans" cxnId="{2A0C0D7F-5852-4FC7-94A2-8E43D58874A5}">
      <dgm:prSet/>
      <dgm:spPr/>
      <dgm:t>
        <a:bodyPr/>
        <a:lstStyle/>
        <a:p>
          <a:endParaRPr lang="en-GB" sz="1800"/>
        </a:p>
      </dgm:t>
    </dgm:pt>
    <dgm:pt modelId="{5166292F-5A20-49C4-80B4-074B27FBB2F8}">
      <dgm:prSet custT="1"/>
      <dgm:spPr>
        <a:solidFill>
          <a:schemeClr val="accent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t>Regulators are often slow to align behind ICSs</a:t>
          </a:r>
        </a:p>
      </dgm:t>
    </dgm:pt>
    <dgm:pt modelId="{5972667A-F4BF-4CDA-BDEA-711DD2F2084B}" type="parTrans" cxnId="{1EC8AC6B-A768-47DD-A952-608D8DB285B4}">
      <dgm:prSet/>
      <dgm:spPr/>
      <dgm:t>
        <a:bodyPr/>
        <a:lstStyle/>
        <a:p>
          <a:endParaRPr lang="en-GB" sz="1800"/>
        </a:p>
      </dgm:t>
    </dgm:pt>
    <dgm:pt modelId="{B784776B-F344-402B-81C7-97B3A9537E07}" type="sibTrans" cxnId="{1EC8AC6B-A768-47DD-A952-608D8DB285B4}">
      <dgm:prSet/>
      <dgm:spPr/>
      <dgm:t>
        <a:bodyPr/>
        <a:lstStyle/>
        <a:p>
          <a:endParaRPr lang="en-GB" sz="1800"/>
        </a:p>
      </dgm:t>
    </dgm:pt>
    <dgm:pt modelId="{4A4A7A1C-4A99-4A9E-B473-0AA40F6D36D5}">
      <dgm:prSet custT="1"/>
      <dgm:spPr>
        <a:solidFill>
          <a:schemeClr val="accent3"/>
        </a:solidFill>
      </dgm:spPr>
      <dgm:t>
        <a:bodyPr/>
        <a:lstStyle/>
        <a:p>
          <a:r>
            <a:rPr lang="en-GB" sz="1800" dirty="0"/>
            <a:t>Leaders face competing demands </a:t>
          </a:r>
        </a:p>
      </dgm:t>
    </dgm:pt>
    <dgm:pt modelId="{4B67DAFC-7704-4649-8563-EC4057EA28F4}" type="parTrans" cxnId="{C630505D-5DA2-4929-A433-56A970319D56}">
      <dgm:prSet/>
      <dgm:spPr/>
      <dgm:t>
        <a:bodyPr/>
        <a:lstStyle/>
        <a:p>
          <a:endParaRPr lang="en-GB" sz="1800"/>
        </a:p>
      </dgm:t>
    </dgm:pt>
    <dgm:pt modelId="{205CBC35-39BD-4181-A184-ADE4DB3735D6}" type="sibTrans" cxnId="{C630505D-5DA2-4929-A433-56A970319D56}">
      <dgm:prSet/>
      <dgm:spPr/>
      <dgm:t>
        <a:bodyPr/>
        <a:lstStyle/>
        <a:p>
          <a:endParaRPr lang="en-GB" sz="1800"/>
        </a:p>
      </dgm:t>
    </dgm:pt>
    <dgm:pt modelId="{6C555FD5-485B-4AC4-A373-A7583118CCC7}">
      <dgm:prSet custT="1"/>
      <dgm:spPr/>
      <dgm:t>
        <a:bodyPr/>
        <a:lstStyle/>
        <a:p>
          <a:r>
            <a:rPr lang="en-GB" sz="1800" dirty="0"/>
            <a:t>Local Authorities are key partners in some areas but not in all</a:t>
          </a:r>
        </a:p>
      </dgm:t>
    </dgm:pt>
    <dgm:pt modelId="{DB489E33-5E99-4049-A955-42E4966F6868}" type="parTrans" cxnId="{6C516348-6DB7-4073-8535-3610F08CCBE4}">
      <dgm:prSet/>
      <dgm:spPr/>
      <dgm:t>
        <a:bodyPr/>
        <a:lstStyle/>
        <a:p>
          <a:endParaRPr lang="en-GB" sz="1800"/>
        </a:p>
      </dgm:t>
    </dgm:pt>
    <dgm:pt modelId="{DAEA28CA-AE27-4D0D-B755-CC5EF65A0A2C}" type="sibTrans" cxnId="{6C516348-6DB7-4073-8535-3610F08CCBE4}">
      <dgm:prSet/>
      <dgm:spPr/>
      <dgm:t>
        <a:bodyPr/>
        <a:lstStyle/>
        <a:p>
          <a:endParaRPr lang="en-GB" sz="1800"/>
        </a:p>
      </dgm:t>
    </dgm:pt>
    <dgm:pt modelId="{0D030820-21A8-4EC2-B653-270E92F92436}">
      <dgm:prSet custT="1"/>
      <dgm:spPr>
        <a:solidFill>
          <a:schemeClr val="accent5"/>
        </a:solidFill>
      </dgm:spPr>
      <dgm:t>
        <a:bodyPr/>
        <a:lstStyle/>
        <a:p>
          <a:pPr marL="0" lvl="0" defTabSz="889000">
            <a:lnSpc>
              <a:spcPct val="90000"/>
            </a:lnSpc>
            <a:spcBef>
              <a:spcPct val="0"/>
            </a:spcBef>
            <a:spcAft>
              <a:spcPct val="35000"/>
            </a:spcAft>
            <a:buNone/>
          </a:pPr>
          <a:r>
            <a:rPr lang="en-GB" sz="1800" dirty="0"/>
            <a:t>Much hinges on relationships and trust – can’t be rushed</a:t>
          </a:r>
        </a:p>
      </dgm:t>
    </dgm:pt>
    <dgm:pt modelId="{081831BC-4D10-4328-B5D9-61432A173087}" type="parTrans" cxnId="{06AF1390-72AC-41BF-9975-3375530220B5}">
      <dgm:prSet/>
      <dgm:spPr/>
      <dgm:t>
        <a:bodyPr/>
        <a:lstStyle/>
        <a:p>
          <a:endParaRPr lang="en-GB" sz="1800"/>
        </a:p>
      </dgm:t>
    </dgm:pt>
    <dgm:pt modelId="{A2C6E662-5D37-42B6-BC3D-5311C7DC407B}" type="sibTrans" cxnId="{06AF1390-72AC-41BF-9975-3375530220B5}">
      <dgm:prSet/>
      <dgm:spPr/>
      <dgm:t>
        <a:bodyPr/>
        <a:lstStyle/>
        <a:p>
          <a:endParaRPr lang="en-GB" sz="1800"/>
        </a:p>
      </dgm:t>
    </dgm:pt>
    <dgm:pt modelId="{A2F30C88-E2C2-449E-BEED-6C28B1CA2AC2}" type="pres">
      <dgm:prSet presAssocID="{1A21CFF9-5487-4282-87DA-4189D9210578}" presName="linear" presStyleCnt="0">
        <dgm:presLayoutVars>
          <dgm:animLvl val="lvl"/>
          <dgm:resizeHandles val="exact"/>
        </dgm:presLayoutVars>
      </dgm:prSet>
      <dgm:spPr/>
    </dgm:pt>
    <dgm:pt modelId="{B193D5D5-52F7-47CA-8FB3-39E72EA8B183}" type="pres">
      <dgm:prSet presAssocID="{C2DCAC98-318A-4377-AAE2-E90F797FEC58}" presName="parentText" presStyleLbl="node1" presStyleIdx="0" presStyleCnt="5">
        <dgm:presLayoutVars>
          <dgm:chMax val="0"/>
          <dgm:bulletEnabled val="1"/>
        </dgm:presLayoutVars>
      </dgm:prSet>
      <dgm:spPr/>
    </dgm:pt>
    <dgm:pt modelId="{272DF2D8-8876-4BD1-BC82-E0C4767E5819}" type="pres">
      <dgm:prSet presAssocID="{091A080E-3F45-4464-9936-0AC15F2C553B}" presName="spacer" presStyleCnt="0"/>
      <dgm:spPr/>
    </dgm:pt>
    <dgm:pt modelId="{94D9416D-8DDF-47FC-AA6D-448F0D55397A}" type="pres">
      <dgm:prSet presAssocID="{5166292F-5A20-49C4-80B4-074B27FBB2F8}" presName="parentText" presStyleLbl="node1" presStyleIdx="1" presStyleCnt="5">
        <dgm:presLayoutVars>
          <dgm:chMax val="0"/>
          <dgm:bulletEnabled val="1"/>
        </dgm:presLayoutVars>
      </dgm:prSet>
      <dgm:spPr/>
    </dgm:pt>
    <dgm:pt modelId="{9100130E-63A6-42E3-B336-2534DD874CEF}" type="pres">
      <dgm:prSet presAssocID="{B784776B-F344-402B-81C7-97B3A9537E07}" presName="spacer" presStyleCnt="0"/>
      <dgm:spPr/>
    </dgm:pt>
    <dgm:pt modelId="{1CB52436-9942-4248-8927-100CA888B8CA}" type="pres">
      <dgm:prSet presAssocID="{0D030820-21A8-4EC2-B653-270E92F92436}" presName="parentText" presStyleLbl="node1" presStyleIdx="2" presStyleCnt="5">
        <dgm:presLayoutVars>
          <dgm:chMax val="0"/>
          <dgm:bulletEnabled val="1"/>
        </dgm:presLayoutVars>
      </dgm:prSet>
      <dgm:spPr/>
    </dgm:pt>
    <dgm:pt modelId="{07FD7842-60AC-4346-88C2-9FBA1D8C5EF9}" type="pres">
      <dgm:prSet presAssocID="{A2C6E662-5D37-42B6-BC3D-5311C7DC407B}" presName="spacer" presStyleCnt="0"/>
      <dgm:spPr/>
    </dgm:pt>
    <dgm:pt modelId="{59EE87F6-C064-429E-979D-01A16D4452DB}" type="pres">
      <dgm:prSet presAssocID="{4A4A7A1C-4A99-4A9E-B473-0AA40F6D36D5}" presName="parentText" presStyleLbl="node1" presStyleIdx="3" presStyleCnt="5">
        <dgm:presLayoutVars>
          <dgm:chMax val="0"/>
          <dgm:bulletEnabled val="1"/>
        </dgm:presLayoutVars>
      </dgm:prSet>
      <dgm:spPr/>
    </dgm:pt>
    <dgm:pt modelId="{1BB69F3A-37B5-4CD3-BE3A-71F4B968112C}" type="pres">
      <dgm:prSet presAssocID="{205CBC35-39BD-4181-A184-ADE4DB3735D6}" presName="spacer" presStyleCnt="0"/>
      <dgm:spPr/>
    </dgm:pt>
    <dgm:pt modelId="{133DB890-25B8-4E97-80FC-6D8FBC5775A2}" type="pres">
      <dgm:prSet presAssocID="{6C555FD5-485B-4AC4-A373-A7583118CCC7}" presName="parentText" presStyleLbl="node1" presStyleIdx="4" presStyleCnt="5">
        <dgm:presLayoutVars>
          <dgm:chMax val="0"/>
          <dgm:bulletEnabled val="1"/>
        </dgm:presLayoutVars>
      </dgm:prSet>
      <dgm:spPr/>
    </dgm:pt>
  </dgm:ptLst>
  <dgm:cxnLst>
    <dgm:cxn modelId="{5BBADE0E-BE6C-45CD-A1E0-E3AC96838BF8}" type="presOf" srcId="{5166292F-5A20-49C4-80B4-074B27FBB2F8}" destId="{94D9416D-8DDF-47FC-AA6D-448F0D55397A}" srcOrd="0" destOrd="0" presId="urn:microsoft.com/office/officeart/2005/8/layout/vList2"/>
    <dgm:cxn modelId="{6CEDFD44-2AF2-4283-934B-F0DE1C0C7C5C}" type="presOf" srcId="{6C555FD5-485B-4AC4-A373-A7583118CCC7}" destId="{133DB890-25B8-4E97-80FC-6D8FBC5775A2}" srcOrd="0" destOrd="0" presId="urn:microsoft.com/office/officeart/2005/8/layout/vList2"/>
    <dgm:cxn modelId="{6C516348-6DB7-4073-8535-3610F08CCBE4}" srcId="{1A21CFF9-5487-4282-87DA-4189D9210578}" destId="{6C555FD5-485B-4AC4-A373-A7583118CCC7}" srcOrd="4" destOrd="0" parTransId="{DB489E33-5E99-4049-A955-42E4966F6868}" sibTransId="{DAEA28CA-AE27-4D0D-B755-CC5EF65A0A2C}"/>
    <dgm:cxn modelId="{6022EE4E-E827-4645-9DF0-8AC0C80CED6C}" type="presOf" srcId="{0D030820-21A8-4EC2-B653-270E92F92436}" destId="{1CB52436-9942-4248-8927-100CA888B8CA}" srcOrd="0" destOrd="0" presId="urn:microsoft.com/office/officeart/2005/8/layout/vList2"/>
    <dgm:cxn modelId="{C630505D-5DA2-4929-A433-56A970319D56}" srcId="{1A21CFF9-5487-4282-87DA-4189D9210578}" destId="{4A4A7A1C-4A99-4A9E-B473-0AA40F6D36D5}" srcOrd="3" destOrd="0" parTransId="{4B67DAFC-7704-4649-8563-EC4057EA28F4}" sibTransId="{205CBC35-39BD-4181-A184-ADE4DB3735D6}"/>
    <dgm:cxn modelId="{1EC8AC6B-A768-47DD-A952-608D8DB285B4}" srcId="{1A21CFF9-5487-4282-87DA-4189D9210578}" destId="{5166292F-5A20-49C4-80B4-074B27FBB2F8}" srcOrd="1" destOrd="0" parTransId="{5972667A-F4BF-4CDA-BDEA-711DD2F2084B}" sibTransId="{B784776B-F344-402B-81C7-97B3A9537E07}"/>
    <dgm:cxn modelId="{87137971-055B-49C3-8D73-788C7E758F22}" type="presOf" srcId="{C2DCAC98-318A-4377-AAE2-E90F797FEC58}" destId="{B193D5D5-52F7-47CA-8FB3-39E72EA8B183}" srcOrd="0" destOrd="0" presId="urn:microsoft.com/office/officeart/2005/8/layout/vList2"/>
    <dgm:cxn modelId="{2A0C0D7F-5852-4FC7-94A2-8E43D58874A5}" srcId="{1A21CFF9-5487-4282-87DA-4189D9210578}" destId="{C2DCAC98-318A-4377-AAE2-E90F797FEC58}" srcOrd="0" destOrd="0" parTransId="{6712D22E-8898-4DAD-AB54-B33966FE6817}" sibTransId="{091A080E-3F45-4464-9936-0AC15F2C553B}"/>
    <dgm:cxn modelId="{06AF1390-72AC-41BF-9975-3375530220B5}" srcId="{1A21CFF9-5487-4282-87DA-4189D9210578}" destId="{0D030820-21A8-4EC2-B653-270E92F92436}" srcOrd="2" destOrd="0" parTransId="{081831BC-4D10-4328-B5D9-61432A173087}" sibTransId="{A2C6E662-5D37-42B6-BC3D-5311C7DC407B}"/>
    <dgm:cxn modelId="{98CB8CD4-3E69-4B26-A11E-3AF684BEC0CF}" type="presOf" srcId="{4A4A7A1C-4A99-4A9E-B473-0AA40F6D36D5}" destId="{59EE87F6-C064-429E-979D-01A16D4452DB}" srcOrd="0" destOrd="0" presId="urn:microsoft.com/office/officeart/2005/8/layout/vList2"/>
    <dgm:cxn modelId="{FEF821F3-B3E1-47E5-B6F7-CA2AF1EEB28C}" type="presOf" srcId="{1A21CFF9-5487-4282-87DA-4189D9210578}" destId="{A2F30C88-E2C2-449E-BEED-6C28B1CA2AC2}" srcOrd="0" destOrd="0" presId="urn:microsoft.com/office/officeart/2005/8/layout/vList2"/>
    <dgm:cxn modelId="{D99179B1-508F-4129-89BF-6C268A094130}" type="presParOf" srcId="{A2F30C88-E2C2-449E-BEED-6C28B1CA2AC2}" destId="{B193D5D5-52F7-47CA-8FB3-39E72EA8B183}" srcOrd="0" destOrd="0" presId="urn:microsoft.com/office/officeart/2005/8/layout/vList2"/>
    <dgm:cxn modelId="{1AAC67F6-23F0-4A56-8D1E-CEF3E285DD38}" type="presParOf" srcId="{A2F30C88-E2C2-449E-BEED-6C28B1CA2AC2}" destId="{272DF2D8-8876-4BD1-BC82-E0C4767E5819}" srcOrd="1" destOrd="0" presId="urn:microsoft.com/office/officeart/2005/8/layout/vList2"/>
    <dgm:cxn modelId="{761FC1D3-46B1-4905-86EA-4076F40BC8EE}" type="presParOf" srcId="{A2F30C88-E2C2-449E-BEED-6C28B1CA2AC2}" destId="{94D9416D-8DDF-47FC-AA6D-448F0D55397A}" srcOrd="2" destOrd="0" presId="urn:microsoft.com/office/officeart/2005/8/layout/vList2"/>
    <dgm:cxn modelId="{E71F2DA6-C840-41FC-A795-7E42C486F206}" type="presParOf" srcId="{A2F30C88-E2C2-449E-BEED-6C28B1CA2AC2}" destId="{9100130E-63A6-42E3-B336-2534DD874CEF}" srcOrd="3" destOrd="0" presId="urn:microsoft.com/office/officeart/2005/8/layout/vList2"/>
    <dgm:cxn modelId="{937B9248-D013-4C8B-B633-C16178E828BD}" type="presParOf" srcId="{A2F30C88-E2C2-449E-BEED-6C28B1CA2AC2}" destId="{1CB52436-9942-4248-8927-100CA888B8CA}" srcOrd="4" destOrd="0" presId="urn:microsoft.com/office/officeart/2005/8/layout/vList2"/>
    <dgm:cxn modelId="{3E789959-B546-46D9-8466-9E48208544B8}" type="presParOf" srcId="{A2F30C88-E2C2-449E-BEED-6C28B1CA2AC2}" destId="{07FD7842-60AC-4346-88C2-9FBA1D8C5EF9}" srcOrd="5" destOrd="0" presId="urn:microsoft.com/office/officeart/2005/8/layout/vList2"/>
    <dgm:cxn modelId="{8DACD73D-536B-4E74-9B28-D9C345726FFE}" type="presParOf" srcId="{A2F30C88-E2C2-449E-BEED-6C28B1CA2AC2}" destId="{59EE87F6-C064-429E-979D-01A16D4452DB}" srcOrd="6" destOrd="0" presId="urn:microsoft.com/office/officeart/2005/8/layout/vList2"/>
    <dgm:cxn modelId="{0D16C947-E3FD-4026-869B-09E30BA6A803}" type="presParOf" srcId="{A2F30C88-E2C2-449E-BEED-6C28B1CA2AC2}" destId="{1BB69F3A-37B5-4CD3-BE3A-71F4B968112C}" srcOrd="7" destOrd="0" presId="urn:microsoft.com/office/officeart/2005/8/layout/vList2"/>
    <dgm:cxn modelId="{5D1650B0-CAF2-40B3-B3C3-D68FCC8E6B72}" type="presParOf" srcId="{A2F30C88-E2C2-449E-BEED-6C28B1CA2AC2}" destId="{133DB890-25B8-4E97-80FC-6D8FBC5775A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1EF7D-34AB-4A03-AEDC-3CBAC6EEE356}">
      <dsp:nvSpPr>
        <dsp:cNvPr id="0" name=""/>
        <dsp:cNvSpPr/>
      </dsp:nvSpPr>
      <dsp:spPr>
        <a:xfrm rot="10800000">
          <a:off x="2012882" y="666"/>
          <a:ext cx="7230683" cy="76648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7997"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dirty="0"/>
            <a:t>Planning for the future across local system</a:t>
          </a:r>
        </a:p>
      </dsp:txBody>
      <dsp:txXfrm rot="10800000">
        <a:off x="2204502" y="666"/>
        <a:ext cx="7039063" cy="766481"/>
      </dsp:txXfrm>
    </dsp:sp>
    <dsp:sp modelId="{540EF946-19C9-480A-A78E-9632D74F9C3A}">
      <dsp:nvSpPr>
        <dsp:cNvPr id="0" name=""/>
        <dsp:cNvSpPr/>
      </dsp:nvSpPr>
      <dsp:spPr>
        <a:xfrm>
          <a:off x="1629641" y="666"/>
          <a:ext cx="766481" cy="7664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9DC3F56-6C53-438C-9289-BE34BC33DCC1}">
      <dsp:nvSpPr>
        <dsp:cNvPr id="0" name=""/>
        <dsp:cNvSpPr/>
      </dsp:nvSpPr>
      <dsp:spPr>
        <a:xfrm rot="10800000">
          <a:off x="2012882" y="958769"/>
          <a:ext cx="7230683" cy="76648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7997"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t>Aligning commissioning behind the plan</a:t>
          </a:r>
          <a:endParaRPr lang="en-GB" sz="1600" kern="1200" dirty="0"/>
        </a:p>
      </dsp:txBody>
      <dsp:txXfrm rot="10800000">
        <a:off x="2204502" y="958769"/>
        <a:ext cx="7039063" cy="766481"/>
      </dsp:txXfrm>
    </dsp:sp>
    <dsp:sp modelId="{57C3584E-E47F-43D8-9034-E653157FA0A3}">
      <dsp:nvSpPr>
        <dsp:cNvPr id="0" name=""/>
        <dsp:cNvSpPr/>
      </dsp:nvSpPr>
      <dsp:spPr>
        <a:xfrm>
          <a:off x="1629641" y="958769"/>
          <a:ext cx="766481" cy="7664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B321CBC-AD7D-46FE-B181-DCD5D699B163}">
      <dsp:nvSpPr>
        <dsp:cNvPr id="0" name=""/>
        <dsp:cNvSpPr/>
      </dsp:nvSpPr>
      <dsp:spPr>
        <a:xfrm rot="10800000">
          <a:off x="2012882" y="1916871"/>
          <a:ext cx="7230683" cy="76648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7997"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t>Taking responsibility for performance and resolving challenges</a:t>
          </a:r>
          <a:endParaRPr lang="en-GB" sz="1600" kern="1200" dirty="0"/>
        </a:p>
      </dsp:txBody>
      <dsp:txXfrm rot="10800000">
        <a:off x="2204502" y="1916871"/>
        <a:ext cx="7039063" cy="766481"/>
      </dsp:txXfrm>
    </dsp:sp>
    <dsp:sp modelId="{C8D9CED5-1E0B-45C0-AEC4-6498ADED1B36}">
      <dsp:nvSpPr>
        <dsp:cNvPr id="0" name=""/>
        <dsp:cNvSpPr/>
      </dsp:nvSpPr>
      <dsp:spPr>
        <a:xfrm>
          <a:off x="1629641" y="1916871"/>
          <a:ext cx="766481" cy="76648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73E89FF-D76F-4785-AA07-D4EEF7320A8A}">
      <dsp:nvSpPr>
        <dsp:cNvPr id="0" name=""/>
        <dsp:cNvSpPr/>
      </dsp:nvSpPr>
      <dsp:spPr>
        <a:xfrm rot="10800000">
          <a:off x="2012882" y="2874973"/>
          <a:ext cx="7230683" cy="76648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7997"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dirty="0"/>
            <a:t>Providing overall system leadership</a:t>
          </a:r>
        </a:p>
      </dsp:txBody>
      <dsp:txXfrm rot="10800000">
        <a:off x="2204502" y="2874973"/>
        <a:ext cx="7039063" cy="766481"/>
      </dsp:txXfrm>
    </dsp:sp>
    <dsp:sp modelId="{EE775DBF-7B9B-46DE-B5C1-B3A2D5D9A906}">
      <dsp:nvSpPr>
        <dsp:cNvPr id="0" name=""/>
        <dsp:cNvSpPr/>
      </dsp:nvSpPr>
      <dsp:spPr>
        <a:xfrm>
          <a:off x="1629641" y="2874973"/>
          <a:ext cx="766481" cy="76648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3D5D5-52F7-47CA-8FB3-39E72EA8B183}">
      <dsp:nvSpPr>
        <dsp:cNvPr id="0" name=""/>
        <dsp:cNvSpPr/>
      </dsp:nvSpPr>
      <dsp:spPr>
        <a:xfrm>
          <a:off x="0" y="44070"/>
          <a:ext cx="8335963"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statutory framework does not make this work easy</a:t>
          </a:r>
        </a:p>
      </dsp:txBody>
      <dsp:txXfrm>
        <a:off x="27415" y="71485"/>
        <a:ext cx="8281133" cy="506770"/>
      </dsp:txXfrm>
    </dsp:sp>
    <dsp:sp modelId="{94D9416D-8DDF-47FC-AA6D-448F0D55397A}">
      <dsp:nvSpPr>
        <dsp:cNvPr id="0" name=""/>
        <dsp:cNvSpPr/>
      </dsp:nvSpPr>
      <dsp:spPr>
        <a:xfrm>
          <a:off x="0" y="692070"/>
          <a:ext cx="8335963" cy="561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kern="1200" dirty="0"/>
            <a:t>Regulators are often slow to align behind ICSs</a:t>
          </a:r>
        </a:p>
      </dsp:txBody>
      <dsp:txXfrm>
        <a:off x="27415" y="719485"/>
        <a:ext cx="8281133" cy="506770"/>
      </dsp:txXfrm>
    </dsp:sp>
    <dsp:sp modelId="{1CB52436-9942-4248-8927-100CA888B8CA}">
      <dsp:nvSpPr>
        <dsp:cNvPr id="0" name=""/>
        <dsp:cNvSpPr/>
      </dsp:nvSpPr>
      <dsp:spPr>
        <a:xfrm>
          <a:off x="0" y="1340070"/>
          <a:ext cx="8335963" cy="561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en-GB" sz="1800" kern="1200" dirty="0"/>
            <a:t>Much hinges on relationships and trust – can’t be rushed</a:t>
          </a:r>
        </a:p>
      </dsp:txBody>
      <dsp:txXfrm>
        <a:off x="27415" y="1367485"/>
        <a:ext cx="8281133" cy="506770"/>
      </dsp:txXfrm>
    </dsp:sp>
    <dsp:sp modelId="{59EE87F6-C064-429E-979D-01A16D4452DB}">
      <dsp:nvSpPr>
        <dsp:cNvPr id="0" name=""/>
        <dsp:cNvSpPr/>
      </dsp:nvSpPr>
      <dsp:spPr>
        <a:xfrm>
          <a:off x="0" y="1988070"/>
          <a:ext cx="8335963" cy="561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Leaders face competing demands </a:t>
          </a:r>
        </a:p>
      </dsp:txBody>
      <dsp:txXfrm>
        <a:off x="27415" y="2015485"/>
        <a:ext cx="8281133" cy="506770"/>
      </dsp:txXfrm>
    </dsp:sp>
    <dsp:sp modelId="{133DB890-25B8-4E97-80FC-6D8FBC5775A2}">
      <dsp:nvSpPr>
        <dsp:cNvPr id="0" name=""/>
        <dsp:cNvSpPr/>
      </dsp:nvSpPr>
      <dsp:spPr>
        <a:xfrm>
          <a:off x="0" y="2636070"/>
          <a:ext cx="8335963"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Local Authorities are key partners in some areas but not in all</a:t>
          </a:r>
        </a:p>
      </dsp:txBody>
      <dsp:txXfrm>
        <a:off x="27415" y="2663485"/>
        <a:ext cx="8281133" cy="50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2CCA3DF-0B99-5E43-9C15-DACBCB5EC4FF}" type="datetimeFigureOut">
              <a:rPr lang="en-US" smtClean="0"/>
              <a:t>4/26/19</a:t>
            </a:fld>
            <a:endParaRPr lang="en-US"/>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B7948FAF-B894-2D4F-A806-F3BA25A6D717}" type="slidenum">
              <a:rPr lang="en-US" smtClean="0"/>
              <a:t>‹#›</a:t>
            </a:fld>
            <a:endParaRPr lang="en-US"/>
          </a:p>
        </p:txBody>
      </p:sp>
    </p:spTree>
    <p:extLst>
      <p:ext uri="{BB962C8B-B14F-4D97-AF65-F5344CB8AC3E}">
        <p14:creationId xmlns:p14="http://schemas.microsoft.com/office/powerpoint/2010/main" val="95665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B27CF05-4413-4AD3-94EA-528D074C6343}" type="datetimeFigureOut">
              <a:rPr lang="en-GB" smtClean="0"/>
              <a:pPr/>
              <a:t>26/04/2019</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A7FE96B-C588-418F-98DC-47D2BFF7ABEB}" type="slidenum">
              <a:rPr lang="en-GB" smtClean="0"/>
              <a:pPr/>
              <a:t>‹#›</a:t>
            </a:fld>
            <a:endParaRPr lang="en-GB"/>
          </a:p>
        </p:txBody>
      </p:sp>
    </p:spTree>
    <p:extLst>
      <p:ext uri="{BB962C8B-B14F-4D97-AF65-F5344CB8AC3E}">
        <p14:creationId xmlns:p14="http://schemas.microsoft.com/office/powerpoint/2010/main" val="249371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Will</a:t>
            </a:r>
            <a:r>
              <a:rPr lang="en-GB" baseline="0" dirty="0"/>
              <a:t> provide some context on ICSs, drawing on research we did last year </a:t>
            </a: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a:t>
            </a:fld>
            <a:endParaRPr lang="en-GB"/>
          </a:p>
        </p:txBody>
      </p:sp>
    </p:spTree>
    <p:extLst>
      <p:ext uri="{BB962C8B-B14F-4D97-AF65-F5344CB8AC3E}">
        <p14:creationId xmlns:p14="http://schemas.microsoft.com/office/powerpoint/2010/main" val="211509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In term of the process of development,</a:t>
            </a:r>
            <a:r>
              <a:rPr lang="en-GB" baseline="0" dirty="0"/>
              <a:t> a </a:t>
            </a:r>
            <a:r>
              <a:rPr lang="en-GB" dirty="0"/>
              <a:t>key element has been putting in place new and different leadership arrangements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Leaders vary as ICS</a:t>
            </a:r>
            <a:r>
              <a:rPr lang="en-GB" baseline="0" dirty="0"/>
              <a:t>s have been able to build on strengths of local leadership</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10</a:t>
            </a:fld>
            <a:endParaRPr lang="en-GB"/>
          </a:p>
        </p:txBody>
      </p:sp>
    </p:spTree>
    <p:extLst>
      <p:ext uri="{BB962C8B-B14F-4D97-AF65-F5344CB8AC3E}">
        <p14:creationId xmlns:p14="http://schemas.microsoft.com/office/powerpoint/2010/main" val="375675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a:buChar char="•"/>
            </a:pPr>
            <a:r>
              <a:rPr lang="en-GB" dirty="0"/>
              <a:t>As well as leadership,</a:t>
            </a:r>
            <a:r>
              <a:rPr lang="en-GB" baseline="0" dirty="0"/>
              <a:t> ICSs are p</a:t>
            </a:r>
            <a:r>
              <a:rPr lang="en-GB" dirty="0"/>
              <a:t>utting in place governance need to make decisions and manage resources collectively</a:t>
            </a:r>
          </a:p>
          <a:p>
            <a:pPr marL="0" indent="0">
              <a:buFont typeface="Arial"/>
              <a:buNone/>
            </a:pPr>
            <a:endParaRPr lang="en-GB" dirty="0"/>
          </a:p>
          <a:p>
            <a:pPr marL="171450" indent="-171450">
              <a:buFont typeface="Arial" panose="020B0604020202020204" pitchFamily="34" charset="0"/>
              <a:buChar char="•"/>
            </a:pPr>
            <a:r>
              <a:rPr lang="en-GB" dirty="0"/>
              <a:t>There</a:t>
            </a:r>
            <a:r>
              <a:rPr lang="en-GB" baseline="0" dirty="0"/>
              <a:t> are some </a:t>
            </a:r>
            <a:r>
              <a:rPr lang="en-GB" dirty="0"/>
              <a:t>detailed examples in our</a:t>
            </a:r>
            <a:r>
              <a:rPr lang="en-GB" baseline="0" dirty="0"/>
              <a:t> report (and site profiles on our website), but a c</a:t>
            </a:r>
            <a:r>
              <a:rPr lang="en-GB" dirty="0"/>
              <a:t>ouple of broad points:</a:t>
            </a:r>
          </a:p>
          <a:p>
            <a:pPr marL="685800" lvl="1" indent="-228600">
              <a:buFont typeface="Arial" panose="020B0604020202020204" pitchFamily="34" charset="0"/>
              <a:buChar char="•"/>
            </a:pPr>
            <a:r>
              <a:rPr lang="en-GB" dirty="0"/>
              <a:t>There are some common features to</a:t>
            </a:r>
            <a:r>
              <a:rPr lang="en-GB" baseline="0" dirty="0"/>
              <a:t> the governance structures ICSs are putting in place, but it </a:t>
            </a:r>
            <a:r>
              <a:rPr lang="en-GB" dirty="0"/>
              <a:t>isn’t a cookie cutter exercise with single ICS governance structure</a:t>
            </a:r>
          </a:p>
          <a:p>
            <a:pPr marL="685800" lvl="1" indent="-228600">
              <a:buFont typeface="Arial" panose="020B0604020202020204" pitchFamily="34" charset="0"/>
              <a:buChar char="•"/>
            </a:pPr>
            <a:r>
              <a:rPr lang="en-GB" dirty="0"/>
              <a:t>Arrangements are also iterative, emergent, will evolve as ICSs determine</a:t>
            </a:r>
            <a:r>
              <a:rPr lang="en-GB" baseline="0" dirty="0"/>
              <a:t> which </a:t>
            </a:r>
            <a:r>
              <a:rPr lang="en-GB" dirty="0"/>
              <a:t>arrangements support their objectives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big challenge</a:t>
            </a:r>
            <a:r>
              <a:rPr lang="en-GB" baseline="0" dirty="0"/>
              <a:t> for ICSs is that they have </a:t>
            </a:r>
            <a:r>
              <a:rPr lang="en-GB" dirty="0"/>
              <a:t>no basis in law. No formal powers or accountabilities.</a:t>
            </a:r>
            <a:r>
              <a:rPr lang="en-GB" baseline="0" dirty="0"/>
              <a:t> Instead, they are u</a:t>
            </a:r>
            <a:r>
              <a:rPr lang="en-GB" dirty="0"/>
              <a:t>sing flexibilities within current framework to work around this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However, system governance must work with and alongside roles and accountabilities of statutory organisations.</a:t>
            </a:r>
            <a:r>
              <a:rPr lang="en-GB" baseline="0" dirty="0"/>
              <a:t> In practice this can be </a:t>
            </a:r>
            <a:r>
              <a:rPr lang="en-GB" dirty="0"/>
              <a:t>cumbersome and duplicative </a:t>
            </a:r>
            <a:r>
              <a:rPr lang="en-GB" baseline="0" dirty="0"/>
              <a:t>– was described to us as</a:t>
            </a:r>
            <a:r>
              <a:rPr lang="en-GB" dirty="0"/>
              <a:t> ‘walking through treacle’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ICSs are trying to address this by streamlining arrangements as much as possible.</a:t>
            </a:r>
            <a:r>
              <a:rPr lang="en-GB" baseline="0" dirty="0"/>
              <a:t> They are also</a:t>
            </a:r>
            <a:r>
              <a:rPr lang="en-GB" dirty="0"/>
              <a:t> trying</a:t>
            </a:r>
            <a:r>
              <a:rPr lang="en-GB" baseline="0" dirty="0"/>
              <a:t> </a:t>
            </a:r>
            <a:r>
              <a:rPr lang="en-GB" dirty="0"/>
              <a:t>to develop greater accountability by bringing in lay members, NEDs, elected councillors into governance structures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However, there is a limit to what can be done locally while legislation is as it is and organisational accountabilities are as they are.</a:t>
            </a:r>
            <a:r>
              <a:rPr lang="en-GB" baseline="0" dirty="0"/>
              <a:t> The p</a:t>
            </a:r>
            <a:r>
              <a:rPr lang="en-GB" dirty="0"/>
              <a:t>roposals for legislative changes in LTP aren’t likely to be implemented in the short term</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11</a:t>
            </a:fld>
            <a:endParaRPr lang="en-GB"/>
          </a:p>
        </p:txBody>
      </p:sp>
    </p:spTree>
    <p:extLst>
      <p:ext uri="{BB962C8B-B14F-4D97-AF65-F5344CB8AC3E}">
        <p14:creationId xmlns:p14="http://schemas.microsoft.com/office/powerpoint/2010/main" val="48769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Leadership and governance are</a:t>
            </a:r>
            <a:r>
              <a:rPr lang="en-GB" baseline="0" dirty="0"/>
              <a:t> of course important, however the m</a:t>
            </a:r>
            <a:r>
              <a:rPr lang="en-GB" dirty="0"/>
              <a:t>ost fundamental aspect of ICSs seems to be building collaborative relationships.</a:t>
            </a:r>
            <a:r>
              <a:rPr lang="en-GB" baseline="0" dirty="0"/>
              <a:t> During our research we were c</a:t>
            </a:r>
            <a:r>
              <a:rPr lang="en-GB" dirty="0"/>
              <a:t>onsistently told that this this the fundamental foundation on which everything rests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a:t>
            </a:r>
            <a:r>
              <a:rPr lang="en-GB" baseline="0" dirty="0"/>
              <a:t> c</a:t>
            </a:r>
            <a:r>
              <a:rPr lang="en-GB" dirty="0"/>
              <a:t>an sound</a:t>
            </a:r>
            <a:r>
              <a:rPr lang="en-GB" baseline="0" dirty="0"/>
              <a:t> a bit m</a:t>
            </a:r>
            <a:r>
              <a:rPr lang="en-GB" dirty="0"/>
              <a:t>otherhood and apple pie,</a:t>
            </a:r>
            <a:r>
              <a:rPr lang="en-GB" baseline="0" dirty="0"/>
              <a:t> but there are t</a:t>
            </a:r>
            <a:r>
              <a:rPr lang="en-GB" dirty="0"/>
              <a:t>angible examples of </a:t>
            </a:r>
            <a:r>
              <a:rPr lang="en-GB" i="1" dirty="0"/>
              <a:t>how</a:t>
            </a:r>
            <a:r>
              <a:rPr lang="en-GB" i="0" dirty="0"/>
              <a:t> local systems have done this</a:t>
            </a:r>
          </a:p>
          <a:p>
            <a:pPr marL="628650" lvl="1" indent="-171450">
              <a:buFont typeface="Arial" panose="020B0604020202020204" pitchFamily="34" charset="0"/>
              <a:buChar char="•"/>
            </a:pPr>
            <a:r>
              <a:rPr lang="en-GB" i="0" dirty="0"/>
              <a:t>Built in time together – formal and informal, and ensuring</a:t>
            </a:r>
            <a:r>
              <a:rPr lang="en-GB" i="0" baseline="0" dirty="0"/>
              <a:t> some of it is face to face time</a:t>
            </a:r>
            <a:endParaRPr lang="en-GB" i="0" dirty="0"/>
          </a:p>
          <a:p>
            <a:pPr marL="628650" lvl="1" indent="-171450">
              <a:buFont typeface="Arial" panose="020B0604020202020204" pitchFamily="34" charset="0"/>
              <a:buChar char="•"/>
            </a:pPr>
            <a:r>
              <a:rPr lang="en-GB" i="0" dirty="0"/>
              <a:t>Focused work, collectively working through challenging issues –</a:t>
            </a:r>
            <a:r>
              <a:rPr lang="en-GB" i="0" baseline="0" dirty="0"/>
              <a:t> for example, arrangements for system control totals</a:t>
            </a:r>
          </a:p>
          <a:p>
            <a:pPr marL="628650" lvl="1" indent="-171450">
              <a:buFont typeface="Arial" panose="020B0604020202020204" pitchFamily="34" charset="0"/>
              <a:buChar char="•"/>
            </a:pPr>
            <a:r>
              <a:rPr lang="en-GB" i="0" baseline="0" dirty="0"/>
              <a:t>Expressing disagreements openly and constructively </a:t>
            </a:r>
            <a:endParaRPr lang="en-GB" i="0" dirty="0"/>
          </a:p>
          <a:p>
            <a:pPr marL="628650" lvl="1" indent="-171450">
              <a:buFont typeface="Arial" panose="020B0604020202020204" pitchFamily="34" charset="0"/>
              <a:buChar char="•"/>
            </a:pPr>
            <a:r>
              <a:rPr lang="en-GB" i="0" dirty="0"/>
              <a:t>Developing shared vision</a:t>
            </a:r>
            <a:r>
              <a:rPr lang="en-GB" i="0" baseline="0" dirty="0"/>
              <a:t> and </a:t>
            </a:r>
            <a:r>
              <a:rPr lang="en-GB" i="0" dirty="0"/>
              <a:t>objectives</a:t>
            </a:r>
            <a:r>
              <a:rPr lang="en-GB" i="0" baseline="0" dirty="0"/>
              <a:t> which binds organisations together </a:t>
            </a:r>
            <a:endParaRPr lang="en-GB" i="0" dirty="0"/>
          </a:p>
          <a:p>
            <a:pPr marL="628650" lvl="1" indent="-171450">
              <a:buFont typeface="Arial" panose="020B0604020202020204" pitchFamily="34" charset="0"/>
              <a:buChar char="•"/>
            </a:pPr>
            <a:endParaRPr lang="en-GB" i="0" dirty="0"/>
          </a:p>
          <a:p>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12</a:t>
            </a:fld>
            <a:endParaRPr lang="en-GB"/>
          </a:p>
        </p:txBody>
      </p:sp>
    </p:spTree>
    <p:extLst>
      <p:ext uri="{BB962C8B-B14F-4D97-AF65-F5344CB8AC3E}">
        <p14:creationId xmlns:p14="http://schemas.microsoft.com/office/powerpoint/2010/main" val="16191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In terms</a:t>
            </a:r>
            <a:r>
              <a:rPr lang="en-GB" baseline="0" dirty="0"/>
              <a:t> of what the ICSs are doing…. </a:t>
            </a:r>
            <a:r>
              <a:rPr lang="en-GB" dirty="0"/>
              <a:t>There are also some early indications of ICSs driving changes in service model.</a:t>
            </a:r>
            <a:r>
              <a:rPr lang="en-GB" baseline="0" dirty="0"/>
              <a:t> </a:t>
            </a:r>
            <a:r>
              <a:rPr lang="en-GB" dirty="0"/>
              <a:t>This is core rationale – integrating health and heath and care services, and moving towards population</a:t>
            </a:r>
            <a:r>
              <a:rPr lang="en-GB" baseline="0" dirty="0"/>
              <a:t> </a:t>
            </a:r>
            <a:r>
              <a:rPr lang="en-GB" dirty="0"/>
              <a:t>health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Common features include [slide]</a:t>
            </a:r>
          </a:p>
          <a:p>
            <a:pPr marL="628650" lvl="1" indent="-171450">
              <a:buFont typeface="Arial" panose="020B0604020202020204" pitchFamily="34" charset="0"/>
              <a:buChar char="•"/>
            </a:pPr>
            <a:r>
              <a:rPr lang="en-GB" dirty="0"/>
              <a:t>Integrated care teams – bringing together a range of health and care professionals, including GPs, community nurses, MH professionals </a:t>
            </a:r>
            <a:r>
              <a:rPr lang="en-GB" dirty="0" err="1"/>
              <a:t>etc</a:t>
            </a:r>
            <a:r>
              <a:rPr lang="en-GB" dirty="0"/>
              <a:t> </a:t>
            </a:r>
          </a:p>
          <a:p>
            <a:pPr marL="628650" lvl="1" indent="-171450">
              <a:buFont typeface="Arial" panose="020B0604020202020204" pitchFamily="34" charset="0"/>
              <a:buChar char="•"/>
            </a:pPr>
            <a:r>
              <a:rPr lang="en-GB" dirty="0"/>
              <a:t>Primary</a:t>
            </a:r>
            <a:r>
              <a:rPr lang="en-GB" baseline="0" dirty="0"/>
              <a:t> care working at scale in networks or federations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Population health noted as an area where more progress was needed</a:t>
            </a:r>
          </a:p>
          <a:p>
            <a:pPr marL="457200" lvl="1" indent="0">
              <a:buFont typeface="Arial" panose="020B0604020202020204" pitchFamily="34" charset="0"/>
              <a:buNone/>
            </a:pPr>
            <a:endParaRPr lang="en-GB" dirty="0"/>
          </a:p>
          <a:p>
            <a:pPr marL="171450" indent="-171450">
              <a:buFont typeface="Arial" panose="020B0604020202020204" pitchFamily="34" charset="0"/>
              <a:buChar char="•"/>
            </a:pPr>
            <a:r>
              <a:rPr lang="en-GB" dirty="0"/>
              <a:t>ICSs are still</a:t>
            </a:r>
            <a:r>
              <a:rPr lang="en-GB" baseline="0" dirty="0"/>
              <a:t> in their e</a:t>
            </a:r>
            <a:r>
              <a:rPr lang="en-GB" dirty="0"/>
              <a:t>arly days, evidence of impact is limited. More time is needed to embed and determine impact</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Now the ICSs have laid foundations for different ways of working, a key priority now is to translate that into tangible improvements and show what they can achieve.</a:t>
            </a:r>
            <a:r>
              <a:rPr lang="en-GB" baseline="0" dirty="0"/>
              <a:t> </a:t>
            </a:r>
            <a:r>
              <a:rPr lang="en-GB" dirty="0"/>
              <a:t>Sense amongst interviewees that its</a:t>
            </a:r>
            <a:r>
              <a:rPr lang="en-GB" baseline="0" dirty="0"/>
              <a:t> important systems deliver in order </a:t>
            </a:r>
            <a:r>
              <a:rPr lang="en-GB" dirty="0"/>
              <a:t>to demonstrate credibility </a:t>
            </a:r>
          </a:p>
        </p:txBody>
      </p:sp>
      <p:sp>
        <p:nvSpPr>
          <p:cNvPr id="4" name="Slide Number Placeholder 3"/>
          <p:cNvSpPr>
            <a:spLocks noGrp="1"/>
          </p:cNvSpPr>
          <p:nvPr>
            <p:ph type="sldNum" sz="quarter" idx="10"/>
          </p:nvPr>
        </p:nvSpPr>
        <p:spPr/>
        <p:txBody>
          <a:bodyPr/>
          <a:lstStyle/>
          <a:p>
            <a:fld id="{2A4CB3FA-3CA4-4648-AFB6-49767405B193}" type="slidenum">
              <a:rPr lang="en-US" smtClean="0"/>
              <a:t>13</a:t>
            </a:fld>
            <a:endParaRPr lang="en-US"/>
          </a:p>
        </p:txBody>
      </p:sp>
    </p:spTree>
    <p:extLst>
      <p:ext uri="{BB962C8B-B14F-4D97-AF65-F5344CB8AC3E}">
        <p14:creationId xmlns:p14="http://schemas.microsoft.com/office/powerpoint/2010/main" val="299242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There are a range of groups ICSs should be engaging with, however</a:t>
            </a:r>
            <a:r>
              <a:rPr lang="en-GB" baseline="0" dirty="0"/>
              <a:t> this varies between areas </a:t>
            </a: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0" dirty="0"/>
              <a:t>Local</a:t>
            </a:r>
            <a:r>
              <a:rPr lang="en-GB" b="0" baseline="0" dirty="0"/>
              <a:t> authority</a:t>
            </a:r>
            <a:r>
              <a:rPr lang="en-GB" b="0" dirty="0"/>
              <a:t> engagement </a:t>
            </a:r>
          </a:p>
          <a:p>
            <a:pPr marL="628650" lvl="1" indent="-171450">
              <a:buFont typeface="Arial" panose="020B0604020202020204" pitchFamily="34" charset="0"/>
              <a:buChar char="•"/>
            </a:pPr>
            <a:r>
              <a:rPr lang="en-GB" b="0" dirty="0"/>
              <a:t>We think this is really important, particularly in terms of bigger prize on improving population health</a:t>
            </a:r>
          </a:p>
          <a:p>
            <a:pPr marL="628650" lvl="1" indent="-171450">
              <a:buFont typeface="Arial" panose="020B0604020202020204" pitchFamily="34" charset="0"/>
              <a:buChar char="•"/>
            </a:pPr>
            <a:r>
              <a:rPr lang="en-GB" b="0" dirty="0"/>
              <a:t>However,</a:t>
            </a:r>
            <a:r>
              <a:rPr lang="en-GB" b="0" baseline="0" dirty="0"/>
              <a:t> the extent to which LAs are involved in ICSs varies – sometimes they are included within the governance structure of the ICS, but in other cases they are partners. Often LAs are more engaged at the place level. </a:t>
            </a:r>
            <a:endParaRPr lang="en-GB" b="0" dirty="0"/>
          </a:p>
          <a:p>
            <a:pPr marL="628650" lvl="1" indent="-171450">
              <a:buFont typeface="Arial" panose="020B0604020202020204" pitchFamily="34" charset="0"/>
              <a:buChar char="•"/>
            </a:pPr>
            <a:r>
              <a:rPr lang="en-GB" b="0" dirty="0"/>
              <a:t>The challenges</a:t>
            </a:r>
            <a:r>
              <a:rPr lang="en-GB" b="0" baseline="0" dirty="0"/>
              <a:t> in engaging LAs include </a:t>
            </a:r>
            <a:r>
              <a:rPr lang="en-GB" b="0" dirty="0"/>
              <a:t>differences</a:t>
            </a:r>
            <a:r>
              <a:rPr lang="en-GB" b="0" baseline="0" dirty="0"/>
              <a:t> in </a:t>
            </a:r>
            <a:r>
              <a:rPr lang="en-GB" b="0" dirty="0"/>
              <a:t>accountabilities and cultures</a:t>
            </a:r>
          </a:p>
          <a:p>
            <a:pPr marL="628650" lvl="1" indent="-171450">
              <a:buFont typeface="Arial" panose="020B0604020202020204" pitchFamily="34" charset="0"/>
              <a:buChar char="•"/>
            </a:pPr>
            <a:r>
              <a:rPr lang="en-GB" b="0" dirty="0"/>
              <a:t>There is also a sense that ICSs are too</a:t>
            </a:r>
            <a:r>
              <a:rPr lang="en-GB" b="0" baseline="0" dirty="0"/>
              <a:t> </a:t>
            </a:r>
            <a:r>
              <a:rPr lang="en-GB" b="0" dirty="0"/>
              <a:t>NHS focussed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Staff engagement</a:t>
            </a:r>
            <a:r>
              <a:rPr lang="en-GB" baseline="0" dirty="0"/>
              <a:t> </a:t>
            </a:r>
            <a:endParaRPr lang="en-GB" dirty="0"/>
          </a:p>
          <a:p>
            <a:pPr marL="628650" lvl="1" indent="-171450">
              <a:buFont typeface="Arial" panose="020B0604020202020204" pitchFamily="34" charset="0"/>
              <a:buChar char="•"/>
            </a:pPr>
            <a:r>
              <a:rPr lang="en-GB" dirty="0"/>
              <a:t>Engagement still much better amongst most senior staff within ICS</a:t>
            </a:r>
            <a:r>
              <a:rPr lang="en-GB" baseline="0" dirty="0"/>
              <a:t> member organisations</a:t>
            </a:r>
            <a:endParaRPr lang="en-GB" dirty="0"/>
          </a:p>
          <a:p>
            <a:pPr marL="628650" lvl="1" indent="-171450">
              <a:buFont typeface="Arial" panose="020B0604020202020204" pitchFamily="34" charset="0"/>
              <a:buChar char="•"/>
            </a:pPr>
            <a:r>
              <a:rPr lang="en-GB" dirty="0"/>
              <a:t>This is partly about vision – articulating</a:t>
            </a:r>
            <a:r>
              <a:rPr lang="en-GB" baseline="0" dirty="0"/>
              <a:t> this in a way that all staff can relate to, and</a:t>
            </a:r>
            <a:r>
              <a:rPr lang="en-GB" dirty="0"/>
              <a:t> encouraging people to look beyond their teams or organisations</a:t>
            </a:r>
          </a:p>
          <a:p>
            <a:pPr marL="628650" lvl="1" indent="-171450">
              <a:buFont typeface="Arial" panose="020B0604020202020204" pitchFamily="34" charset="0"/>
              <a:buChar char="•"/>
            </a:pPr>
            <a:r>
              <a:rPr lang="en-GB" dirty="0"/>
              <a:t>This was an area many</a:t>
            </a:r>
            <a:r>
              <a:rPr lang="en-GB" baseline="0" dirty="0"/>
              <a:t> identified as requiring further work</a:t>
            </a:r>
            <a:endParaRPr lang="en-GB" dirty="0"/>
          </a:p>
          <a:p>
            <a:pPr marL="457200" lvl="1" indent="0">
              <a:buFont typeface="Arial" panose="020B0604020202020204" pitchFamily="34" charset="0"/>
              <a:buNone/>
            </a:pPr>
            <a:endParaRPr lang="en-GB" dirty="0"/>
          </a:p>
          <a:p>
            <a:pPr marL="171450" lvl="0" indent="-171450">
              <a:buFont typeface="Arial" panose="020B0604020202020204" pitchFamily="34" charset="0"/>
              <a:buChar char="•"/>
            </a:pPr>
            <a:r>
              <a:rPr lang="en-GB" dirty="0"/>
              <a:t>Patients and the public</a:t>
            </a:r>
          </a:p>
          <a:p>
            <a:pPr marL="628650" lvl="1" indent="-171450">
              <a:buFont typeface="Arial" panose="020B0604020202020204" pitchFamily="34" charset="0"/>
              <a:buChar char="•"/>
            </a:pPr>
            <a:r>
              <a:rPr lang="en-GB" dirty="0"/>
              <a:t>Again, this varies, but</a:t>
            </a:r>
            <a:r>
              <a:rPr lang="en-GB" baseline="0" dirty="0"/>
              <a:t> overall sense is there is more to do</a:t>
            </a:r>
          </a:p>
          <a:p>
            <a:pPr marL="628650" lvl="1" indent="-171450">
              <a:buFont typeface="Arial" panose="020B0604020202020204" pitchFamily="34" charset="0"/>
              <a:buChar char="•"/>
            </a:pPr>
            <a:r>
              <a:rPr lang="en-GB" baseline="0" dirty="0"/>
              <a:t>There can be a challenge around engaging patients in structures and concepts – in practice engagement in service changes at a place level often works better </a:t>
            </a:r>
            <a:endParaRPr lang="en-GB" dirty="0"/>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VCS</a:t>
            </a:r>
          </a:p>
          <a:p>
            <a:pPr marL="628650" lvl="1" indent="-171450">
              <a:buFont typeface="Arial" panose="020B0604020202020204" pitchFamily="34" charset="0"/>
              <a:buChar char="•"/>
            </a:pPr>
            <a:r>
              <a:rPr lang="en-GB" dirty="0"/>
              <a:t>VCS</a:t>
            </a:r>
            <a:r>
              <a:rPr lang="en-GB" baseline="0" dirty="0"/>
              <a:t> s</a:t>
            </a:r>
            <a:r>
              <a:rPr lang="en-GB" dirty="0"/>
              <a:t>ometimes involved involved formally, but more often this is happening at a place level</a:t>
            </a:r>
          </a:p>
          <a:p>
            <a:pPr marL="628650" lvl="1" indent="-171450">
              <a:buFont typeface="Arial" panose="020B0604020202020204" pitchFamily="34" charset="0"/>
              <a:buChar char="•"/>
            </a:pPr>
            <a:r>
              <a:rPr lang="en-GB" dirty="0"/>
              <a:t>Recognition that this was important but real sense more needed</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A4CB3FA-3CA4-4648-AFB6-49767405B193}" type="slidenum">
              <a:rPr lang="en-US" smtClean="0"/>
              <a:t>14</a:t>
            </a:fld>
            <a:endParaRPr lang="en-US"/>
          </a:p>
        </p:txBody>
      </p:sp>
    </p:spTree>
    <p:extLst>
      <p:ext uri="{BB962C8B-B14F-4D97-AF65-F5344CB8AC3E}">
        <p14:creationId xmlns:p14="http://schemas.microsoft.com/office/powerpoint/2010/main" val="273832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In all ICSs, it’s clear that these developments represent a big change for many people and organisations across a system.</a:t>
            </a:r>
            <a:r>
              <a:rPr lang="en-GB" baseline="0" dirty="0"/>
              <a:t> Expects </a:t>
            </a:r>
            <a:r>
              <a:rPr lang="en-GB" dirty="0"/>
              <a:t>individuals and organisations to change decades of attitudes and behaviours</a:t>
            </a:r>
          </a:p>
          <a:p>
            <a:pPr marL="0" indent="0">
              <a:buFont typeface="Arial"/>
              <a:buNone/>
            </a:pPr>
            <a:endParaRPr lang="en-GB" dirty="0"/>
          </a:p>
          <a:p>
            <a:pPr marL="171450" indent="-171450">
              <a:buFont typeface="Arial" panose="020B0604020202020204" pitchFamily="34" charset="0"/>
              <a:buChar char="•"/>
            </a:pPr>
            <a:r>
              <a:rPr lang="en-GB" dirty="0"/>
              <a:t>Theme</a:t>
            </a:r>
            <a:r>
              <a:rPr lang="en-GB" baseline="0" dirty="0"/>
              <a:t> from our research is that it t</a:t>
            </a:r>
            <a:r>
              <a:rPr lang="en-GB" dirty="0"/>
              <a:t>akes time</a:t>
            </a:r>
            <a:r>
              <a:rPr lang="en-GB" baseline="0" dirty="0"/>
              <a:t> and </a:t>
            </a:r>
            <a:r>
              <a:rPr lang="en-GB" dirty="0"/>
              <a:t>can’t be rushed.</a:t>
            </a:r>
            <a:r>
              <a:rPr lang="en-GB" baseline="0" dirty="0"/>
              <a:t> Systems and organisations n</a:t>
            </a:r>
            <a:r>
              <a:rPr lang="en-GB" dirty="0"/>
              <a:t>eed to be able to handle a certain degree of ambiguity, changing roles, and the</a:t>
            </a:r>
            <a:r>
              <a:rPr lang="en-GB" baseline="0" dirty="0"/>
              <a:t> fact that the </a:t>
            </a:r>
            <a:r>
              <a:rPr lang="en-GB" dirty="0"/>
              <a:t>end state</a:t>
            </a:r>
            <a:r>
              <a:rPr lang="en-GB" baseline="0" dirty="0"/>
              <a:t> is</a:t>
            </a:r>
            <a:r>
              <a:rPr lang="en-GB" dirty="0"/>
              <a:t> not clear. For example,</a:t>
            </a:r>
            <a:r>
              <a:rPr lang="en-GB" baseline="0" dirty="0"/>
              <a:t> emergent changes on commissioning </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can we say about the journey so far?</a:t>
            </a:r>
          </a:p>
          <a:p>
            <a:pPr marL="628650" lvl="1" indent="-171450">
              <a:buFont typeface="Arial" panose="020B0604020202020204" pitchFamily="34" charset="0"/>
              <a:buChar char="•"/>
            </a:pPr>
            <a:r>
              <a:rPr lang="en-GB" dirty="0"/>
              <a:t>Process not an event</a:t>
            </a:r>
          </a:p>
          <a:p>
            <a:pPr marL="628650" lvl="1" indent="-171450">
              <a:buFont typeface="Arial" panose="020B0604020202020204" pitchFamily="34" charset="0"/>
              <a:buChar char="•"/>
            </a:pPr>
            <a:r>
              <a:rPr lang="en-GB" dirty="0"/>
              <a:t>Still at early stages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Signs of real progress in systems and there</a:t>
            </a:r>
            <a:r>
              <a:rPr lang="en-GB" baseline="0" dirty="0"/>
              <a:t> are r</a:t>
            </a:r>
            <a:r>
              <a:rPr lang="en-GB" dirty="0"/>
              <a:t>easons to be optimistic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However,</a:t>
            </a:r>
            <a:r>
              <a:rPr lang="en-GB" baseline="0" dirty="0"/>
              <a:t> there is l</a:t>
            </a:r>
            <a:r>
              <a:rPr lang="en-GB" dirty="0"/>
              <a:t>ots more to do.</a:t>
            </a:r>
            <a:r>
              <a:rPr lang="en-GB" baseline="0" dirty="0"/>
              <a:t> ICSs need to</a:t>
            </a:r>
            <a:r>
              <a:rPr lang="en-GB" dirty="0"/>
              <a:t> be realistic about challenges and barriers</a:t>
            </a:r>
          </a:p>
        </p:txBody>
      </p:sp>
      <p:sp>
        <p:nvSpPr>
          <p:cNvPr id="4" name="Slide Number Placeholder 3"/>
          <p:cNvSpPr>
            <a:spLocks noGrp="1"/>
          </p:cNvSpPr>
          <p:nvPr>
            <p:ph type="sldNum" sz="quarter" idx="10"/>
          </p:nvPr>
        </p:nvSpPr>
        <p:spPr/>
        <p:txBody>
          <a:bodyPr/>
          <a:lstStyle/>
          <a:p>
            <a:fld id="{2A4CB3FA-3CA4-4648-AFB6-49767405B193}" type="slidenum">
              <a:rPr lang="en-US" smtClean="0"/>
              <a:t>15</a:t>
            </a:fld>
            <a:endParaRPr lang="en-US"/>
          </a:p>
        </p:txBody>
      </p:sp>
    </p:spTree>
    <p:extLst>
      <p:ext uri="{BB962C8B-B14F-4D97-AF65-F5344CB8AC3E}">
        <p14:creationId xmlns:p14="http://schemas.microsoft.com/office/powerpoint/2010/main" val="71046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dirty="0"/>
              <a:t>The statutory framework does not make this work easy.</a:t>
            </a:r>
            <a:r>
              <a:rPr lang="en-GB" sz="1200" baseline="0" dirty="0"/>
              <a:t> The </a:t>
            </a:r>
            <a:r>
              <a:rPr lang="en-GB" sz="1200" dirty="0"/>
              <a:t>legislative framework/ system architecture are designed to promote organisational autonomy and competition. LTP hasn’t changed this in the short</a:t>
            </a:r>
            <a:r>
              <a:rPr lang="en-GB" sz="1200" baseline="0" dirty="0"/>
              <a:t> term</a:t>
            </a:r>
            <a:endParaRPr lang="en-GB" sz="1200" dirty="0"/>
          </a:p>
          <a:p>
            <a:pPr marL="0" lvl="0" indent="0">
              <a:buFont typeface="Arial" panose="020B0604020202020204" pitchFamily="34" charset="0"/>
              <a:buNone/>
            </a:pPr>
            <a:endParaRPr lang="en-GB" sz="1200" dirty="0"/>
          </a:p>
          <a:p>
            <a:pPr marL="171450" lvl="0" indent="-171450">
              <a:buFont typeface="Arial" panose="020B0604020202020204" pitchFamily="34" charset="0"/>
              <a:buChar char="•"/>
            </a:pPr>
            <a:r>
              <a:rPr lang="en-GB" sz="1200" kern="1200" dirty="0"/>
              <a:t>Regulators are </a:t>
            </a:r>
            <a:r>
              <a:rPr lang="en-GB" sz="1200" kern="1200" dirty="0">
                <a:solidFill>
                  <a:prstClr val="white"/>
                </a:solidFill>
                <a:latin typeface="Verdana"/>
                <a:ea typeface="+mn-ea"/>
                <a:cs typeface="+mn-cs"/>
              </a:rPr>
              <a:t>often</a:t>
            </a:r>
            <a:r>
              <a:rPr lang="en-GB" sz="1200" kern="1200" dirty="0"/>
              <a:t> slow to align behind ICSs.</a:t>
            </a:r>
            <a:r>
              <a:rPr lang="en-GB" sz="1200" kern="1200" baseline="0" dirty="0"/>
              <a:t> ICSs can get </a:t>
            </a:r>
            <a:r>
              <a:rPr lang="en-GB" sz="1200" kern="1200" dirty="0"/>
              <a:t>different messages from the centre and the regions. Changes</a:t>
            </a:r>
            <a:r>
              <a:rPr lang="en-GB" sz="1200" kern="1200" baseline="0" dirty="0"/>
              <a:t> in the regional structures may present an opportunity to improve this.</a:t>
            </a:r>
            <a:endParaRPr lang="en-GB" sz="1200" kern="1200" dirty="0"/>
          </a:p>
          <a:p>
            <a:pPr marL="0" lvl="0" indent="0">
              <a:buFont typeface="Arial" panose="020B0604020202020204" pitchFamily="34" charset="0"/>
              <a:buNone/>
            </a:pPr>
            <a:endParaRPr lang="en-GB" sz="1200" kern="1200" dirty="0"/>
          </a:p>
          <a:p>
            <a:pPr marL="171450" lvl="0" indent="-171450">
              <a:buFont typeface="Arial" panose="020B0604020202020204" pitchFamily="34" charset="0"/>
              <a:buChar char="•"/>
            </a:pPr>
            <a:r>
              <a:rPr lang="en-GB" sz="1200" dirty="0"/>
              <a:t>Much hinges on relationships and trust.</a:t>
            </a:r>
            <a:r>
              <a:rPr lang="en-GB" sz="1200" baseline="0" dirty="0"/>
              <a:t> This is a </a:t>
            </a:r>
            <a:r>
              <a:rPr lang="en-GB" sz="1200" dirty="0"/>
              <a:t>key success factor,</a:t>
            </a:r>
            <a:r>
              <a:rPr lang="en-GB" sz="1200" baseline="0" dirty="0"/>
              <a:t> but it </a:t>
            </a:r>
            <a:r>
              <a:rPr lang="en-GB" sz="1200" dirty="0"/>
              <a:t>can’t be centrally mandated, can’t be rushed.</a:t>
            </a:r>
            <a:r>
              <a:rPr lang="en-GB" sz="1200" baseline="0" dirty="0"/>
              <a:t> It</a:t>
            </a:r>
            <a:r>
              <a:rPr lang="en-GB" sz="1200" dirty="0"/>
              <a:t> takes time and needs to be built locally</a:t>
            </a:r>
          </a:p>
          <a:p>
            <a:pPr marL="0" lvl="0" indent="0">
              <a:buFont typeface="Arial" panose="020B0604020202020204" pitchFamily="34" charset="0"/>
              <a:buNone/>
            </a:pPr>
            <a:endParaRPr lang="en-GB" sz="1200" dirty="0"/>
          </a:p>
          <a:p>
            <a:pPr marL="171450" lvl="0" indent="-171450">
              <a:buFont typeface="Arial" panose="020B0604020202020204" pitchFamily="34" charset="0"/>
              <a:buChar char="•"/>
            </a:pPr>
            <a:r>
              <a:rPr lang="en-GB" sz="1200" dirty="0"/>
              <a:t>Leaders face competing demands.</a:t>
            </a:r>
            <a:r>
              <a:rPr lang="en-GB" sz="1200" baseline="0" dirty="0"/>
              <a:t> Doing</a:t>
            </a:r>
            <a:r>
              <a:rPr lang="en-GB" sz="1200" dirty="0"/>
              <a:t> ICS work on top of day job isn’t sustainable, likely to become</a:t>
            </a:r>
            <a:r>
              <a:rPr lang="en-GB" sz="1200" baseline="0" dirty="0"/>
              <a:t> more of a challenge if ICSs are to cover the country by 2021</a:t>
            </a:r>
            <a:r>
              <a:rPr lang="en-GB" sz="1200" dirty="0"/>
              <a:t> </a:t>
            </a:r>
          </a:p>
          <a:p>
            <a:pPr marL="0" lvl="0" indent="0">
              <a:buFont typeface="Arial" panose="020B0604020202020204" pitchFamily="34" charset="0"/>
              <a:buNone/>
            </a:pPr>
            <a:endParaRPr lang="en-GB" sz="1200" dirty="0"/>
          </a:p>
          <a:p>
            <a:pPr marL="171450" lvl="0" indent="-171450">
              <a:buFont typeface="Arial" panose="020B0604020202020204" pitchFamily="34" charset="0"/>
              <a:buChar char="•"/>
            </a:pPr>
            <a:r>
              <a:rPr lang="en-GB" sz="1200" dirty="0"/>
              <a:t>Local Authorities are key partners but they are more engaged in some areas areas than</a:t>
            </a:r>
            <a:r>
              <a:rPr lang="en-GB" sz="1200" baseline="0" dirty="0"/>
              <a:t> others</a:t>
            </a:r>
            <a:r>
              <a:rPr lang="en-GB" sz="1200" dirty="0"/>
              <a:t>. We see joint</a:t>
            </a:r>
            <a:r>
              <a:rPr lang="en-GB" sz="1200" baseline="0" dirty="0"/>
              <a:t> working as </a:t>
            </a:r>
            <a:r>
              <a:rPr lang="en-GB" sz="1200" dirty="0"/>
              <a:t>key to improving population health </a:t>
            </a:r>
          </a:p>
          <a:p>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16</a:t>
            </a:fld>
            <a:endParaRPr lang="en-GB"/>
          </a:p>
        </p:txBody>
      </p:sp>
    </p:spTree>
    <p:extLst>
      <p:ext uri="{BB962C8B-B14F-4D97-AF65-F5344CB8AC3E}">
        <p14:creationId xmlns:p14="http://schemas.microsoft.com/office/powerpoint/2010/main" val="370427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17</a:t>
            </a:fld>
            <a:endParaRPr lang="en-GB"/>
          </a:p>
        </p:txBody>
      </p:sp>
    </p:spTree>
    <p:extLst>
      <p:ext uri="{BB962C8B-B14F-4D97-AF65-F5344CB8AC3E}">
        <p14:creationId xmlns:p14="http://schemas.microsoft.com/office/powerpoint/2010/main" val="81343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From a national policy point of view, integrated care systems are one of the biggest items on the agenda.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might not seem that way because there hasn’t been any major top down restructuring as we’ve seen in previous NHS reforms, and ICSs don’t yet have a formal place in statute with formal powers or accountabilities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However,</a:t>
            </a:r>
            <a:r>
              <a:rPr lang="en-GB" baseline="0" dirty="0"/>
              <a:t> i</a:t>
            </a:r>
            <a:r>
              <a:rPr lang="en-GB" dirty="0"/>
              <a:t>n recent years it’s been made very clear by Simon Stevens and other key national leaders that for the time being at least ICSs are the direction of travel. </a:t>
            </a:r>
          </a:p>
          <a:p>
            <a:pPr marL="628650" lvl="1" indent="-171450">
              <a:buFont typeface="Arial" panose="020B0604020202020204" pitchFamily="34" charset="0"/>
              <a:buChar char="•"/>
            </a:pPr>
            <a:r>
              <a:rPr lang="en-GB" dirty="0"/>
              <a:t>Ambition set out in FYFV - 2017</a:t>
            </a:r>
          </a:p>
          <a:p>
            <a:pPr marL="628650" lvl="1" indent="-171450">
              <a:buFont typeface="Arial" panose="020B0604020202020204" pitchFamily="34" charset="0"/>
              <a:buChar char="•"/>
            </a:pPr>
            <a:r>
              <a:rPr lang="en-GB" dirty="0"/>
              <a:t>And Simon says there is no plan B - 2018</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A4CB3FA-3CA4-4648-AFB6-49767405B193}" type="slidenum">
              <a:rPr lang="en-US" smtClean="0"/>
              <a:t>2</a:t>
            </a:fld>
            <a:endParaRPr lang="en-US"/>
          </a:p>
        </p:txBody>
      </p:sp>
    </p:spTree>
    <p:extLst>
      <p:ext uri="{BB962C8B-B14F-4D97-AF65-F5344CB8AC3E}">
        <p14:creationId xmlns:p14="http://schemas.microsoft.com/office/powerpoint/2010/main" val="116346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dirty="0"/>
              <a:t>This direction of travel was very clearly reinforced by the LTP.</a:t>
            </a:r>
            <a:r>
              <a:rPr lang="en-GB" baseline="0" dirty="0"/>
              <a:t> </a:t>
            </a:r>
            <a:r>
              <a:rPr lang="en-GB" dirty="0"/>
              <a:t>ICSs will play an increasingly role in planning and managing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LTP</a:t>
            </a:r>
            <a:r>
              <a:rPr lang="en-GB" baseline="0" dirty="0"/>
              <a:t> identifies </a:t>
            </a:r>
            <a:r>
              <a:rPr lang="en-GB" dirty="0"/>
              <a:t>some core requirements for ICSs – </a:t>
            </a:r>
            <a:r>
              <a:rPr lang="en-GB" dirty="0" err="1"/>
              <a:t>eg</a:t>
            </a:r>
            <a:r>
              <a:rPr lang="en-GB" dirty="0"/>
              <a:t> around governance arrangements – but still no blueprint on size/structure, providing</a:t>
            </a:r>
            <a:r>
              <a:rPr lang="en-GB" baseline="0" dirty="0"/>
              <a:t> welcome </a:t>
            </a:r>
            <a:r>
              <a:rPr lang="en-GB" dirty="0"/>
              <a:t>local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Plan introduced some changes to support system working</a:t>
            </a:r>
            <a:r>
              <a:rPr lang="en-GB" baseline="0" dirty="0"/>
              <a:t> (</a:t>
            </a:r>
            <a:r>
              <a:rPr lang="en-GB" baseline="0" dirty="0" err="1"/>
              <a:t>eg</a:t>
            </a:r>
            <a:r>
              <a:rPr lang="en-GB" baseline="0" dirty="0"/>
              <a:t> changes to funding flows and performance framework)</a:t>
            </a:r>
            <a:r>
              <a:rPr lang="en-GB" dirty="0"/>
              <a:t> and there is a new ‘duty to collaborate’ for providers and commissioners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plan flags areas where legislation would be helpful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allowing joint provider/commissioner</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decisions, and reducing competition - but these are very unlikely</a:t>
            </a:r>
            <a:r>
              <a:rPr lang="en-GB" sz="1200" b="0" i="0" kern="1200" baseline="0" dirty="0">
                <a:solidFill>
                  <a:schemeClr val="tx1"/>
                </a:solidFill>
                <a:effectLst/>
                <a:latin typeface="+mn-lt"/>
                <a:ea typeface="+mn-ea"/>
                <a:cs typeface="+mn-cs"/>
              </a:rPr>
              <a:t> to take place in the near future</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2">
                  <a:lumMod val="50000"/>
                </a:schemeClr>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2">
                    <a:lumMod val="50000"/>
                  </a:schemeClr>
                </a:solidFill>
                <a:effectLst/>
                <a:latin typeface="+mn-lt"/>
                <a:ea typeface="+mn-ea"/>
                <a:cs typeface="+mn-cs"/>
              </a:rPr>
              <a:t>LTP is very much an</a:t>
            </a:r>
            <a:r>
              <a:rPr lang="en-GB" sz="1200" b="0" i="0" kern="1200" baseline="0" dirty="0">
                <a:solidFill>
                  <a:schemeClr val="tx2">
                    <a:lumMod val="50000"/>
                  </a:schemeClr>
                </a:solidFill>
                <a:effectLst/>
                <a:latin typeface="+mn-lt"/>
                <a:ea typeface="+mn-ea"/>
                <a:cs typeface="+mn-cs"/>
              </a:rPr>
              <a:t> NHS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 However, many of the plan’s commitments – </a:t>
            </a:r>
            <a:r>
              <a:rPr lang="en-GB" sz="1200" b="0" i="0" kern="1200" baseline="0" dirty="0" err="1">
                <a:solidFill>
                  <a:schemeClr val="tx1"/>
                </a:solidFill>
                <a:effectLst/>
                <a:latin typeface="+mn-lt"/>
                <a:ea typeface="+mn-ea"/>
                <a:cs typeface="+mn-cs"/>
              </a:rPr>
              <a:t>eg</a:t>
            </a:r>
            <a:r>
              <a:rPr lang="en-GB" sz="1200" b="0" i="0" kern="1200" baseline="0" dirty="0">
                <a:solidFill>
                  <a:schemeClr val="tx1"/>
                </a:solidFill>
                <a:effectLst/>
                <a:latin typeface="+mn-lt"/>
                <a:ea typeface="+mn-ea"/>
                <a:cs typeface="+mn-cs"/>
              </a:rPr>
              <a:t> on inequalities and prevention – require the NHS to work with partners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a:solidFill>
                  <a:schemeClr val="tx1"/>
                </a:solidFill>
                <a:effectLst/>
                <a:latin typeface="+mn-lt"/>
                <a:ea typeface="+mn-ea"/>
                <a:cs typeface="+mn-cs"/>
              </a:rPr>
              <a:t>	- But plan says l</a:t>
            </a:r>
            <a:r>
              <a:rPr lang="en-GB" sz="1200" b="0" i="0" kern="1200" dirty="0">
                <a:solidFill>
                  <a:schemeClr val="tx1"/>
                </a:solidFill>
                <a:effectLst/>
                <a:latin typeface="+mn-lt"/>
                <a:ea typeface="+mn-ea"/>
                <a:cs typeface="+mn-cs"/>
              </a:rPr>
              <a:t>ittle on role of LAs</a:t>
            </a:r>
            <a:r>
              <a:rPr lang="en-GB" sz="1200" b="0" i="0" kern="1200" baseline="0" dirty="0">
                <a:solidFill>
                  <a:schemeClr val="tx1"/>
                </a:solidFill>
                <a:effectLst/>
                <a:latin typeface="+mn-lt"/>
                <a:ea typeface="+mn-ea"/>
                <a:cs typeface="+mn-cs"/>
              </a:rPr>
              <a:t> and joint working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a:solidFill>
                  <a:schemeClr val="tx1"/>
                </a:solidFill>
                <a:effectLst/>
                <a:latin typeface="+mn-lt"/>
                <a:ea typeface="+mn-ea"/>
                <a:cs typeface="+mn-cs"/>
              </a:rPr>
              <a:t>	- There is also an important role for central government in delivering the plan’s commitments, for example on public health spending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a:solidFill>
                  <a:schemeClr val="tx1"/>
                </a:solidFill>
                <a:effectLst/>
                <a:latin typeface="+mn-lt"/>
                <a:ea typeface="+mn-ea"/>
                <a:cs typeface="+mn-cs"/>
              </a:rPr>
              <a:t>	- We are still waiting for many other policies </a:t>
            </a:r>
            <a:r>
              <a:rPr lang="en-GB" sz="1200" b="0" i="0" kern="1200" baseline="0" dirty="0" err="1">
                <a:solidFill>
                  <a:schemeClr val="tx1"/>
                </a:solidFill>
                <a:effectLst/>
                <a:latin typeface="+mn-lt"/>
                <a:ea typeface="+mn-ea"/>
                <a:cs typeface="+mn-cs"/>
              </a:rPr>
              <a:t>etc</a:t>
            </a:r>
            <a:r>
              <a:rPr lang="en-GB" sz="1200" b="0" i="0" kern="1200" baseline="0" dirty="0">
                <a:solidFill>
                  <a:schemeClr val="tx1"/>
                </a:solidFill>
                <a:effectLst/>
                <a:latin typeface="+mn-lt"/>
                <a:ea typeface="+mn-ea"/>
                <a:cs typeface="+mn-cs"/>
              </a:rPr>
              <a:t> that will have an influence on the delivery of the plan, in particular the spending review and the green papers on social care an prevention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i="0" kern="1200" baseline="0" dirty="0">
                <a:solidFill>
                  <a:schemeClr val="tx1"/>
                </a:solidFill>
                <a:effectLst/>
                <a:latin typeface="+mn-lt"/>
                <a:ea typeface="+mn-ea"/>
                <a:cs typeface="+mn-cs"/>
              </a:rPr>
              <a:t>The plan also hints at growing role for the NHS in public health commissioning, but we haven’t heard any more on this since </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A4CB3FA-3CA4-4648-AFB6-49767405B193}" type="slidenum">
              <a:rPr lang="en-US" smtClean="0"/>
              <a:t>3</a:t>
            </a:fld>
            <a:endParaRPr lang="en-US"/>
          </a:p>
        </p:txBody>
      </p:sp>
    </p:spTree>
    <p:extLst>
      <p:ext uri="{BB962C8B-B14F-4D97-AF65-F5344CB8AC3E}">
        <p14:creationId xmlns:p14="http://schemas.microsoft.com/office/powerpoint/2010/main" val="219527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Before getting into the detail/progress – it’s helpful to remind ourselves about the case for these changes:</a:t>
            </a:r>
          </a:p>
          <a:p>
            <a:endParaRPr lang="en-GB" b="0" dirty="0"/>
          </a:p>
          <a:p>
            <a:pPr marL="171450" indent="-171450">
              <a:buFont typeface="Arial"/>
              <a:buChar char="•"/>
            </a:pPr>
            <a:r>
              <a:rPr lang="en-GB" b="0" dirty="0"/>
              <a:t>Opportunity to join up/integrate health and care services around the needs of local populations</a:t>
            </a:r>
          </a:p>
          <a:p>
            <a:pPr marL="171450" indent="-171450">
              <a:buFont typeface="Arial"/>
              <a:buChar char="•"/>
            </a:pPr>
            <a:endParaRPr lang="en-GB" b="0" dirty="0"/>
          </a:p>
          <a:p>
            <a:pPr marL="171450" indent="-171450">
              <a:buFont typeface="Arial"/>
              <a:buChar char="•"/>
            </a:pPr>
            <a:r>
              <a:rPr lang="en-GB" b="0" dirty="0"/>
              <a:t>If implemented in the right way to bring together a broad range of sectors and services – there</a:t>
            </a:r>
            <a:r>
              <a:rPr lang="en-GB" b="0" baseline="0" dirty="0"/>
              <a:t> is an </a:t>
            </a:r>
            <a:r>
              <a:rPr lang="en-GB" b="0" dirty="0"/>
              <a:t>opportunity to act on the wider determinants of heath and by doing that to improve population health. </a:t>
            </a:r>
          </a:p>
          <a:p>
            <a:pPr marL="0" indent="0">
              <a:buFont typeface="Arial"/>
              <a:buNone/>
            </a:pPr>
            <a:endParaRPr lang="en-GB" b="0" dirty="0"/>
          </a:p>
          <a:p>
            <a:pPr marL="171450" indent="-171450">
              <a:buFont typeface="Arial"/>
              <a:buChar char="•"/>
            </a:pPr>
            <a:r>
              <a:rPr lang="en-GB" b="0" dirty="0"/>
              <a:t>ICSs not a magic bullet, but they do represent an opportunity to start to do things differently and to implement some of these principles in the way that health and care systems are organised locally. </a:t>
            </a:r>
          </a:p>
          <a:p>
            <a:endParaRPr lang="en-GB" b="0"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4</a:t>
            </a:fld>
            <a:endParaRPr lang="en-GB"/>
          </a:p>
        </p:txBody>
      </p:sp>
    </p:spTree>
    <p:extLst>
      <p:ext uri="{BB962C8B-B14F-4D97-AF65-F5344CB8AC3E}">
        <p14:creationId xmlns:p14="http://schemas.microsoft.com/office/powerpoint/2010/main" val="337842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Last year The King’s Fund decided to so some research looking at some of the first ICSs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aim was to understand how they were developing and identify emerging lessons for local leaders and national policy makers.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Research involved interviews with 72 NHS and local government leaders and other key stakeholders from 8 of the 10 systems.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Will share some of our key findings with you</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5</a:t>
            </a:fld>
            <a:endParaRPr lang="en-GB"/>
          </a:p>
        </p:txBody>
      </p:sp>
    </p:spTree>
    <p:extLst>
      <p:ext uri="{BB962C8B-B14F-4D97-AF65-F5344CB8AC3E}">
        <p14:creationId xmlns:p14="http://schemas.microsoft.com/office/powerpoint/2010/main" val="353822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lnSpc>
                <a:spcPct val="200000"/>
              </a:lnSpc>
              <a:buFont typeface="Arial" panose="020B0604020202020204" pitchFamily="34" charset="0"/>
              <a:buChar char="•"/>
            </a:pPr>
            <a:r>
              <a:rPr lang="en-GB" b="0" dirty="0"/>
              <a:t>A key finding from our research was that there is significant variation across the ICSs</a:t>
            </a:r>
          </a:p>
          <a:p>
            <a:pPr marL="0" indent="0">
              <a:lnSpc>
                <a:spcPct val="200000"/>
              </a:lnSpc>
              <a:buFont typeface="Arial" panose="020B0604020202020204" pitchFamily="34" charset="0"/>
              <a:buNone/>
            </a:pPr>
            <a:endParaRPr lang="en-GB" b="0" dirty="0"/>
          </a:p>
          <a:p>
            <a:pPr marL="628650" lvl="1" indent="-171450">
              <a:lnSpc>
                <a:spcPct val="200000"/>
              </a:lnSpc>
              <a:buFont typeface="Arial" panose="020B0604020202020204" pitchFamily="34" charset="0"/>
              <a:buChar char="•"/>
            </a:pPr>
            <a:r>
              <a:rPr lang="en-GB" b="0" dirty="0"/>
              <a:t>In terms of size and complexity (size</a:t>
            </a:r>
            <a:r>
              <a:rPr lang="en-GB" b="0" baseline="0" dirty="0"/>
              <a:t> of population, number of organisations involved, relationships outside of the ICS). T</a:t>
            </a:r>
            <a:r>
              <a:rPr lang="en-GB" b="0" dirty="0"/>
              <a:t>he two examples highlighted</a:t>
            </a:r>
            <a:r>
              <a:rPr lang="en-GB" b="0" baseline="0" dirty="0"/>
              <a:t> show the range </a:t>
            </a:r>
            <a:endParaRPr lang="en-GB" b="0" dirty="0"/>
          </a:p>
          <a:p>
            <a:pPr marL="628650" lvl="1" indent="-171450">
              <a:lnSpc>
                <a:spcPct val="200000"/>
              </a:lnSpc>
              <a:buFont typeface="Arial" panose="020B0604020202020204" pitchFamily="34" charset="0"/>
              <a:buChar char="•"/>
            </a:pPr>
            <a:endParaRPr lang="en-GB" b="0" dirty="0"/>
          </a:p>
          <a:p>
            <a:pPr marL="628650" lvl="1" indent="-171450">
              <a:lnSpc>
                <a:spcPct val="200000"/>
              </a:lnSpc>
              <a:buFont typeface="Arial" panose="020B0604020202020204" pitchFamily="34" charset="0"/>
              <a:buChar char="•"/>
            </a:pPr>
            <a:r>
              <a:rPr lang="en-GB" b="0" dirty="0"/>
              <a:t>Also variation in terms of longevity of relationships, performance </a:t>
            </a:r>
            <a:r>
              <a:rPr lang="en-GB" b="0" dirty="0" err="1"/>
              <a:t>etc</a:t>
            </a:r>
            <a:r>
              <a:rPr lang="en-GB" b="0" dirty="0"/>
              <a:t>  </a:t>
            </a:r>
          </a:p>
          <a:p>
            <a:pPr marL="628650" lvl="1" indent="-171450">
              <a:lnSpc>
                <a:spcPct val="200000"/>
              </a:lnSpc>
              <a:buFont typeface="Arial" panose="020B0604020202020204" pitchFamily="34" charset="0"/>
              <a:buChar char="•"/>
            </a:pPr>
            <a:endParaRPr lang="en-GB" b="0" dirty="0"/>
          </a:p>
          <a:p>
            <a:pPr marL="171450" lvl="0" indent="-171450">
              <a:lnSpc>
                <a:spcPct val="200000"/>
              </a:lnSpc>
              <a:buFont typeface="Arial" panose="020B0604020202020204" pitchFamily="34" charset="0"/>
              <a:buChar char="•"/>
            </a:pPr>
            <a:r>
              <a:rPr lang="en-GB" b="0" dirty="0"/>
              <a:t>One reason for variation – first ICSs were developed on strength of local relationships and plans.</a:t>
            </a:r>
            <a:r>
              <a:rPr lang="en-GB" b="0" baseline="0" dirty="0"/>
              <a:t> </a:t>
            </a:r>
            <a:r>
              <a:rPr lang="en-GB" b="0" dirty="0"/>
              <a:t>However future move is towards greater consistency and larger ICSs.</a:t>
            </a:r>
            <a:r>
              <a:rPr lang="en-GB" b="0" baseline="0" dirty="0"/>
              <a:t> For example, the </a:t>
            </a:r>
            <a:r>
              <a:rPr lang="en-GB" b="0" dirty="0"/>
              <a:t>LTP talks</a:t>
            </a:r>
            <a:r>
              <a:rPr lang="en-GB" b="0" baseline="0" dirty="0"/>
              <a:t> about </a:t>
            </a:r>
            <a:r>
              <a:rPr lang="en-GB" b="0" dirty="0"/>
              <a:t>streamlining commissioning which will “typically involve a single CCG for each ICS area”</a:t>
            </a:r>
          </a:p>
          <a:p>
            <a:pPr marL="628650" lvl="1" indent="-171450">
              <a:lnSpc>
                <a:spcPct val="200000"/>
              </a:lnSpc>
              <a:buFont typeface="Arial" panose="020B0604020202020204" pitchFamily="34" charset="0"/>
              <a:buChar char="•"/>
            </a:pPr>
            <a:endParaRPr lang="en-GB" dirty="0"/>
          </a:p>
          <a:p>
            <a:pPr marL="457200" lvl="1" indent="0">
              <a:lnSpc>
                <a:spcPct val="200000"/>
              </a:lnSpc>
              <a:buFont typeface="Arial" panose="020B0604020202020204" pitchFamily="34" charset="0"/>
              <a:buNone/>
            </a:pPr>
            <a:endParaRPr lang="en-GB" dirty="0">
              <a:highlight>
                <a:srgbClr val="FFFF00"/>
              </a:highlight>
            </a:endParaRPr>
          </a:p>
          <a:p>
            <a:pPr marL="457200" lvl="1" indent="0">
              <a:lnSpc>
                <a:spcPct val="200000"/>
              </a:lnSpc>
              <a:buFont typeface="Arial" panose="020B0604020202020204" pitchFamily="34" charset="0"/>
              <a:buNone/>
            </a:pPr>
            <a:endParaRPr lang="en-GB" dirty="0">
              <a:highlight>
                <a:srgbClr val="FFFF00"/>
              </a:highlight>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6</a:t>
            </a:fld>
            <a:endParaRPr lang="en-GB"/>
          </a:p>
        </p:txBody>
      </p:sp>
    </p:spTree>
    <p:extLst>
      <p:ext uri="{BB962C8B-B14F-4D97-AF65-F5344CB8AC3E}">
        <p14:creationId xmlns:p14="http://schemas.microsoft.com/office/powerpoint/2010/main" val="63678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GB" dirty="0"/>
              <a:t>Another important finding is</a:t>
            </a:r>
            <a:r>
              <a:rPr lang="en-GB" baseline="0" dirty="0"/>
              <a:t> that</a:t>
            </a:r>
            <a:r>
              <a:rPr lang="en-GB" dirty="0"/>
              <a:t> integration is happening at different levels</a:t>
            </a:r>
          </a:p>
          <a:p>
            <a:pPr marL="171450"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Within systems – particularly</a:t>
            </a:r>
            <a:r>
              <a:rPr lang="en-GB" baseline="0" dirty="0"/>
              <a:t> the </a:t>
            </a:r>
            <a:r>
              <a:rPr lang="en-GB" dirty="0"/>
              <a:t>largest/most complex - neighbourhoods and places are important for the development of integrated care, not all about the system level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example</a:t>
            </a:r>
            <a:r>
              <a:rPr lang="en-GB" baseline="0" dirty="0"/>
              <a:t>, in </a:t>
            </a:r>
            <a:r>
              <a:rPr lang="en-GB" dirty="0"/>
              <a:t>SYB there are 5 places, each with their own Integrated Care Partnership</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This is where most of the activity to join up delivery is happening - interviewees (across ICSs) saw the</a:t>
            </a:r>
            <a:r>
              <a:rPr lang="en-GB" b="0" baseline="0" dirty="0"/>
              <a:t> place</a:t>
            </a:r>
            <a:r>
              <a:rPr lang="en-GB" b="0" dirty="0"/>
              <a:t> level as responsible for c 80% of work on integration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Places</a:t>
            </a:r>
            <a:r>
              <a:rPr lang="en-GB" baseline="0" dirty="0"/>
              <a:t> were o</a:t>
            </a:r>
            <a:r>
              <a:rPr lang="en-GB" dirty="0"/>
              <a:t>ften seen as more natural geographies,</a:t>
            </a:r>
            <a:r>
              <a:rPr lang="en-GB" baseline="0" dirty="0"/>
              <a:t> a</a:t>
            </a:r>
            <a:r>
              <a:rPr lang="en-GB" dirty="0"/>
              <a:t>nd more meaningful to local populations and staff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leaves important question of what the systems themselves are doing..</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7</a:t>
            </a:fld>
            <a:endParaRPr lang="en-GB"/>
          </a:p>
        </p:txBody>
      </p:sp>
    </p:spTree>
    <p:extLst>
      <p:ext uri="{BB962C8B-B14F-4D97-AF65-F5344CB8AC3E}">
        <p14:creationId xmlns:p14="http://schemas.microsoft.com/office/powerpoint/2010/main" val="422061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The answer is that they are both facilitating and supporting the work that is taking place in places and neighbourhoods,</a:t>
            </a:r>
            <a:r>
              <a:rPr lang="en-GB" baseline="0" dirty="0"/>
              <a:t> and </a:t>
            </a:r>
            <a:r>
              <a:rPr lang="en-GB" dirty="0"/>
              <a:t>also taking responsibility for activities that are best done once across the system on a larger scale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Notwithstanding variations between sites, a number of functions emerging as the common activities that the systems are taking responsibility for (slide)</a:t>
            </a:r>
          </a:p>
          <a:p>
            <a:pPr marL="628650" lvl="1" indent="-171450">
              <a:buFont typeface="Arial" panose="020B0604020202020204" pitchFamily="34" charset="0"/>
              <a:buChar char="•"/>
            </a:pPr>
            <a:r>
              <a:rPr lang="en-GB" dirty="0"/>
              <a:t>Planning – looking beyond health</a:t>
            </a:r>
          </a:p>
          <a:p>
            <a:pPr marL="628650" lvl="1" indent="-171450">
              <a:buFont typeface="Arial" panose="020B0604020202020204" pitchFamily="34" charset="0"/>
              <a:buChar char="•"/>
            </a:pPr>
            <a:r>
              <a:rPr lang="en-GB" dirty="0"/>
              <a:t>Commissioning – carrying out strategic aspects, for example, ensuring that CCG and Local Authority activity is aligned</a:t>
            </a:r>
          </a:p>
          <a:p>
            <a:pPr marL="628650" lvl="1" indent="-171450">
              <a:buFont typeface="Arial" panose="020B0604020202020204" pitchFamily="34" charset="0"/>
              <a:buChar char="•"/>
            </a:pPr>
            <a:r>
              <a:rPr lang="en-GB" dirty="0"/>
              <a:t>Performance – dealing with solutions within the system,</a:t>
            </a:r>
            <a:r>
              <a:rPr lang="en-GB" baseline="0" dirty="0"/>
              <a:t> rather than</a:t>
            </a:r>
            <a:r>
              <a:rPr lang="en-GB" dirty="0"/>
              <a:t> looking externally</a:t>
            </a:r>
            <a:r>
              <a:rPr lang="en-GB" baseline="0" dirty="0"/>
              <a:t> for </a:t>
            </a:r>
            <a:r>
              <a:rPr lang="en-GB" dirty="0"/>
              <a:t>support</a:t>
            </a:r>
          </a:p>
          <a:p>
            <a:pPr marL="628650" lvl="1" indent="-171450">
              <a:buFont typeface="Arial" panose="020B0604020202020204" pitchFamily="34" charset="0"/>
              <a:buChar char="•"/>
            </a:pPr>
            <a:r>
              <a:rPr lang="en-GB" dirty="0"/>
              <a:t>Leadership – move away from an organisational to a system</a:t>
            </a:r>
            <a:r>
              <a:rPr lang="en-GB" baseline="0" dirty="0"/>
              <a:t> focus </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8</a:t>
            </a:fld>
            <a:endParaRPr lang="en-GB"/>
          </a:p>
        </p:txBody>
      </p:sp>
    </p:spTree>
    <p:extLst>
      <p:ext uri="{BB962C8B-B14F-4D97-AF65-F5344CB8AC3E}">
        <p14:creationId xmlns:p14="http://schemas.microsoft.com/office/powerpoint/2010/main" val="418931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Really important to understand and very clear from our work</a:t>
            </a:r>
            <a:r>
              <a:rPr lang="en-GB" baseline="0" dirty="0"/>
              <a:t> that there is no one </a:t>
            </a:r>
            <a:r>
              <a:rPr lang="en-GB" dirty="0"/>
              <a:t>way of forming an ICS,</a:t>
            </a:r>
            <a:r>
              <a:rPr lang="en-GB" baseline="0" dirty="0"/>
              <a:t> and n</a:t>
            </a:r>
            <a:r>
              <a:rPr lang="en-GB" dirty="0"/>
              <a:t>o roadmap/ guidebook for getting there.</a:t>
            </a:r>
            <a:r>
              <a:rPr lang="en-GB" baseline="0" dirty="0"/>
              <a:t> Each ICS is d</a:t>
            </a:r>
            <a:r>
              <a:rPr lang="en-GB" dirty="0"/>
              <a:t>eveloped </a:t>
            </a:r>
            <a:r>
              <a:rPr lang="en-GB" i="1" dirty="0"/>
              <a:t>in</a:t>
            </a:r>
            <a:r>
              <a:rPr lang="en-GB" i="0" dirty="0"/>
              <a:t> each system </a:t>
            </a:r>
            <a:r>
              <a:rPr lang="en-GB" i="1" dirty="0"/>
              <a:t>by</a:t>
            </a:r>
            <a:r>
              <a:rPr lang="en-GB" i="0" dirty="0"/>
              <a:t> each system</a:t>
            </a:r>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This will be a challenge for the roll out of ICSs by April 2021 (as called for by</a:t>
            </a:r>
            <a:r>
              <a:rPr lang="en-GB" i="0" baseline="0" dirty="0"/>
              <a:t> the LTP). It isn’t possible to </a:t>
            </a:r>
            <a:r>
              <a:rPr lang="en-GB" i="0" dirty="0"/>
              <a:t>just lift and shift arrangements from the first and second waves, each</a:t>
            </a:r>
            <a:r>
              <a:rPr lang="en-GB" i="0" baseline="0" dirty="0"/>
              <a:t> place will</a:t>
            </a:r>
            <a:r>
              <a:rPr lang="en-GB" i="0" dirty="0"/>
              <a:t> need to go through a process of development</a:t>
            </a:r>
          </a:p>
          <a:p>
            <a:pPr marL="0" indent="0">
              <a:buFont typeface="Arial" panose="020B0604020202020204" pitchFamily="34" charset="0"/>
              <a:buNone/>
            </a:pPr>
            <a:endParaRPr lang="en-GB" i="0" dirty="0"/>
          </a:p>
          <a:p>
            <a:pPr marL="171450" indent="-171450">
              <a:buFont typeface="Arial" panose="020B0604020202020204" pitchFamily="34" charset="0"/>
              <a:buChar char="•"/>
            </a:pPr>
            <a:r>
              <a:rPr lang="en-GB" i="0" dirty="0"/>
              <a:t>However,</a:t>
            </a:r>
            <a:r>
              <a:rPr lang="en-GB" i="0" baseline="0" dirty="0"/>
              <a:t> </a:t>
            </a:r>
            <a:r>
              <a:rPr lang="en-GB" i="0" dirty="0"/>
              <a:t>that's not to say you can’t learn from the experience of the first and second wave sites about what works in order to accelerate progress</a:t>
            </a:r>
          </a:p>
          <a:p>
            <a:pPr marL="171450" indent="-171450">
              <a:buFont typeface="Arial" panose="020B0604020202020204" pitchFamily="34" charset="0"/>
              <a:buChar char="•"/>
            </a:pPr>
            <a:endParaRPr lang="en-GB" i="0" dirty="0"/>
          </a:p>
          <a:p>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9</a:t>
            </a:fld>
            <a:endParaRPr lang="en-GB"/>
          </a:p>
        </p:txBody>
      </p:sp>
    </p:spTree>
    <p:extLst>
      <p:ext uri="{BB962C8B-B14F-4D97-AF65-F5344CB8AC3E}">
        <p14:creationId xmlns:p14="http://schemas.microsoft.com/office/powerpoint/2010/main" val="69900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1029"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103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42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391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53"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9783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38"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917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rgbClr val="1D1D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tx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tx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60444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39"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4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7"/>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26/04/2019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26/04/2019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2018</a:t>
            </a:r>
          </a:p>
        </p:txBody>
      </p:sp>
      <p:grpSp>
        <p:nvGrpSpPr>
          <p:cNvPr id="9" name="Group 8"/>
          <p:cNvGrpSpPr/>
          <p:nvPr userDrawn="1"/>
        </p:nvGrpSpPr>
        <p:grpSpPr>
          <a:xfrm>
            <a:off x="-36512" y="-402919"/>
            <a:ext cx="9721080" cy="5530557"/>
            <a:chOff x="-36512" y="-403168"/>
            <a:chExt cx="9721080" cy="5533970"/>
          </a:xfrm>
        </p:grpSpPr>
        <p:cxnSp>
          <p:nvCxnSpPr>
            <p:cNvPr id="10" name="Straight Connector 9"/>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61"/>
            <p:cNvGrpSpPr/>
            <p:nvPr userDrawn="1"/>
          </p:nvGrpSpPr>
          <p:grpSpPr>
            <a:xfrm>
              <a:off x="-36512" y="-403168"/>
              <a:ext cx="9721080" cy="5533970"/>
              <a:chOff x="-36512" y="-403168"/>
              <a:chExt cx="9721080" cy="5533970"/>
            </a:xfrm>
          </p:grpSpPr>
          <p:sp>
            <p:nvSpPr>
              <p:cNvPr id="13" name="TextBox 12"/>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14" name="TextBox 13"/>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15" name="Straight Connector 14"/>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20" name="Straight Arrow Connector 19"/>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29" name="TextBox 28"/>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30" name="TextBox 29"/>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grpSp>
        <p:nvGrpSpPr>
          <p:cNvPr id="31"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2"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3"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4" r:id="rId9"/>
    <p:sldLayoutId id="2147483734" r:id="rId10"/>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4"/>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26/04/2019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730"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26/04/2019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01" r:id="rId1"/>
    <p:sldLayoutId id="2147483731"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26/04/2019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16" r:id="rId1"/>
    <p:sldLayoutId id="2147483732" r:id="rId2"/>
    <p:sldLayoutId id="2147483723" r:id="rId3"/>
    <p:sldLayoutId id="2147483724" r:id="rId4"/>
    <p:sldLayoutId id="2147483725" r:id="rId5"/>
    <p:sldLayoutId id="2147483726" r:id="rId6"/>
    <p:sldLayoutId id="2147483727" r:id="rId7"/>
    <p:sldLayoutId id="2147483728" r:id="rId8"/>
    <p:sldLayoutId id="214748372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26/04/2019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71" r:id="rId1"/>
    <p:sldLayoutId id="2147483733"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3008" y="1708448"/>
            <a:ext cx="7779391" cy="857515"/>
          </a:xfrm>
        </p:spPr>
        <p:txBody>
          <a:bodyPr>
            <a:normAutofit fontScale="90000"/>
          </a:bodyPr>
          <a:lstStyle/>
          <a:p>
            <a:r>
              <a:rPr lang="en-GB" sz="4000" dirty="0"/>
              <a:t>Integrated care systems</a:t>
            </a:r>
            <a:br>
              <a:rPr lang="en-GB" sz="4000" dirty="0"/>
            </a:br>
            <a:r>
              <a:rPr lang="en-GB" sz="4000" dirty="0"/>
              <a:t>The journey so far</a:t>
            </a:r>
            <a:endParaRPr lang="en-GB" dirty="0"/>
          </a:p>
        </p:txBody>
      </p:sp>
      <p:sp>
        <p:nvSpPr>
          <p:cNvPr id="8" name="Text Placeholder 7"/>
          <p:cNvSpPr>
            <a:spLocks noGrp="1"/>
          </p:cNvSpPr>
          <p:nvPr>
            <p:ph type="body" sz="quarter" idx="13"/>
          </p:nvPr>
        </p:nvSpPr>
        <p:spPr>
          <a:xfrm>
            <a:off x="395289" y="2896108"/>
            <a:ext cx="7272337" cy="1511780"/>
          </a:xfrm>
        </p:spPr>
        <p:txBody>
          <a:bodyPr/>
          <a:lstStyle/>
          <a:p>
            <a:endParaRPr lang="en-GB" dirty="0"/>
          </a:p>
          <a:p>
            <a:r>
              <a:rPr lang="en-GB" dirty="0"/>
              <a:t>Alex </a:t>
            </a:r>
            <a:r>
              <a:rPr lang="en-GB" dirty="0" err="1"/>
              <a:t>Baylis</a:t>
            </a:r>
            <a:r>
              <a:rPr lang="en-GB" dirty="0"/>
              <a:t>,</a:t>
            </a:r>
          </a:p>
          <a:p>
            <a:r>
              <a:rPr lang="en-GB" dirty="0"/>
              <a:t>Acting Director of Policy</a:t>
            </a:r>
          </a:p>
          <a:p>
            <a:r>
              <a:rPr lang="en-GB" dirty="0"/>
              <a:t>The King’s Fund</a:t>
            </a:r>
          </a:p>
          <a:p>
            <a:r>
              <a:rPr lang="en-GB" dirty="0"/>
              <a:t>April 29</a:t>
            </a:r>
            <a:r>
              <a:rPr lang="en-GB" baseline="30000" dirty="0"/>
              <a:t>th</a:t>
            </a:r>
            <a:r>
              <a:rPr lang="en-GB" dirty="0"/>
              <a:t> 2019</a:t>
            </a:r>
          </a:p>
          <a:p>
            <a:endParaRPr lang="en-GB" dirty="0"/>
          </a:p>
          <a:p>
            <a:endParaRPr lang="en-GB" dirty="0"/>
          </a:p>
          <a:p>
            <a:endParaRPr lang="en-GB" dirty="0"/>
          </a:p>
          <a:p>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945-7499-4D38-BA2C-BCDD2F086E30}"/>
              </a:ext>
            </a:extLst>
          </p:cNvPr>
          <p:cNvSpPr>
            <a:spLocks noGrp="1"/>
          </p:cNvSpPr>
          <p:nvPr>
            <p:ph type="title"/>
          </p:nvPr>
        </p:nvSpPr>
        <p:spPr/>
        <p:txBody>
          <a:bodyPr/>
          <a:lstStyle/>
          <a:p>
            <a:r>
              <a:rPr lang="en-GB" dirty="0"/>
              <a:t>ICS leadership</a:t>
            </a:r>
          </a:p>
        </p:txBody>
      </p:sp>
      <p:sp>
        <p:nvSpPr>
          <p:cNvPr id="3" name="Content Placeholder 2">
            <a:extLst>
              <a:ext uri="{FF2B5EF4-FFF2-40B4-BE49-F238E27FC236}">
                <a16:creationId xmlns:a16="http://schemas.microsoft.com/office/drawing/2014/main" id="{BD6FCFB3-AD0A-4CC5-AEF2-41DBE2C4728B}"/>
              </a:ext>
            </a:extLst>
          </p:cNvPr>
          <p:cNvSpPr>
            <a:spLocks noGrp="1"/>
          </p:cNvSpPr>
          <p:nvPr>
            <p:ph sz="quarter" idx="13"/>
          </p:nvPr>
        </p:nvSpPr>
        <p:spPr>
          <a:xfrm>
            <a:off x="395289" y="917802"/>
            <a:ext cx="8497191" cy="3309483"/>
          </a:xfrm>
        </p:spPr>
        <p:txBody>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ICS leaders are drawn from a range of organisations and backgrounds</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Collegiate approach – collective responsibility</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ICSs are voluntary, they rely on the willingness and commitment of individual leaders </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A shift in perspectives and leadership styles </a:t>
            </a:r>
          </a:p>
          <a:p>
            <a:pPr marL="612900" lvl="1" indent="-342900">
              <a:buSzPct val="50000"/>
              <a:buFont typeface="Wingdings" panose="05000000000000000000" pitchFamily="2" charset="2"/>
              <a:buChar char="Ø"/>
            </a:pPr>
            <a:r>
              <a:rPr lang="en-GB" sz="2000" dirty="0">
                <a:latin typeface="Calibri" panose="020F0502020204030204" pitchFamily="34" charset="0"/>
                <a:cs typeface="Calibri" panose="020F0502020204030204" pitchFamily="34" charset="0"/>
              </a:rPr>
              <a:t>Looking to the system, seeing the bigger picture </a:t>
            </a:r>
          </a:p>
          <a:p>
            <a:pPr marL="612900" lvl="1" indent="-342900">
              <a:buSzPct val="50000"/>
              <a:buFont typeface="Wingdings" panose="05000000000000000000" pitchFamily="2" charset="2"/>
              <a:buChar char="Ø"/>
            </a:pPr>
            <a:r>
              <a:rPr lang="en-GB" sz="2000" dirty="0">
                <a:latin typeface="Calibri" panose="020F0502020204030204" pitchFamily="34" charset="0"/>
                <a:cs typeface="Calibri" panose="020F0502020204030204" pitchFamily="34" charset="0"/>
              </a:rPr>
              <a:t>System leadership ≠ organisational leadership</a:t>
            </a:r>
          </a:p>
          <a:p>
            <a:pPr marL="612900" lvl="1" indent="-342900">
              <a:buSzPct val="50000"/>
              <a:buFont typeface="Wingdings" panose="05000000000000000000" pitchFamily="2" charset="2"/>
              <a:buChar char="Ø"/>
            </a:pPr>
            <a:r>
              <a:rPr lang="en-GB" sz="2000" dirty="0">
                <a:latin typeface="Calibri" panose="020F0502020204030204" pitchFamily="34" charset="0"/>
                <a:cs typeface="Calibri" panose="020F0502020204030204" pitchFamily="34" charset="0"/>
              </a:rPr>
              <a:t>System leaders are facilitative and enabling, not pace setting</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Leaders are learning on the job</a:t>
            </a:r>
          </a:p>
          <a:p>
            <a:pPr lvl="1" indent="0">
              <a:buNone/>
            </a:pPr>
            <a:endParaRPr lang="en-GB" sz="20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649BEF7-0ABA-4263-AE7A-B31F3E9E6FC9}"/>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B9302380-18B8-469A-8F41-EFCDBDD4BF14}"/>
              </a:ext>
            </a:extLst>
          </p:cNvPr>
          <p:cNvSpPr>
            <a:spLocks noGrp="1"/>
          </p:cNvSpPr>
          <p:nvPr>
            <p:ph sz="quarter" idx="19"/>
          </p:nvPr>
        </p:nvSpPr>
        <p:spPr/>
        <p:txBody>
          <a:bodyPr/>
          <a:lstStyle/>
          <a:p>
            <a:endParaRPr lang="en-GB" dirty="0"/>
          </a:p>
        </p:txBody>
      </p:sp>
      <p:sp>
        <p:nvSpPr>
          <p:cNvPr id="10" name="Content Placeholder 9">
            <a:extLst>
              <a:ext uri="{FF2B5EF4-FFF2-40B4-BE49-F238E27FC236}">
                <a16:creationId xmlns:a16="http://schemas.microsoft.com/office/drawing/2014/main" id="{B32C9511-0CD3-4468-A13B-E4D1DBA6FD3C}"/>
              </a:ext>
            </a:extLst>
          </p:cNvPr>
          <p:cNvSpPr>
            <a:spLocks noGrp="1"/>
          </p:cNvSpPr>
          <p:nvPr>
            <p:ph sz="quarter" idx="17"/>
          </p:nvPr>
        </p:nvSpPr>
        <p:spPr/>
        <p:txBody>
          <a:bodyPr/>
          <a:lstStyle/>
          <a:p>
            <a:endParaRPr lang="en-GB"/>
          </a:p>
        </p:txBody>
      </p:sp>
      <p:grpSp>
        <p:nvGrpSpPr>
          <p:cNvPr id="13" name="Group 12">
            <a:extLst>
              <a:ext uri="{FF2B5EF4-FFF2-40B4-BE49-F238E27FC236}">
                <a16:creationId xmlns:a16="http://schemas.microsoft.com/office/drawing/2014/main" id="{A583FAA6-3A69-41DD-B020-D0C21DB76D54}"/>
              </a:ext>
            </a:extLst>
          </p:cNvPr>
          <p:cNvGrpSpPr/>
          <p:nvPr/>
        </p:nvGrpSpPr>
        <p:grpSpPr>
          <a:xfrm>
            <a:off x="1619672" y="1132776"/>
            <a:ext cx="6902651" cy="2540243"/>
            <a:chOff x="403592" y="1046235"/>
            <a:chExt cx="6902651" cy="2540243"/>
          </a:xfrm>
        </p:grpSpPr>
        <p:sp>
          <p:nvSpPr>
            <p:cNvPr id="11" name="Rounded Rectangular Callout 23">
              <a:extLst>
                <a:ext uri="{FF2B5EF4-FFF2-40B4-BE49-F238E27FC236}">
                  <a16:creationId xmlns:a16="http://schemas.microsoft.com/office/drawing/2014/main" id="{1DC9431A-C1D1-4ECE-8347-945991E296E5}"/>
                </a:ext>
              </a:extLst>
            </p:cNvPr>
            <p:cNvSpPr>
              <a:spLocks noChangeAspect="1"/>
            </p:cNvSpPr>
            <p:nvPr/>
          </p:nvSpPr>
          <p:spPr>
            <a:xfrm>
              <a:off x="403592" y="1046235"/>
              <a:ext cx="6902651" cy="1896058"/>
            </a:xfrm>
            <a:prstGeom prst="wedgeRoundRectCallout">
              <a:avLst>
                <a:gd name="adj1" fmla="val 5292"/>
                <a:gd name="adj2" fmla="val 101310"/>
                <a:gd name="adj3" fmla="val 16667"/>
              </a:avLst>
            </a:prstGeom>
            <a:solidFill>
              <a:schemeClr val="accent4"/>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00" b="1" dirty="0"/>
            </a:p>
          </p:txBody>
        </p:sp>
        <p:sp>
          <p:nvSpPr>
            <p:cNvPr id="12" name="Content Placeholder 7">
              <a:extLst>
                <a:ext uri="{FF2B5EF4-FFF2-40B4-BE49-F238E27FC236}">
                  <a16:creationId xmlns:a16="http://schemas.microsoft.com/office/drawing/2014/main" id="{6CFA4C9E-990C-4F60-848C-1594652D02C1}"/>
                </a:ext>
              </a:extLst>
            </p:cNvPr>
            <p:cNvSpPr txBox="1">
              <a:spLocks/>
            </p:cNvSpPr>
            <p:nvPr/>
          </p:nvSpPr>
          <p:spPr>
            <a:xfrm>
              <a:off x="625140" y="1282615"/>
              <a:ext cx="6506266" cy="2303863"/>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1" dirty="0">
                  <a:solidFill>
                    <a:schemeClr val="bg1"/>
                  </a:solidFill>
                </a:rPr>
                <a:t>I’ve learnt more about how local authorities work in the past 18 months than I’ve done in the previous 42 years. I think we’ve got more of a genuine partnership than we’ve ever contemplated beforehand and that seems to be working… It’s been spending time with one another and understanding one another’s problems and issues.</a:t>
              </a:r>
            </a:p>
            <a:p>
              <a:endParaRPr lang="en-GB" dirty="0">
                <a:solidFill>
                  <a:schemeClr val="bg1"/>
                </a:solidFill>
              </a:endParaRPr>
            </a:p>
          </p:txBody>
        </p:sp>
      </p:grpSp>
    </p:spTree>
    <p:extLst>
      <p:ext uri="{BB962C8B-B14F-4D97-AF65-F5344CB8AC3E}">
        <p14:creationId xmlns:p14="http://schemas.microsoft.com/office/powerpoint/2010/main" val="3599837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FCFB3-AD0A-4CC5-AEF2-41DBE2C4728B}"/>
              </a:ext>
            </a:extLst>
          </p:cNvPr>
          <p:cNvSpPr>
            <a:spLocks noGrp="1"/>
          </p:cNvSpPr>
          <p:nvPr>
            <p:ph sz="quarter" idx="13"/>
          </p:nvPr>
        </p:nvSpPr>
        <p:spPr>
          <a:xfrm>
            <a:off x="395289" y="1132776"/>
            <a:ext cx="8353425" cy="3309483"/>
          </a:xfrm>
        </p:spPr>
        <p:txBody>
          <a:bodyPr/>
          <a:lstStyle/>
          <a:p>
            <a:pPr marL="285750" indent="-285750">
              <a:buFont typeface="Arial" panose="020B0604020202020204" pitchFamily="34" charset="0"/>
              <a:buChar char="•"/>
            </a:pPr>
            <a:r>
              <a:rPr lang="en-GB" dirty="0"/>
              <a:t>Governance arrangements are iterative and emergent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0"/>
            <a:endParaRPr lang="en-GB" dirty="0"/>
          </a:p>
          <a:p>
            <a:pPr marL="285750" lvl="0" indent="-285750">
              <a:buFont typeface="Arial" panose="020B0604020202020204" pitchFamily="34" charset="0"/>
              <a:buChar char="•"/>
            </a:pPr>
            <a:r>
              <a:rPr lang="en-GB" dirty="0"/>
              <a:t>ICSs are using existing flexibilities – MOUs, partnerships boards, joint committees</a:t>
            </a:r>
          </a:p>
          <a:p>
            <a:pPr marL="285750" lvl="0" indent="-285750">
              <a:buFont typeface="Arial" panose="020B0604020202020204" pitchFamily="34" charset="0"/>
              <a:buChar char="•"/>
            </a:pPr>
            <a:r>
              <a:rPr lang="en-GB" dirty="0"/>
              <a:t>System governance must work with organisational roles and accountabilities</a:t>
            </a:r>
          </a:p>
        </p:txBody>
      </p:sp>
      <p:sp>
        <p:nvSpPr>
          <p:cNvPr id="2" name="Title 1">
            <a:extLst>
              <a:ext uri="{FF2B5EF4-FFF2-40B4-BE49-F238E27FC236}">
                <a16:creationId xmlns:a16="http://schemas.microsoft.com/office/drawing/2014/main" id="{7095A945-7499-4D38-BA2C-BCDD2F086E30}"/>
              </a:ext>
            </a:extLst>
          </p:cNvPr>
          <p:cNvSpPr>
            <a:spLocks noGrp="1"/>
          </p:cNvSpPr>
          <p:nvPr>
            <p:ph type="title"/>
          </p:nvPr>
        </p:nvSpPr>
        <p:spPr/>
        <p:txBody>
          <a:bodyPr/>
          <a:lstStyle/>
          <a:p>
            <a:r>
              <a:rPr lang="en-GB" dirty="0"/>
              <a:t>ICS governance</a:t>
            </a:r>
          </a:p>
        </p:txBody>
      </p:sp>
      <p:grpSp>
        <p:nvGrpSpPr>
          <p:cNvPr id="4" name="Group 3">
            <a:extLst>
              <a:ext uri="{FF2B5EF4-FFF2-40B4-BE49-F238E27FC236}">
                <a16:creationId xmlns:a16="http://schemas.microsoft.com/office/drawing/2014/main" id="{9BBAC934-68FC-4A0D-9609-94BDEC8DFBAE}"/>
              </a:ext>
            </a:extLst>
          </p:cNvPr>
          <p:cNvGrpSpPr/>
          <p:nvPr/>
        </p:nvGrpSpPr>
        <p:grpSpPr>
          <a:xfrm>
            <a:off x="517061" y="1564433"/>
            <a:ext cx="8231652" cy="1512167"/>
            <a:chOff x="517061" y="1564433"/>
            <a:chExt cx="7486615" cy="1719211"/>
          </a:xfrm>
        </p:grpSpPr>
        <p:sp>
          <p:nvSpPr>
            <p:cNvPr id="9" name="Rounded Rectangular Callout 23">
              <a:extLst>
                <a:ext uri="{FF2B5EF4-FFF2-40B4-BE49-F238E27FC236}">
                  <a16:creationId xmlns:a16="http://schemas.microsoft.com/office/drawing/2014/main" id="{4FC30C68-9835-407E-BF6C-D8270E968861}"/>
                </a:ext>
              </a:extLst>
            </p:cNvPr>
            <p:cNvSpPr>
              <a:spLocks noChangeAspect="1"/>
            </p:cNvSpPr>
            <p:nvPr/>
          </p:nvSpPr>
          <p:spPr>
            <a:xfrm>
              <a:off x="517061" y="1564433"/>
              <a:ext cx="7344816" cy="1656184"/>
            </a:xfrm>
            <a:prstGeom prst="wedgeRoundRectCallout">
              <a:avLst>
                <a:gd name="adj1" fmla="val -37999"/>
                <a:gd name="adj2" fmla="val 82471"/>
                <a:gd name="adj3" fmla="val 16667"/>
              </a:avLst>
            </a:prstGeom>
            <a:solidFill>
              <a:schemeClr val="accent4"/>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00" b="1" dirty="0"/>
            </a:p>
          </p:txBody>
        </p:sp>
        <p:sp>
          <p:nvSpPr>
            <p:cNvPr id="8" name="TextBox 7">
              <a:extLst>
                <a:ext uri="{FF2B5EF4-FFF2-40B4-BE49-F238E27FC236}">
                  <a16:creationId xmlns:a16="http://schemas.microsoft.com/office/drawing/2014/main" id="{34E4A777-8128-4414-9965-B9ED5B40BBB8}"/>
                </a:ext>
              </a:extLst>
            </p:cNvPr>
            <p:cNvSpPr txBox="1"/>
            <p:nvPr/>
          </p:nvSpPr>
          <p:spPr>
            <a:xfrm>
              <a:off x="658860" y="1713984"/>
              <a:ext cx="7344816" cy="1569660"/>
            </a:xfrm>
            <a:prstGeom prst="rect">
              <a:avLst/>
            </a:prstGeom>
            <a:noFill/>
          </p:spPr>
          <p:txBody>
            <a:bodyPr wrap="square" rtlCol="0">
              <a:spAutoFit/>
            </a:bodyPr>
            <a:lstStyle/>
            <a:p>
              <a:r>
                <a:rPr lang="en-GB" sz="1600" i="1" dirty="0">
                  <a:solidFill>
                    <a:schemeClr val="bg1"/>
                  </a:solidFill>
                </a:rPr>
                <a:t>We’ve done it, I won’t say on the fly, but we’ve done it where we’ve come up with  an idea or come up with a service change or initiative and then worked out, with colleagues, how the governance or decision-making sits.  That always takes longer, but I think we probably iron out more bumps in the road as we go along.</a:t>
              </a:r>
              <a:endParaRPr lang="en-GB" sz="1600" dirty="0">
                <a:solidFill>
                  <a:schemeClr val="bg1"/>
                </a:solidFill>
              </a:endParaRPr>
            </a:p>
            <a:p>
              <a:endParaRPr lang="en-GB" sz="1600" dirty="0" err="1">
                <a:solidFill>
                  <a:schemeClr val="bg1"/>
                </a:solidFill>
              </a:endParaRPr>
            </a:p>
          </p:txBody>
        </p:sp>
      </p:grpSp>
    </p:spTree>
    <p:extLst>
      <p:ext uri="{BB962C8B-B14F-4D97-AF65-F5344CB8AC3E}">
        <p14:creationId xmlns:p14="http://schemas.microsoft.com/office/powerpoint/2010/main" val="1821401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945-7499-4D38-BA2C-BCDD2F086E30}"/>
              </a:ext>
            </a:extLst>
          </p:cNvPr>
          <p:cNvSpPr>
            <a:spLocks noGrp="1"/>
          </p:cNvSpPr>
          <p:nvPr>
            <p:ph type="title"/>
          </p:nvPr>
        </p:nvSpPr>
        <p:spPr/>
        <p:txBody>
          <a:bodyPr/>
          <a:lstStyle/>
          <a:p>
            <a:r>
              <a:rPr lang="en-GB" dirty="0"/>
              <a:t>Building collaborative relationships</a:t>
            </a:r>
          </a:p>
        </p:txBody>
      </p:sp>
      <p:pic>
        <p:nvPicPr>
          <p:cNvPr id="10" name="Content Placeholder 9">
            <a:extLst>
              <a:ext uri="{FF2B5EF4-FFF2-40B4-BE49-F238E27FC236}">
                <a16:creationId xmlns:a16="http://schemas.microsoft.com/office/drawing/2014/main" id="{77A39129-455E-4B54-8D64-CC158D670D1D}"/>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r="3330"/>
          <a:stretch/>
        </p:blipFill>
        <p:spPr>
          <a:xfrm>
            <a:off x="203701" y="1132776"/>
            <a:ext cx="5592435" cy="3308350"/>
          </a:xfrm>
        </p:spPr>
      </p:pic>
      <p:sp>
        <p:nvSpPr>
          <p:cNvPr id="6" name="Rounded Rectangular Callout 23">
            <a:extLst>
              <a:ext uri="{FF2B5EF4-FFF2-40B4-BE49-F238E27FC236}">
                <a16:creationId xmlns:a16="http://schemas.microsoft.com/office/drawing/2014/main" id="{28DC8535-B59C-43FF-9B46-F2C97D46A1D2}"/>
              </a:ext>
            </a:extLst>
          </p:cNvPr>
          <p:cNvSpPr>
            <a:spLocks noChangeAspect="1"/>
          </p:cNvSpPr>
          <p:nvPr/>
        </p:nvSpPr>
        <p:spPr>
          <a:xfrm>
            <a:off x="3203848" y="1060376"/>
            <a:ext cx="4896544" cy="2188802"/>
          </a:xfrm>
          <a:prstGeom prst="wedgeRoundRectCallout">
            <a:avLst>
              <a:gd name="adj1" fmla="val -49576"/>
              <a:gd name="adj2" fmla="val 89723"/>
              <a:gd name="adj3" fmla="val 16667"/>
            </a:avLst>
          </a:prstGeom>
          <a:solidFill>
            <a:schemeClr val="accent4"/>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i="1" dirty="0">
                <a:solidFill>
                  <a:schemeClr val="bg1"/>
                </a:solidFill>
              </a:rPr>
              <a:t>It’s relationships, relationships, relationships… All the governance structures and technical things in the world are great, but if people don’t have an aspirational intent to work together, it doesn’t really matter what you write down.</a:t>
            </a:r>
            <a:endParaRPr lang="en-GB" sz="1600" dirty="0">
              <a:solidFill>
                <a:schemeClr val="bg1"/>
              </a:solidFill>
            </a:endParaRPr>
          </a:p>
        </p:txBody>
      </p:sp>
    </p:spTree>
    <p:extLst>
      <p:ext uri="{BB962C8B-B14F-4D97-AF65-F5344CB8AC3E}">
        <p14:creationId xmlns:p14="http://schemas.microsoft.com/office/powerpoint/2010/main" val="2540155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F6C7-D7F5-4C1F-ACAA-65FAC8FCBBBB}"/>
              </a:ext>
            </a:extLst>
          </p:cNvPr>
          <p:cNvSpPr>
            <a:spLocks noGrp="1"/>
          </p:cNvSpPr>
          <p:nvPr>
            <p:ph type="title"/>
          </p:nvPr>
        </p:nvSpPr>
        <p:spPr/>
        <p:txBody>
          <a:bodyPr/>
          <a:lstStyle/>
          <a:p>
            <a:r>
              <a:rPr lang="en-GB" dirty="0"/>
              <a:t>Service change</a:t>
            </a:r>
          </a:p>
        </p:txBody>
      </p:sp>
      <p:sp>
        <p:nvSpPr>
          <p:cNvPr id="7" name="Content Placeholder 2">
            <a:extLst>
              <a:ext uri="{FF2B5EF4-FFF2-40B4-BE49-F238E27FC236}">
                <a16:creationId xmlns:a16="http://schemas.microsoft.com/office/drawing/2014/main" id="{164E060A-0FE2-41EA-B44A-74A784DA3891}"/>
              </a:ext>
            </a:extLst>
          </p:cNvPr>
          <p:cNvSpPr>
            <a:spLocks noGrp="1"/>
          </p:cNvSpPr>
          <p:nvPr>
            <p:ph sz="quarter" idx="13"/>
          </p:nvPr>
        </p:nvSpPr>
        <p:spPr>
          <a:xfrm>
            <a:off x="404019" y="844353"/>
            <a:ext cx="8353425" cy="1353896"/>
          </a:xfrm>
        </p:spPr>
        <p:txBody>
          <a:bodyPr/>
          <a:lstStyle/>
          <a:p>
            <a:pPr marL="285750" indent="-285750">
              <a:spcAft>
                <a:spcPts val="600"/>
              </a:spcAft>
              <a:buFont typeface="Arial" panose="020B0604020202020204" pitchFamily="34" charset="0"/>
              <a:buChar char="•"/>
            </a:pPr>
            <a:r>
              <a:rPr lang="en-GB" sz="1800" dirty="0"/>
              <a:t>This is the core rationale for ICSs and integrated care partnerships</a:t>
            </a:r>
          </a:p>
          <a:p>
            <a:pPr marL="285750" indent="-285750">
              <a:spcAft>
                <a:spcPts val="600"/>
              </a:spcAft>
              <a:buFont typeface="Arial" panose="020B0604020202020204" pitchFamily="34" charset="0"/>
              <a:buChar char="•"/>
            </a:pPr>
            <a:r>
              <a:rPr lang="en-GB" sz="1800" dirty="0"/>
              <a:t>Many are building on existing care models</a:t>
            </a:r>
          </a:p>
          <a:p>
            <a:pPr marL="285750" indent="-285750">
              <a:spcAft>
                <a:spcPts val="600"/>
              </a:spcAft>
              <a:buFont typeface="Arial" panose="020B0604020202020204" pitchFamily="34" charset="0"/>
              <a:buChar char="•"/>
            </a:pPr>
            <a:r>
              <a:rPr lang="en-GB" sz="1800" dirty="0"/>
              <a:t>Common features are emerging</a:t>
            </a:r>
          </a:p>
          <a:p>
            <a:pPr>
              <a:spcAft>
                <a:spcPts val="600"/>
              </a:spcAft>
            </a:pPr>
            <a:endParaRPr lang="en-GB" sz="1800" dirty="0"/>
          </a:p>
        </p:txBody>
      </p:sp>
      <p:sp>
        <p:nvSpPr>
          <p:cNvPr id="4" name="Rectangle: Rounded Corners 3">
            <a:extLst>
              <a:ext uri="{FF2B5EF4-FFF2-40B4-BE49-F238E27FC236}">
                <a16:creationId xmlns:a16="http://schemas.microsoft.com/office/drawing/2014/main" id="{65E8A21D-0AA4-495E-AC76-9C60114BDBD1}"/>
              </a:ext>
            </a:extLst>
          </p:cNvPr>
          <p:cNvSpPr/>
          <p:nvPr/>
        </p:nvSpPr>
        <p:spPr>
          <a:xfrm>
            <a:off x="515250" y="2198248"/>
            <a:ext cx="6408712" cy="2332146"/>
          </a:xfrm>
          <a:prstGeom prst="roundRect">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GB" dirty="0">
              <a:solidFill>
                <a:schemeClr val="bg1"/>
              </a:solidFill>
            </a:endParaRPr>
          </a:p>
          <a:p>
            <a:pPr marL="285750" indent="-285750">
              <a:spcAft>
                <a:spcPts val="600"/>
              </a:spcAft>
              <a:buFont typeface="Arial" panose="020B0604020202020204" pitchFamily="34" charset="0"/>
              <a:buChar char="•"/>
            </a:pPr>
            <a:r>
              <a:rPr lang="en-GB" dirty="0">
                <a:solidFill>
                  <a:schemeClr val="bg1"/>
                </a:solidFill>
              </a:rPr>
              <a:t>Integrated community teams</a:t>
            </a:r>
          </a:p>
          <a:p>
            <a:pPr marL="285750" indent="-285750">
              <a:spcAft>
                <a:spcPts val="600"/>
              </a:spcAft>
              <a:buFont typeface="Arial" panose="020B0604020202020204" pitchFamily="34" charset="0"/>
              <a:buChar char="•"/>
            </a:pPr>
            <a:r>
              <a:rPr lang="en-GB" dirty="0">
                <a:solidFill>
                  <a:schemeClr val="bg1"/>
                </a:solidFill>
              </a:rPr>
              <a:t>Primary care at scale </a:t>
            </a:r>
          </a:p>
          <a:p>
            <a:pPr marL="285750" indent="-285750">
              <a:spcAft>
                <a:spcPts val="600"/>
              </a:spcAft>
              <a:buFont typeface="Arial" panose="020B0604020202020204" pitchFamily="34" charset="0"/>
              <a:buChar char="•"/>
            </a:pPr>
            <a:r>
              <a:rPr lang="en-GB" dirty="0">
                <a:solidFill>
                  <a:schemeClr val="bg1"/>
                </a:solidFill>
              </a:rPr>
              <a:t>Information sharing </a:t>
            </a:r>
          </a:p>
          <a:p>
            <a:pPr marL="285750" indent="-285750">
              <a:spcAft>
                <a:spcPts val="600"/>
              </a:spcAft>
              <a:buFont typeface="Arial" panose="020B0604020202020204" pitchFamily="34" charset="0"/>
              <a:buChar char="•"/>
            </a:pPr>
            <a:r>
              <a:rPr lang="en-GB" dirty="0">
                <a:solidFill>
                  <a:schemeClr val="bg1"/>
                </a:solidFill>
              </a:rPr>
              <a:t>Some acute reconfigurations </a:t>
            </a:r>
          </a:p>
          <a:p>
            <a:pPr marL="285750" indent="-285750">
              <a:spcAft>
                <a:spcPts val="600"/>
              </a:spcAft>
              <a:buFont typeface="Arial" panose="020B0604020202020204" pitchFamily="34" charset="0"/>
              <a:buChar char="•"/>
            </a:pPr>
            <a:r>
              <a:rPr lang="en-GB" dirty="0"/>
              <a:t>Prevention and population health management (more aspiration than action)</a:t>
            </a:r>
          </a:p>
          <a:p>
            <a:pPr>
              <a:spcAft>
                <a:spcPts val="600"/>
              </a:spcAft>
            </a:pPr>
            <a:r>
              <a:rPr lang="en-GB" dirty="0">
                <a:solidFill>
                  <a:schemeClr val="bg1"/>
                </a:solidFill>
              </a:rPr>
              <a:t> </a:t>
            </a:r>
          </a:p>
        </p:txBody>
      </p:sp>
      <p:sp>
        <p:nvSpPr>
          <p:cNvPr id="6" name="Speech Bubble: Rectangle with Corners Rounded 5">
            <a:extLst>
              <a:ext uri="{FF2B5EF4-FFF2-40B4-BE49-F238E27FC236}">
                <a16:creationId xmlns:a16="http://schemas.microsoft.com/office/drawing/2014/main" id="{833F25F2-9F3F-4E4F-BFC3-0FEA4A93F324}"/>
              </a:ext>
            </a:extLst>
          </p:cNvPr>
          <p:cNvSpPr/>
          <p:nvPr/>
        </p:nvSpPr>
        <p:spPr>
          <a:xfrm>
            <a:off x="4932040" y="1924471"/>
            <a:ext cx="4032448" cy="1439849"/>
          </a:xfrm>
          <a:prstGeom prst="wedgeRoundRectCallout">
            <a:avLst>
              <a:gd name="adj1" fmla="val -33503"/>
              <a:gd name="adj2" fmla="val 77047"/>
              <a:gd name="adj3" fmla="val 16667"/>
            </a:avLst>
          </a:prstGeom>
          <a:solidFill>
            <a:schemeClr val="accent4"/>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And that’s really difficult, isn’t it? The bit around the left shift… I don’t think we’re seeing evidence of that yet</a:t>
            </a:r>
          </a:p>
        </p:txBody>
      </p:sp>
    </p:spTree>
    <p:extLst>
      <p:ext uri="{BB962C8B-B14F-4D97-AF65-F5344CB8AC3E}">
        <p14:creationId xmlns:p14="http://schemas.microsoft.com/office/powerpoint/2010/main" val="3504048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EB64-40AB-4839-AFA5-68817837AD0E}"/>
              </a:ext>
            </a:extLst>
          </p:cNvPr>
          <p:cNvSpPr>
            <a:spLocks noGrp="1"/>
          </p:cNvSpPr>
          <p:nvPr>
            <p:ph type="title"/>
          </p:nvPr>
        </p:nvSpPr>
        <p:spPr/>
        <p:txBody>
          <a:bodyPr/>
          <a:lstStyle/>
          <a:p>
            <a:r>
              <a:rPr lang="en-GB" dirty="0"/>
              <a:t>Who’s been involved in developing ICS?</a:t>
            </a:r>
          </a:p>
        </p:txBody>
      </p:sp>
      <p:sp>
        <p:nvSpPr>
          <p:cNvPr id="3" name="Content Placeholder 2">
            <a:extLst>
              <a:ext uri="{FF2B5EF4-FFF2-40B4-BE49-F238E27FC236}">
                <a16:creationId xmlns:a16="http://schemas.microsoft.com/office/drawing/2014/main" id="{D50EA7A5-9786-4E1D-968C-E5729DEA15E8}"/>
              </a:ext>
            </a:extLst>
          </p:cNvPr>
          <p:cNvSpPr>
            <a:spLocks noGrp="1"/>
          </p:cNvSpPr>
          <p:nvPr>
            <p:ph sz="quarter" idx="13"/>
          </p:nvPr>
        </p:nvSpPr>
        <p:spPr>
          <a:xfrm>
            <a:off x="580468" y="1069409"/>
            <a:ext cx="8015940" cy="1797498"/>
          </a:xfrm>
        </p:spPr>
        <p:txBody>
          <a:bodyPr/>
          <a:lstStyle/>
          <a:p>
            <a:pPr marL="285750" indent="-285750">
              <a:spcAft>
                <a:spcPts val="1200"/>
              </a:spcAft>
              <a:buFont typeface="Arial" panose="020B0604020202020204" pitchFamily="34" charset="0"/>
              <a:buChar char="•"/>
            </a:pPr>
            <a:r>
              <a:rPr lang="en-GB" dirty="0"/>
              <a:t>Local Authority engagement varies</a:t>
            </a:r>
          </a:p>
          <a:p>
            <a:pPr marL="285750" indent="-285750">
              <a:spcAft>
                <a:spcPts val="1200"/>
              </a:spcAft>
              <a:buFont typeface="Arial" panose="020B0604020202020204" pitchFamily="34" charset="0"/>
              <a:buChar char="•"/>
            </a:pPr>
            <a:r>
              <a:rPr lang="en-GB" dirty="0"/>
              <a:t>Staff engagement still strongest at senior levels </a:t>
            </a:r>
          </a:p>
          <a:p>
            <a:pPr marL="285750" indent="-285750">
              <a:spcAft>
                <a:spcPts val="1200"/>
              </a:spcAft>
              <a:buFont typeface="Arial" panose="020B0604020202020204" pitchFamily="34" charset="0"/>
              <a:buChar char="•"/>
            </a:pPr>
            <a:r>
              <a:rPr lang="en-GB" dirty="0"/>
              <a:t>Importance of communicating a vision staff and patients can engage with</a:t>
            </a:r>
          </a:p>
          <a:p>
            <a:pPr marL="285750" indent="-285750">
              <a:spcAft>
                <a:spcPts val="1200"/>
              </a:spcAft>
              <a:buFont typeface="Arial" panose="020B0604020202020204" pitchFamily="34" charset="0"/>
              <a:buChar char="•"/>
            </a:pPr>
            <a:r>
              <a:rPr lang="en-GB" dirty="0"/>
              <a:t>Need to do more to engage with the voluntary and community sector </a:t>
            </a:r>
          </a:p>
          <a:p>
            <a:pPr>
              <a:spcAft>
                <a:spcPts val="1200"/>
              </a:spcAft>
            </a:pPr>
            <a:endParaRPr lang="en-GB" dirty="0"/>
          </a:p>
        </p:txBody>
      </p:sp>
      <p:sp>
        <p:nvSpPr>
          <p:cNvPr id="4" name="Content Placeholder 3">
            <a:extLst>
              <a:ext uri="{FF2B5EF4-FFF2-40B4-BE49-F238E27FC236}">
                <a16:creationId xmlns:a16="http://schemas.microsoft.com/office/drawing/2014/main" id="{2BA0B109-FDB2-4C9A-9CF6-1ED7861D3668}"/>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A9E2AAB6-72C7-4AB1-94F0-40B27B1083D6}"/>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20A8E39F-FAF5-4F2E-BBD8-0FB059F8D378}"/>
              </a:ext>
            </a:extLst>
          </p:cNvPr>
          <p:cNvSpPr>
            <a:spLocks noGrp="1"/>
          </p:cNvSpPr>
          <p:nvPr>
            <p:ph sz="quarter" idx="19"/>
          </p:nvPr>
        </p:nvSpPr>
        <p:spPr/>
        <p:txBody>
          <a:bodyPr/>
          <a:lstStyle/>
          <a:p>
            <a:endParaRPr lang="en-GB"/>
          </a:p>
        </p:txBody>
      </p:sp>
      <p:pic>
        <p:nvPicPr>
          <p:cNvPr id="12" name="Picture 11">
            <a:extLst>
              <a:ext uri="{FF2B5EF4-FFF2-40B4-BE49-F238E27FC236}">
                <a16:creationId xmlns:a16="http://schemas.microsoft.com/office/drawing/2014/main" id="{AE63A97F-5708-4133-B2A4-99AB099CB671}"/>
              </a:ext>
            </a:extLst>
          </p:cNvPr>
          <p:cNvPicPr>
            <a:picLocks noChangeAspect="1"/>
          </p:cNvPicPr>
          <p:nvPr/>
        </p:nvPicPr>
        <p:blipFill>
          <a:blip r:embed="rId3"/>
          <a:stretch>
            <a:fillRect/>
          </a:stretch>
        </p:blipFill>
        <p:spPr>
          <a:xfrm>
            <a:off x="765649" y="3014456"/>
            <a:ext cx="7645578" cy="1397845"/>
          </a:xfrm>
          <a:prstGeom prst="rect">
            <a:avLst/>
          </a:prstGeom>
        </p:spPr>
      </p:pic>
    </p:spTree>
    <p:extLst>
      <p:ext uri="{BB962C8B-B14F-4D97-AF65-F5344CB8AC3E}">
        <p14:creationId xmlns:p14="http://schemas.microsoft.com/office/powerpoint/2010/main" val="2584680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EB64-40AB-4839-AFA5-68817837AD0E}"/>
              </a:ext>
            </a:extLst>
          </p:cNvPr>
          <p:cNvSpPr>
            <a:spLocks noGrp="1"/>
          </p:cNvSpPr>
          <p:nvPr>
            <p:ph type="title"/>
          </p:nvPr>
        </p:nvSpPr>
        <p:spPr/>
        <p:txBody>
          <a:bodyPr/>
          <a:lstStyle/>
          <a:p>
            <a:r>
              <a:rPr lang="en-GB" dirty="0"/>
              <a:t>Managing change</a:t>
            </a:r>
          </a:p>
        </p:txBody>
      </p:sp>
      <p:sp>
        <p:nvSpPr>
          <p:cNvPr id="3" name="Content Placeholder 2">
            <a:extLst>
              <a:ext uri="{FF2B5EF4-FFF2-40B4-BE49-F238E27FC236}">
                <a16:creationId xmlns:a16="http://schemas.microsoft.com/office/drawing/2014/main" id="{D50EA7A5-9786-4E1D-968C-E5729DEA15E8}"/>
              </a:ext>
            </a:extLst>
          </p:cNvPr>
          <p:cNvSpPr>
            <a:spLocks noGrp="1"/>
          </p:cNvSpPr>
          <p:nvPr>
            <p:ph sz="quarter" idx="13"/>
          </p:nvPr>
        </p:nvSpPr>
        <p:spPr>
          <a:xfrm>
            <a:off x="366013" y="1463982"/>
            <a:ext cx="4422012" cy="2887387"/>
          </a:xfrm>
        </p:spPr>
        <p:txBody>
          <a:bodyPr/>
          <a:lstStyle/>
          <a:p>
            <a:pPr marL="285750" indent="-285750">
              <a:buFont typeface="Arial" panose="020B0604020202020204" pitchFamily="34" charset="0"/>
              <a:buChar char="•"/>
            </a:pPr>
            <a:r>
              <a:rPr lang="en-GB" dirty="0"/>
              <a:t>This is a big change – not to be underestimated</a:t>
            </a:r>
          </a:p>
          <a:p>
            <a:endParaRPr lang="en-GB" dirty="0"/>
          </a:p>
          <a:p>
            <a:pPr marL="285750" indent="-285750">
              <a:buFont typeface="Arial" panose="020B0604020202020204" pitchFamily="34" charset="0"/>
              <a:buChar char="•"/>
            </a:pPr>
            <a:r>
              <a:rPr lang="en-GB" dirty="0"/>
              <a:t>Takes longer than expected</a:t>
            </a:r>
          </a:p>
          <a:p>
            <a:endParaRPr lang="en-GB" dirty="0"/>
          </a:p>
          <a:p>
            <a:pPr marL="285750" indent="-285750">
              <a:buFont typeface="Arial" panose="020B0604020202020204" pitchFamily="34" charset="0"/>
              <a:buChar char="•"/>
            </a:pPr>
            <a:r>
              <a:rPr lang="en-GB" dirty="0"/>
              <a:t>Coping with ambiguity – changing roles</a:t>
            </a:r>
          </a:p>
          <a:p>
            <a:pPr marL="285750" indent="-285750">
              <a:buFont typeface="Arial" panose="020B0604020202020204" pitchFamily="34" charset="0"/>
              <a:buChar char="•"/>
            </a:pPr>
            <a:endParaRPr lang="en-GB" dirty="0"/>
          </a:p>
        </p:txBody>
      </p:sp>
      <p:sp>
        <p:nvSpPr>
          <p:cNvPr id="5" name="Rounded Rectangular Callout 23">
            <a:extLst>
              <a:ext uri="{FF2B5EF4-FFF2-40B4-BE49-F238E27FC236}">
                <a16:creationId xmlns:a16="http://schemas.microsoft.com/office/drawing/2014/main" id="{249E5E30-B3BA-4C42-8A72-DE820825E4FF}"/>
              </a:ext>
            </a:extLst>
          </p:cNvPr>
          <p:cNvSpPr>
            <a:spLocks noChangeAspect="1"/>
          </p:cNvSpPr>
          <p:nvPr/>
        </p:nvSpPr>
        <p:spPr>
          <a:xfrm>
            <a:off x="5292079" y="1132777"/>
            <a:ext cx="3674629" cy="3383983"/>
          </a:xfrm>
          <a:prstGeom prst="wedgeRoundRectCallout">
            <a:avLst>
              <a:gd name="adj1" fmla="val -73360"/>
              <a:gd name="adj2" fmla="val 34805"/>
              <a:gd name="adj3" fmla="val 16667"/>
            </a:avLst>
          </a:prstGeom>
          <a:solidFill>
            <a:schemeClr val="accent4"/>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00" b="1" dirty="0">
              <a:solidFill>
                <a:schemeClr val="bg1"/>
              </a:solidFill>
            </a:endParaRPr>
          </a:p>
        </p:txBody>
      </p:sp>
      <p:sp>
        <p:nvSpPr>
          <p:cNvPr id="6" name="Rectangle 5">
            <a:extLst>
              <a:ext uri="{FF2B5EF4-FFF2-40B4-BE49-F238E27FC236}">
                <a16:creationId xmlns:a16="http://schemas.microsoft.com/office/drawing/2014/main" id="{F1CB8B01-4BAB-471C-A71A-B386D9C23AAA}"/>
              </a:ext>
            </a:extLst>
          </p:cNvPr>
          <p:cNvSpPr/>
          <p:nvPr/>
        </p:nvSpPr>
        <p:spPr>
          <a:xfrm>
            <a:off x="5525017" y="1322490"/>
            <a:ext cx="3223696" cy="3046988"/>
          </a:xfrm>
          <a:prstGeom prst="rect">
            <a:avLst/>
          </a:prstGeom>
        </p:spPr>
        <p:txBody>
          <a:bodyPr wrap="square">
            <a:spAutoFit/>
          </a:bodyPr>
          <a:lstStyle/>
          <a:p>
            <a:r>
              <a:rPr lang="en-GB" sz="1600" i="1" dirty="0">
                <a:solidFill>
                  <a:schemeClr val="bg1"/>
                </a:solidFill>
              </a:rPr>
              <a:t>We can’t do any of this quickly. This is very big change for a lot of people across the system. I think that to do it any quicker we would have just fallen over. I think we need to give ourselves a very realistic timeframe going forward and give ourselves, as a system, the opportunity to realise those goals.</a:t>
            </a:r>
          </a:p>
        </p:txBody>
      </p:sp>
    </p:spTree>
    <p:extLst>
      <p:ext uri="{BB962C8B-B14F-4D97-AF65-F5344CB8AC3E}">
        <p14:creationId xmlns:p14="http://schemas.microsoft.com/office/powerpoint/2010/main" val="965537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C725D3-FD30-4C88-BE96-7BDC3D94038D}"/>
              </a:ext>
            </a:extLst>
          </p:cNvPr>
          <p:cNvSpPr>
            <a:spLocks noGrp="1" noChangeArrowheads="1"/>
          </p:cNvSpPr>
          <p:nvPr>
            <p:ph type="title"/>
          </p:nvPr>
        </p:nvSpPr>
        <p:spPr/>
        <p:txBody>
          <a:bodyPr/>
          <a:lstStyle/>
          <a:p>
            <a:r>
              <a:rPr lang="en-GB" altLang="en-US" dirty="0">
                <a:solidFill>
                  <a:schemeClr val="accent5"/>
                </a:solidFill>
              </a:rPr>
              <a:t>Challenges</a:t>
            </a:r>
          </a:p>
        </p:txBody>
      </p:sp>
      <p:graphicFrame>
        <p:nvGraphicFramePr>
          <p:cNvPr id="2" name="Content Placeholder 1">
            <a:extLst>
              <a:ext uri="{FF2B5EF4-FFF2-40B4-BE49-F238E27FC236}">
                <a16:creationId xmlns:a16="http://schemas.microsoft.com/office/drawing/2014/main" id="{0D4C8F4A-8DA4-410E-B3EC-E6C3429D56DC}"/>
              </a:ext>
            </a:extLst>
          </p:cNvPr>
          <p:cNvGraphicFramePr>
            <a:graphicFrameLocks noGrp="1"/>
          </p:cNvGraphicFramePr>
          <p:nvPr>
            <p:ph idx="1"/>
            <p:extLst>
              <p:ext uri="{D42A27DB-BD31-4B8C-83A1-F6EECF244321}">
                <p14:modId xmlns:p14="http://schemas.microsoft.com/office/powerpoint/2010/main" val="3127757773"/>
              </p:ext>
            </p:extLst>
          </p:nvPr>
        </p:nvGraphicFramePr>
        <p:xfrm>
          <a:off x="395288" y="1200521"/>
          <a:ext cx="8335963" cy="324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53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288" y="1492424"/>
            <a:ext cx="8353425" cy="1944216"/>
          </a:xfrm>
        </p:spPr>
        <p:txBody>
          <a:bodyPr/>
          <a:lstStyle/>
          <a:p>
            <a:r>
              <a:rPr lang="en-GB" dirty="0"/>
              <a:t>Thank you</a:t>
            </a:r>
            <a:br>
              <a:rPr lang="en-GB" dirty="0"/>
            </a:br>
            <a:br>
              <a:rPr lang="en-GB" dirty="0"/>
            </a:br>
            <a:br>
              <a:rPr lang="en-GB" dirty="0"/>
            </a:br>
            <a:endParaRPr lang="en-GB" sz="1400" dirty="0"/>
          </a:p>
        </p:txBody>
      </p:sp>
      <p:sp>
        <p:nvSpPr>
          <p:cNvPr id="4" name="Content Placeholder 3"/>
          <p:cNvSpPr>
            <a:spLocks noGrp="1"/>
          </p:cNvSpPr>
          <p:nvPr>
            <p:ph sz="quarter" idx="17"/>
          </p:nvPr>
        </p:nvSpPr>
        <p:spPr/>
        <p:txBody>
          <a:bodyPr/>
          <a:lstStyle/>
          <a:p>
            <a:endParaRPr lang="en-GB"/>
          </a:p>
        </p:txBody>
      </p:sp>
      <p:sp>
        <p:nvSpPr>
          <p:cNvPr id="7" name="Content Placeholder 6"/>
          <p:cNvSpPr>
            <a:spLocks noGrp="1"/>
          </p:cNvSpPr>
          <p:nvPr>
            <p:ph sz="quarter" idx="18"/>
          </p:nvPr>
        </p:nvSpPr>
        <p:spPr/>
        <p:txBody>
          <a:bodyPr/>
          <a:lstStyle/>
          <a:p>
            <a:endParaRPr lang="en-GB"/>
          </a:p>
        </p:txBody>
      </p:sp>
      <p:sp>
        <p:nvSpPr>
          <p:cNvPr id="8" name="Content Placeholder 7"/>
          <p:cNvSpPr>
            <a:spLocks noGrp="1"/>
          </p:cNvSpPr>
          <p:nvPr>
            <p:ph sz="quarter" idx="19"/>
          </p:nvPr>
        </p:nvSpPr>
        <p:spPr/>
        <p:txBody>
          <a:bodyPr/>
          <a:lstStyle/>
          <a:p>
            <a:endParaRPr lang="en-GB"/>
          </a:p>
        </p:txBody>
      </p:sp>
    </p:spTree>
    <p:extLst>
      <p:ext uri="{BB962C8B-B14F-4D97-AF65-F5344CB8AC3E}">
        <p14:creationId xmlns:p14="http://schemas.microsoft.com/office/powerpoint/2010/main" val="2659009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0E20CC5-7754-472D-B8A0-BB4066316204}"/>
              </a:ext>
            </a:extLst>
          </p:cNvPr>
          <p:cNvPicPr>
            <a:picLocks noGrp="1" noChangeAspect="1"/>
          </p:cNvPicPr>
          <p:nvPr>
            <p:ph sz="quarter" idx="13"/>
          </p:nvPr>
        </p:nvPicPr>
        <p:blipFill>
          <a:blip r:embed="rId3"/>
          <a:stretch>
            <a:fillRect/>
          </a:stretch>
        </p:blipFill>
        <p:spPr>
          <a:xfrm>
            <a:off x="1128540" y="504796"/>
            <a:ext cx="2949043" cy="4135496"/>
          </a:xfrm>
          <a:prstGeom prst="rect">
            <a:avLst/>
          </a:prstGeom>
        </p:spPr>
      </p:pic>
      <p:sp>
        <p:nvSpPr>
          <p:cNvPr id="8" name="Rectangle: Rounded Corners 7">
            <a:extLst>
              <a:ext uri="{FF2B5EF4-FFF2-40B4-BE49-F238E27FC236}">
                <a16:creationId xmlns:a16="http://schemas.microsoft.com/office/drawing/2014/main" id="{FEE0F690-E25C-41F7-A3CA-D14C90245228}"/>
              </a:ext>
            </a:extLst>
          </p:cNvPr>
          <p:cNvSpPr/>
          <p:nvPr/>
        </p:nvSpPr>
        <p:spPr>
          <a:xfrm>
            <a:off x="1907704" y="2542565"/>
            <a:ext cx="3693826" cy="14625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aim is to use the next several years to make the biggest national move to integrated care of any major western country”</a:t>
            </a:r>
          </a:p>
        </p:txBody>
      </p:sp>
      <p:sp>
        <p:nvSpPr>
          <p:cNvPr id="9" name="Speech Bubble: Rectangle with Corners Rounded 8">
            <a:extLst>
              <a:ext uri="{FF2B5EF4-FFF2-40B4-BE49-F238E27FC236}">
                <a16:creationId xmlns:a16="http://schemas.microsoft.com/office/drawing/2014/main" id="{2A64E10D-E5D1-492B-A9B4-589E182E9F0F}"/>
              </a:ext>
            </a:extLst>
          </p:cNvPr>
          <p:cNvSpPr/>
          <p:nvPr/>
        </p:nvSpPr>
        <p:spPr>
          <a:xfrm>
            <a:off x="4735551" y="634804"/>
            <a:ext cx="3456384" cy="1750572"/>
          </a:xfrm>
          <a:prstGeom prst="wedgeRoundRectCallout">
            <a:avLst>
              <a:gd name="adj1" fmla="val 34397"/>
              <a:gd name="adj2" fmla="val 65441"/>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t>“ICSs are where the health and care sector is headed … </a:t>
            </a:r>
            <a:r>
              <a:rPr lang="en-GB" sz="1600" b="1" i="1" dirty="0"/>
              <a:t>there is no plan B</a:t>
            </a:r>
            <a:r>
              <a:rPr lang="en-GB" sz="1600" i="1" dirty="0"/>
              <a:t>”</a:t>
            </a:r>
          </a:p>
          <a:p>
            <a:pPr algn="r"/>
            <a:r>
              <a:rPr lang="en-GB" sz="1600" dirty="0"/>
              <a:t>Simon Stevens, 2018</a:t>
            </a:r>
          </a:p>
        </p:txBody>
      </p:sp>
      <p:pic>
        <p:nvPicPr>
          <p:cNvPr id="10" name="Picture 9">
            <a:extLst>
              <a:ext uri="{FF2B5EF4-FFF2-40B4-BE49-F238E27FC236}">
                <a16:creationId xmlns:a16="http://schemas.microsoft.com/office/drawing/2014/main" id="{E32B1EDC-9A8B-4001-A7EA-B53C06652FAF}"/>
              </a:ext>
            </a:extLst>
          </p:cNvPr>
          <p:cNvPicPr>
            <a:picLocks noChangeAspect="1"/>
          </p:cNvPicPr>
          <p:nvPr/>
        </p:nvPicPr>
        <p:blipFill>
          <a:blip r:embed="rId4"/>
          <a:stretch>
            <a:fillRect/>
          </a:stretch>
        </p:blipFill>
        <p:spPr>
          <a:xfrm>
            <a:off x="6858009" y="2725950"/>
            <a:ext cx="1841189" cy="1623039"/>
          </a:xfrm>
          <a:prstGeom prst="rect">
            <a:avLst/>
          </a:prstGeom>
        </p:spPr>
      </p:pic>
    </p:spTree>
    <p:extLst>
      <p:ext uri="{BB962C8B-B14F-4D97-AF65-F5344CB8AC3E}">
        <p14:creationId xmlns:p14="http://schemas.microsoft.com/office/powerpoint/2010/main" val="2364652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F6C7-D7F5-4C1F-ACAA-65FAC8FCBBBB}"/>
              </a:ext>
            </a:extLst>
          </p:cNvPr>
          <p:cNvSpPr>
            <a:spLocks noGrp="1"/>
          </p:cNvSpPr>
          <p:nvPr>
            <p:ph type="title"/>
          </p:nvPr>
        </p:nvSpPr>
        <p:spPr/>
        <p:txBody>
          <a:bodyPr/>
          <a:lstStyle/>
          <a:p>
            <a:r>
              <a:rPr lang="en-GB" dirty="0"/>
              <a:t>Long-term plan: what does it mean for ICSs?</a:t>
            </a:r>
          </a:p>
        </p:txBody>
      </p:sp>
      <p:sp>
        <p:nvSpPr>
          <p:cNvPr id="11" name="Rectangle 10">
            <a:extLst>
              <a:ext uri="{FF2B5EF4-FFF2-40B4-BE49-F238E27FC236}">
                <a16:creationId xmlns:a16="http://schemas.microsoft.com/office/drawing/2014/main" id="{3BF56561-9527-4F9E-BA98-60DE24F5E1E6}"/>
              </a:ext>
            </a:extLst>
          </p:cNvPr>
          <p:cNvSpPr/>
          <p:nvPr/>
        </p:nvSpPr>
        <p:spPr>
          <a:xfrm>
            <a:off x="492312" y="1314515"/>
            <a:ext cx="5447840" cy="3096344"/>
          </a:xfrm>
          <a:prstGeom prst="rect">
            <a:avLst/>
          </a:prstGeom>
          <a:solidFill>
            <a:schemeClr val="bg2">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657" indent="-285657">
              <a:spcBef>
                <a:spcPts val="1200"/>
              </a:spcBef>
              <a:spcAft>
                <a:spcPts val="1800"/>
              </a:spcAft>
              <a:buFont typeface="Arial" panose="020B0604020202020204" pitchFamily="34" charset="0"/>
              <a:buChar char="•"/>
            </a:pPr>
            <a:r>
              <a:rPr lang="en-GB" sz="1600" dirty="0">
                <a:solidFill>
                  <a:schemeClr val="tx2">
                    <a:lumMod val="50000"/>
                  </a:schemeClr>
                </a:solidFill>
              </a:rPr>
              <a:t>No blueprint but a transition year for local plans</a:t>
            </a:r>
          </a:p>
          <a:p>
            <a:pPr marL="285657" indent="-285657">
              <a:spcBef>
                <a:spcPts val="600"/>
              </a:spcBef>
              <a:spcAft>
                <a:spcPts val="1800"/>
              </a:spcAft>
              <a:buFont typeface="Arial" panose="020B0604020202020204" pitchFamily="34" charset="0"/>
              <a:buChar char="•"/>
            </a:pPr>
            <a:r>
              <a:rPr lang="en-GB" sz="1600" dirty="0">
                <a:solidFill>
                  <a:schemeClr val="tx2">
                    <a:lumMod val="50000"/>
                  </a:schemeClr>
                </a:solidFill>
              </a:rPr>
              <a:t>Changes to funding flows and performance framework </a:t>
            </a:r>
          </a:p>
          <a:p>
            <a:pPr marL="285657" indent="-285657">
              <a:spcBef>
                <a:spcPts val="600"/>
              </a:spcBef>
              <a:spcAft>
                <a:spcPts val="1800"/>
              </a:spcAft>
              <a:buFont typeface="Arial" panose="020B0604020202020204" pitchFamily="34" charset="0"/>
              <a:buChar char="•"/>
            </a:pPr>
            <a:r>
              <a:rPr lang="en-GB" sz="1600" dirty="0">
                <a:solidFill>
                  <a:schemeClr val="tx2">
                    <a:lumMod val="50000"/>
                  </a:schemeClr>
                </a:solidFill>
              </a:rPr>
              <a:t>New “Duty to collaborate”</a:t>
            </a:r>
          </a:p>
          <a:p>
            <a:pPr marL="285657" indent="-285657">
              <a:spcBef>
                <a:spcPts val="600"/>
              </a:spcBef>
              <a:spcAft>
                <a:spcPts val="1800"/>
              </a:spcAft>
              <a:buFont typeface="Arial" panose="020B0604020202020204" pitchFamily="34" charset="0"/>
              <a:buChar char="•"/>
            </a:pPr>
            <a:r>
              <a:rPr lang="en-GB" sz="1600" dirty="0">
                <a:solidFill>
                  <a:schemeClr val="tx2">
                    <a:lumMod val="50000"/>
                  </a:schemeClr>
                </a:solidFill>
              </a:rPr>
              <a:t>No legislative change in short term</a:t>
            </a:r>
          </a:p>
          <a:p>
            <a:pPr marL="285657" indent="-285657">
              <a:spcBef>
                <a:spcPts val="600"/>
              </a:spcBef>
              <a:spcAft>
                <a:spcPts val="1800"/>
              </a:spcAft>
              <a:buFont typeface="Arial" panose="020B0604020202020204" pitchFamily="34" charset="0"/>
              <a:buChar char="•"/>
            </a:pPr>
            <a:r>
              <a:rPr lang="en-GB" sz="1600" dirty="0">
                <a:solidFill>
                  <a:schemeClr val="tx2">
                    <a:lumMod val="50000"/>
                  </a:schemeClr>
                </a:solidFill>
              </a:rPr>
              <a:t>It’s an </a:t>
            </a:r>
            <a:r>
              <a:rPr lang="en-GB" sz="1600" b="1" dirty="0">
                <a:solidFill>
                  <a:schemeClr val="tx2">
                    <a:lumMod val="50000"/>
                  </a:schemeClr>
                </a:solidFill>
              </a:rPr>
              <a:t>NHS plan</a:t>
            </a:r>
            <a:endParaRPr lang="en-GB" sz="1600" dirty="0">
              <a:solidFill>
                <a:schemeClr val="tx2">
                  <a:lumMod val="50000"/>
                </a:schemeClr>
              </a:solidFill>
            </a:endParaRPr>
          </a:p>
          <a:p>
            <a:pPr marL="285657" indent="-285657">
              <a:spcBef>
                <a:spcPts val="600"/>
              </a:spcBef>
              <a:spcAft>
                <a:spcPts val="1800"/>
              </a:spcAft>
              <a:buFont typeface="Arial" panose="020B0604020202020204" pitchFamily="34" charset="0"/>
              <a:buChar char="•"/>
            </a:pPr>
            <a:endParaRPr lang="en-GB" sz="1600" dirty="0">
              <a:solidFill>
                <a:schemeClr val="tx2">
                  <a:lumMod val="50000"/>
                </a:schemeClr>
              </a:solidFill>
            </a:endParaRPr>
          </a:p>
          <a:p>
            <a:pPr marL="285657" indent="-285657">
              <a:spcBef>
                <a:spcPts val="600"/>
              </a:spcBef>
              <a:spcAft>
                <a:spcPts val="1800"/>
              </a:spcAft>
              <a:buFont typeface="Arial" panose="020B0604020202020204" pitchFamily="34" charset="0"/>
              <a:buChar char="•"/>
            </a:pPr>
            <a:endParaRPr lang="en-GB" sz="1600" dirty="0">
              <a:solidFill>
                <a:schemeClr val="tx2">
                  <a:lumMod val="50000"/>
                </a:schemeClr>
              </a:solidFill>
            </a:endParaRPr>
          </a:p>
          <a:p>
            <a:pPr marL="285657" indent="-285657">
              <a:spcBef>
                <a:spcPts val="600"/>
              </a:spcBef>
              <a:spcAft>
                <a:spcPts val="1800"/>
              </a:spcAft>
              <a:buFont typeface="Arial" panose="020B0604020202020204" pitchFamily="34" charset="0"/>
              <a:buChar char="•"/>
            </a:pPr>
            <a:endParaRPr lang="en-GB" sz="1600" dirty="0">
              <a:solidFill>
                <a:schemeClr val="tx2">
                  <a:lumMod val="50000"/>
                </a:schemeClr>
              </a:solidFill>
            </a:endParaRPr>
          </a:p>
        </p:txBody>
      </p:sp>
      <p:pic>
        <p:nvPicPr>
          <p:cNvPr id="3" name="Picture 2">
            <a:extLst>
              <a:ext uri="{FF2B5EF4-FFF2-40B4-BE49-F238E27FC236}">
                <a16:creationId xmlns:a16="http://schemas.microsoft.com/office/drawing/2014/main" id="{9B886FAF-E26C-4A79-9A59-DF7EDB37B2CB}"/>
              </a:ext>
            </a:extLst>
          </p:cNvPr>
          <p:cNvPicPr>
            <a:picLocks noChangeAspect="1"/>
          </p:cNvPicPr>
          <p:nvPr/>
        </p:nvPicPr>
        <p:blipFill>
          <a:blip r:embed="rId3"/>
          <a:stretch>
            <a:fillRect/>
          </a:stretch>
        </p:blipFill>
        <p:spPr>
          <a:xfrm>
            <a:off x="6138571" y="965584"/>
            <a:ext cx="2610142" cy="3672408"/>
          </a:xfrm>
          <a:prstGeom prst="rect">
            <a:avLst/>
          </a:prstGeom>
        </p:spPr>
      </p:pic>
      <p:sp>
        <p:nvSpPr>
          <p:cNvPr id="10" name="Rectangle: Rounded Corners 9">
            <a:extLst>
              <a:ext uri="{FF2B5EF4-FFF2-40B4-BE49-F238E27FC236}">
                <a16:creationId xmlns:a16="http://schemas.microsoft.com/office/drawing/2014/main" id="{B60CA624-E415-486F-BB19-ACED0E5BFDFE}"/>
              </a:ext>
            </a:extLst>
          </p:cNvPr>
          <p:cNvSpPr/>
          <p:nvPr/>
        </p:nvSpPr>
        <p:spPr>
          <a:xfrm>
            <a:off x="4067944" y="3580656"/>
            <a:ext cx="2736304" cy="122413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dirty="0">
                <a:solidFill>
                  <a:schemeClr val="bg1"/>
                </a:solidFill>
              </a:rPr>
              <a:t>“By April 2021 ICSs will cover the whole country”</a:t>
            </a:r>
          </a:p>
        </p:txBody>
      </p:sp>
    </p:spTree>
    <p:extLst>
      <p:ext uri="{BB962C8B-B14F-4D97-AF65-F5344CB8AC3E}">
        <p14:creationId xmlns:p14="http://schemas.microsoft.com/office/powerpoint/2010/main" val="1755357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83A7E4A-69EC-4304-AFE4-C8DD492EB0CB}"/>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12401" r="12337"/>
          <a:stretch/>
        </p:blipFill>
        <p:spPr>
          <a:xfrm>
            <a:off x="323527" y="284336"/>
            <a:ext cx="4646623" cy="3656359"/>
          </a:xfrm>
        </p:spPr>
      </p:pic>
      <p:sp>
        <p:nvSpPr>
          <p:cNvPr id="4" name="Rectangle: Rounded Corners 3">
            <a:extLst>
              <a:ext uri="{FF2B5EF4-FFF2-40B4-BE49-F238E27FC236}">
                <a16:creationId xmlns:a16="http://schemas.microsoft.com/office/drawing/2014/main" id="{EFC766DB-F443-419F-BE41-4E30E9DC1A5D}"/>
              </a:ext>
            </a:extLst>
          </p:cNvPr>
          <p:cNvSpPr/>
          <p:nvPr/>
        </p:nvSpPr>
        <p:spPr>
          <a:xfrm>
            <a:off x="4499991" y="2039248"/>
            <a:ext cx="4176465" cy="2405504"/>
          </a:xfrm>
          <a:prstGeom prst="roundRect">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err="1"/>
          </a:p>
        </p:txBody>
      </p:sp>
      <p:sp>
        <p:nvSpPr>
          <p:cNvPr id="3" name="TextBox 2">
            <a:extLst>
              <a:ext uri="{FF2B5EF4-FFF2-40B4-BE49-F238E27FC236}">
                <a16:creationId xmlns:a16="http://schemas.microsoft.com/office/drawing/2014/main" id="{DC0D2CE1-D122-45F8-ACE6-6ABA8471CDBF}"/>
              </a:ext>
            </a:extLst>
          </p:cNvPr>
          <p:cNvSpPr txBox="1"/>
          <p:nvPr/>
        </p:nvSpPr>
        <p:spPr>
          <a:xfrm>
            <a:off x="4499992" y="2246663"/>
            <a:ext cx="3992921"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t>Opportunity to integrate care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And to act on wider determinants and improve population health</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Not a magic bullet, but are an opportunity to work differently </a:t>
            </a:r>
          </a:p>
        </p:txBody>
      </p:sp>
    </p:spTree>
    <p:extLst>
      <p:ext uri="{BB962C8B-B14F-4D97-AF65-F5344CB8AC3E}">
        <p14:creationId xmlns:p14="http://schemas.microsoft.com/office/powerpoint/2010/main" val="312136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4CD380-CFFF-4DEC-B12B-23C6F1BA14C0}"/>
              </a:ext>
            </a:extLst>
          </p:cNvPr>
          <p:cNvPicPr>
            <a:picLocks noChangeAspect="1"/>
          </p:cNvPicPr>
          <p:nvPr/>
        </p:nvPicPr>
        <p:blipFill>
          <a:blip r:embed="rId3"/>
          <a:stretch>
            <a:fillRect/>
          </a:stretch>
        </p:blipFill>
        <p:spPr>
          <a:xfrm>
            <a:off x="805026" y="268288"/>
            <a:ext cx="3081016" cy="4333423"/>
          </a:xfrm>
          <a:prstGeom prst="rect">
            <a:avLst/>
          </a:prstGeom>
          <a:ln>
            <a:solidFill>
              <a:schemeClr val="tx1"/>
            </a:solidFill>
          </a:ln>
        </p:spPr>
      </p:pic>
      <p:grpSp>
        <p:nvGrpSpPr>
          <p:cNvPr id="3" name="Group 2">
            <a:extLst>
              <a:ext uri="{FF2B5EF4-FFF2-40B4-BE49-F238E27FC236}">
                <a16:creationId xmlns:a16="http://schemas.microsoft.com/office/drawing/2014/main" id="{12855091-A82E-4329-80FA-21393072FE44}"/>
              </a:ext>
            </a:extLst>
          </p:cNvPr>
          <p:cNvGrpSpPr/>
          <p:nvPr/>
        </p:nvGrpSpPr>
        <p:grpSpPr>
          <a:xfrm>
            <a:off x="4243230" y="460773"/>
            <a:ext cx="4389341" cy="3948451"/>
            <a:chOff x="4396199" y="301163"/>
            <a:chExt cx="4389341" cy="3948451"/>
          </a:xfrm>
        </p:grpSpPr>
        <p:pic>
          <p:nvPicPr>
            <p:cNvPr id="4" name="Picture 3">
              <a:extLst>
                <a:ext uri="{FF2B5EF4-FFF2-40B4-BE49-F238E27FC236}">
                  <a16:creationId xmlns:a16="http://schemas.microsoft.com/office/drawing/2014/main" id="{5AF72515-158F-4F90-9BE6-7E5B57A3BDC7}"/>
                </a:ext>
              </a:extLst>
            </p:cNvPr>
            <p:cNvPicPr>
              <a:picLocks noChangeAspect="1"/>
            </p:cNvPicPr>
            <p:nvPr/>
          </p:nvPicPr>
          <p:blipFill>
            <a:blip r:embed="rId4"/>
            <a:stretch>
              <a:fillRect/>
            </a:stretch>
          </p:blipFill>
          <p:spPr>
            <a:xfrm>
              <a:off x="5733856" y="301163"/>
              <a:ext cx="3051684" cy="3948451"/>
            </a:xfrm>
            <a:prstGeom prst="rect">
              <a:avLst/>
            </a:prstGeom>
            <a:ln>
              <a:solidFill>
                <a:schemeClr val="tx1"/>
              </a:solidFill>
            </a:ln>
          </p:spPr>
        </p:pic>
        <p:pic>
          <p:nvPicPr>
            <p:cNvPr id="6" name="Picture 5">
              <a:extLst>
                <a:ext uri="{FF2B5EF4-FFF2-40B4-BE49-F238E27FC236}">
                  <a16:creationId xmlns:a16="http://schemas.microsoft.com/office/drawing/2014/main" id="{906B1269-849C-4B3C-BF92-73F3AF09420B}"/>
                </a:ext>
              </a:extLst>
            </p:cNvPr>
            <p:cNvPicPr>
              <a:picLocks noChangeAspect="1"/>
            </p:cNvPicPr>
            <p:nvPr/>
          </p:nvPicPr>
          <p:blipFill>
            <a:blip r:embed="rId5"/>
            <a:stretch>
              <a:fillRect/>
            </a:stretch>
          </p:blipFill>
          <p:spPr>
            <a:xfrm>
              <a:off x="6032544" y="931632"/>
              <a:ext cx="714375" cy="2305050"/>
            </a:xfrm>
            <a:prstGeom prst="rect">
              <a:avLst/>
            </a:prstGeom>
          </p:spPr>
        </p:pic>
        <p:pic>
          <p:nvPicPr>
            <p:cNvPr id="7" name="Picture 6">
              <a:extLst>
                <a:ext uri="{FF2B5EF4-FFF2-40B4-BE49-F238E27FC236}">
                  <a16:creationId xmlns:a16="http://schemas.microsoft.com/office/drawing/2014/main" id="{5269D08D-D23E-4D4D-A71C-DF3C6A335F7F}"/>
                </a:ext>
              </a:extLst>
            </p:cNvPr>
            <p:cNvPicPr>
              <a:picLocks noChangeAspect="1"/>
            </p:cNvPicPr>
            <p:nvPr/>
          </p:nvPicPr>
          <p:blipFill>
            <a:blip r:embed="rId6"/>
            <a:stretch>
              <a:fillRect/>
            </a:stretch>
          </p:blipFill>
          <p:spPr>
            <a:xfrm>
              <a:off x="4396199" y="562894"/>
              <a:ext cx="1711766" cy="3191428"/>
            </a:xfrm>
            <a:prstGeom prst="rect">
              <a:avLst/>
            </a:prstGeom>
            <a:ln>
              <a:solidFill>
                <a:schemeClr val="tx1"/>
              </a:solidFill>
            </a:ln>
          </p:spPr>
        </p:pic>
      </p:grpSp>
    </p:spTree>
    <p:extLst>
      <p:ext uri="{BB962C8B-B14F-4D97-AF65-F5344CB8AC3E}">
        <p14:creationId xmlns:p14="http://schemas.microsoft.com/office/powerpoint/2010/main" val="2550822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945-7499-4D38-BA2C-BCDD2F086E30}"/>
              </a:ext>
            </a:extLst>
          </p:cNvPr>
          <p:cNvSpPr>
            <a:spLocks noGrp="1"/>
          </p:cNvSpPr>
          <p:nvPr>
            <p:ph type="title"/>
          </p:nvPr>
        </p:nvSpPr>
        <p:spPr/>
        <p:txBody>
          <a:bodyPr/>
          <a:lstStyle/>
          <a:p>
            <a:r>
              <a:rPr lang="en-GB" dirty="0"/>
              <a:t>Emerging features: variation</a:t>
            </a:r>
          </a:p>
        </p:txBody>
      </p:sp>
      <p:pic>
        <p:nvPicPr>
          <p:cNvPr id="9" name="Picture 8">
            <a:extLst>
              <a:ext uri="{FF2B5EF4-FFF2-40B4-BE49-F238E27FC236}">
                <a16:creationId xmlns:a16="http://schemas.microsoft.com/office/drawing/2014/main" id="{21561C97-4ECA-4788-9852-E95E64A8D5B2}"/>
              </a:ext>
            </a:extLst>
          </p:cNvPr>
          <p:cNvPicPr>
            <a:picLocks noChangeAspect="1"/>
          </p:cNvPicPr>
          <p:nvPr/>
        </p:nvPicPr>
        <p:blipFill>
          <a:blip r:embed="rId3"/>
          <a:stretch>
            <a:fillRect/>
          </a:stretch>
        </p:blipFill>
        <p:spPr>
          <a:xfrm>
            <a:off x="2123728" y="788658"/>
            <a:ext cx="3047452" cy="4044341"/>
          </a:xfrm>
          <a:prstGeom prst="rect">
            <a:avLst/>
          </a:prstGeom>
        </p:spPr>
      </p:pic>
      <p:sp>
        <p:nvSpPr>
          <p:cNvPr id="3" name="Oval 2">
            <a:extLst>
              <a:ext uri="{FF2B5EF4-FFF2-40B4-BE49-F238E27FC236}">
                <a16:creationId xmlns:a16="http://schemas.microsoft.com/office/drawing/2014/main" id="{C724DD00-AF42-4982-9FBB-10A5EE1B0F1B}"/>
              </a:ext>
            </a:extLst>
          </p:cNvPr>
          <p:cNvSpPr/>
          <p:nvPr/>
        </p:nvSpPr>
        <p:spPr>
          <a:xfrm>
            <a:off x="6066143" y="575252"/>
            <a:ext cx="1787607" cy="1844471"/>
          </a:xfrm>
          <a:prstGeom prst="ellipse">
            <a:avLst/>
          </a:prstGeom>
          <a:solidFill>
            <a:schemeClr val="tx2">
              <a:lumMod val="40000"/>
              <a:lumOff val="6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SYB ICS </a:t>
            </a:r>
            <a:r>
              <a:rPr lang="en-GB" sz="1600" dirty="0"/>
              <a:t> population 1.5m, 23 members</a:t>
            </a:r>
            <a:endParaRPr lang="en-GB" sz="1600" b="1" dirty="0"/>
          </a:p>
        </p:txBody>
      </p:sp>
      <p:sp>
        <p:nvSpPr>
          <p:cNvPr id="5" name="Oval 4">
            <a:extLst>
              <a:ext uri="{FF2B5EF4-FFF2-40B4-BE49-F238E27FC236}">
                <a16:creationId xmlns:a16="http://schemas.microsoft.com/office/drawing/2014/main" id="{99619375-42DA-43B4-AEAC-444C9D513B8F}"/>
              </a:ext>
            </a:extLst>
          </p:cNvPr>
          <p:cNvSpPr/>
          <p:nvPr/>
        </p:nvSpPr>
        <p:spPr>
          <a:xfrm>
            <a:off x="6066143" y="2820872"/>
            <a:ext cx="1872208" cy="1800200"/>
          </a:xfrm>
          <a:prstGeom prst="ellipse">
            <a:avLst/>
          </a:prstGeom>
          <a:solidFill>
            <a:schemeClr val="tx2">
              <a:lumMod val="40000"/>
              <a:lumOff val="6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Berks West ICS </a:t>
            </a:r>
            <a:r>
              <a:rPr lang="en-GB" sz="1600" dirty="0"/>
              <a:t>population c 500k, 7 members</a:t>
            </a:r>
            <a:endParaRPr lang="en-GB" sz="1600" b="1" dirty="0"/>
          </a:p>
        </p:txBody>
      </p:sp>
      <p:cxnSp>
        <p:nvCxnSpPr>
          <p:cNvPr id="6" name="Straight Arrow Connector 5">
            <a:extLst>
              <a:ext uri="{FF2B5EF4-FFF2-40B4-BE49-F238E27FC236}">
                <a16:creationId xmlns:a16="http://schemas.microsoft.com/office/drawing/2014/main" id="{CD0DCBC6-6FAE-4124-8BAC-B59BAC838E70}"/>
              </a:ext>
            </a:extLst>
          </p:cNvPr>
          <p:cNvCxnSpPr>
            <a:cxnSpLocks/>
          </p:cNvCxnSpPr>
          <p:nvPr/>
        </p:nvCxnSpPr>
        <p:spPr>
          <a:xfrm flipV="1">
            <a:off x="4211960" y="1924472"/>
            <a:ext cx="1944216" cy="648072"/>
          </a:xfrm>
          <a:prstGeom prst="straightConnector1">
            <a:avLst/>
          </a:prstGeom>
          <a:ln w="28575">
            <a:solidFill>
              <a:schemeClr val="tx2"/>
            </a:solidFill>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B5518437-1075-4A1C-9412-4D8CC44D130A}"/>
              </a:ext>
            </a:extLst>
          </p:cNvPr>
          <p:cNvCxnSpPr>
            <a:cxnSpLocks/>
            <a:endCxn id="5" idx="2"/>
          </p:cNvCxnSpPr>
          <p:nvPr/>
        </p:nvCxnSpPr>
        <p:spPr>
          <a:xfrm>
            <a:off x="4170571" y="3634437"/>
            <a:ext cx="1895572" cy="86535"/>
          </a:xfrm>
          <a:prstGeom prst="straightConnector1">
            <a:avLst/>
          </a:prstGeom>
          <a:ln w="28575">
            <a:solidFill>
              <a:schemeClr val="tx2"/>
            </a:solidFill>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74800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945-7499-4D38-BA2C-BCDD2F086E30}"/>
              </a:ext>
            </a:extLst>
          </p:cNvPr>
          <p:cNvSpPr>
            <a:spLocks noGrp="1"/>
          </p:cNvSpPr>
          <p:nvPr>
            <p:ph type="title"/>
          </p:nvPr>
        </p:nvSpPr>
        <p:spPr/>
        <p:txBody>
          <a:bodyPr/>
          <a:lstStyle/>
          <a:p>
            <a:r>
              <a:rPr lang="en-GB" dirty="0"/>
              <a:t>Emerging features: activity is taking place at multiple levels</a:t>
            </a:r>
          </a:p>
        </p:txBody>
      </p:sp>
      <p:pic>
        <p:nvPicPr>
          <p:cNvPr id="7" name="Content Placeholder 6">
            <a:extLst>
              <a:ext uri="{FF2B5EF4-FFF2-40B4-BE49-F238E27FC236}">
                <a16:creationId xmlns:a16="http://schemas.microsoft.com/office/drawing/2014/main" id="{0D758918-29DE-4B48-912B-6CE8B93302DD}"/>
              </a:ext>
            </a:extLst>
          </p:cNvPr>
          <p:cNvPicPr>
            <a:picLocks noChangeAspect="1"/>
          </p:cNvPicPr>
          <p:nvPr/>
        </p:nvPicPr>
        <p:blipFill>
          <a:blip r:embed="rId3"/>
          <a:stretch>
            <a:fillRect/>
          </a:stretch>
        </p:blipFill>
        <p:spPr>
          <a:xfrm>
            <a:off x="2195736" y="1112568"/>
            <a:ext cx="4093111" cy="3388618"/>
          </a:xfrm>
          <a:prstGeom prst="rect">
            <a:avLst/>
          </a:prstGeom>
        </p:spPr>
      </p:pic>
    </p:spTree>
    <p:extLst>
      <p:ext uri="{BB962C8B-B14F-4D97-AF65-F5344CB8AC3E}">
        <p14:creationId xmlns:p14="http://schemas.microsoft.com/office/powerpoint/2010/main" val="633508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E4C2-1B19-4D20-BAB2-F1325FBCE0AD}"/>
              </a:ext>
            </a:extLst>
          </p:cNvPr>
          <p:cNvSpPr>
            <a:spLocks noGrp="1"/>
          </p:cNvSpPr>
          <p:nvPr>
            <p:ph type="title"/>
          </p:nvPr>
        </p:nvSpPr>
        <p:spPr/>
        <p:txBody>
          <a:bodyPr/>
          <a:lstStyle/>
          <a:p>
            <a:r>
              <a:rPr lang="en-GB" dirty="0"/>
              <a:t>Emerging functions: ‘system level’ activities</a:t>
            </a:r>
          </a:p>
        </p:txBody>
      </p:sp>
      <p:graphicFrame>
        <p:nvGraphicFramePr>
          <p:cNvPr id="7" name="Content Placeholder 6">
            <a:extLst>
              <a:ext uri="{FF2B5EF4-FFF2-40B4-BE49-F238E27FC236}">
                <a16:creationId xmlns:a16="http://schemas.microsoft.com/office/drawing/2014/main" id="{4840B2EE-8EAC-4162-BF3A-02EADEA19833}"/>
              </a:ext>
            </a:extLst>
          </p:cNvPr>
          <p:cNvGraphicFramePr>
            <a:graphicFrameLocks noGrp="1"/>
          </p:cNvGraphicFramePr>
          <p:nvPr>
            <p:ph sz="quarter" idx="17"/>
            <p:extLst>
              <p:ext uri="{D42A27DB-BD31-4B8C-83A1-F6EECF244321}">
                <p14:modId xmlns:p14="http://schemas.microsoft.com/office/powerpoint/2010/main" val="3047708761"/>
              </p:ext>
            </p:extLst>
          </p:nvPr>
        </p:nvGraphicFramePr>
        <p:xfrm>
          <a:off x="-900608" y="925087"/>
          <a:ext cx="10873208" cy="364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4441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945-7499-4D38-BA2C-BCDD2F086E30}"/>
              </a:ext>
            </a:extLst>
          </p:cNvPr>
          <p:cNvSpPr>
            <a:spLocks noGrp="1"/>
          </p:cNvSpPr>
          <p:nvPr>
            <p:ph type="title"/>
          </p:nvPr>
        </p:nvSpPr>
        <p:spPr/>
        <p:txBody>
          <a:bodyPr/>
          <a:lstStyle/>
          <a:p>
            <a:r>
              <a:rPr lang="en-GB" dirty="0"/>
              <a:t>Locally led change: there is no roadmap</a:t>
            </a:r>
          </a:p>
        </p:txBody>
      </p:sp>
      <p:pic>
        <p:nvPicPr>
          <p:cNvPr id="9" name="Content Placeholder 8">
            <a:extLst>
              <a:ext uri="{FF2B5EF4-FFF2-40B4-BE49-F238E27FC236}">
                <a16:creationId xmlns:a16="http://schemas.microsoft.com/office/drawing/2014/main" id="{9DB6FD8A-C3D9-43E0-8248-A9E61DBA95C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86990" y="1133475"/>
            <a:ext cx="3970020" cy="3308350"/>
          </a:xfrm>
        </p:spPr>
      </p:pic>
    </p:spTree>
    <p:extLst>
      <p:ext uri="{BB962C8B-B14F-4D97-AF65-F5344CB8AC3E}">
        <p14:creationId xmlns:p14="http://schemas.microsoft.com/office/powerpoint/2010/main" val="26536098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Kings Fund Red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408387F4-F36D-4E30-84BF-C39EB274EB2B}"/>
    </a:ext>
  </a:extLst>
</a:theme>
</file>

<file path=ppt/theme/theme2.xml><?xml version="1.0" encoding="utf-8"?>
<a:theme xmlns:a="http://schemas.openxmlformats.org/drawingml/2006/main" name="Kings Fund Blue Palette">
  <a:themeElements>
    <a:clrScheme name="Kings Fund Blue">
      <a:dk1>
        <a:sysClr val="windowText" lastClr="000000"/>
      </a:dk1>
      <a:lt1>
        <a:sysClr val="window" lastClr="FFFFFF"/>
      </a:lt1>
      <a:dk2>
        <a:srgbClr val="004A60"/>
      </a:dk2>
      <a:lt2>
        <a:srgbClr val="FFFFFF"/>
      </a:lt2>
      <a:accent1>
        <a:srgbClr val="004A60"/>
      </a:accent1>
      <a:accent2>
        <a:srgbClr val="006686"/>
      </a:accent2>
      <a:accent3>
        <a:srgbClr val="009ACF"/>
      </a:accent3>
      <a:accent4>
        <a:srgbClr val="40BDE8"/>
      </a:accent4>
      <a:accent5>
        <a:srgbClr val="004A60"/>
      </a:accent5>
      <a:accent6>
        <a:srgbClr val="006686"/>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F8C980F3-2B16-4B70-9A53-C6DBF2A6A60C}"/>
    </a:ext>
  </a:extLst>
</a:theme>
</file>

<file path=ppt/theme/theme3.xml><?xml version="1.0" encoding="utf-8"?>
<a:theme xmlns:a="http://schemas.openxmlformats.org/drawingml/2006/main" name="Kings Fund Green Palette">
  <a:themeElements>
    <a:clrScheme name="Kings Fund Green">
      <a:dk1>
        <a:sysClr val="windowText" lastClr="000000"/>
      </a:dk1>
      <a:lt1>
        <a:sysClr val="window" lastClr="FFFFFF"/>
      </a:lt1>
      <a:dk2>
        <a:srgbClr val="404F24"/>
      </a:dk2>
      <a:lt2>
        <a:srgbClr val="FFFFFF"/>
      </a:lt2>
      <a:accent1>
        <a:srgbClr val="404F24"/>
      </a:accent1>
      <a:accent2>
        <a:srgbClr val="388437"/>
      </a:accent2>
      <a:accent3>
        <a:srgbClr val="9FAA00"/>
      </a:accent3>
      <a:accent4>
        <a:srgbClr val="D3E13C"/>
      </a:accent4>
      <a:accent5>
        <a:srgbClr val="404F24"/>
      </a:accent5>
      <a:accent6>
        <a:srgbClr val="388437"/>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79332CC1-2183-46C1-83A7-D3CED56DCD10}"/>
    </a:ext>
  </a:extLst>
</a:theme>
</file>

<file path=ppt/theme/theme4.xml><?xml version="1.0" encoding="utf-8"?>
<a:theme xmlns:a="http://schemas.openxmlformats.org/drawingml/2006/main" name="Kings Fund Purple Palette">
  <a:themeElements>
    <a:clrScheme name="Kings Fund Purple">
      <a:dk1>
        <a:sysClr val="windowText" lastClr="000000"/>
      </a:dk1>
      <a:lt1>
        <a:sysClr val="window" lastClr="FFFFFF"/>
      </a:lt1>
      <a:dk2>
        <a:srgbClr val="381D59"/>
      </a:dk2>
      <a:lt2>
        <a:srgbClr val="FFFFFF"/>
      </a:lt2>
      <a:accent1>
        <a:srgbClr val="381D59"/>
      </a:accent1>
      <a:accent2>
        <a:srgbClr val="782182"/>
      </a:accent2>
      <a:accent3>
        <a:srgbClr val="A24CC8"/>
      </a:accent3>
      <a:accent4>
        <a:srgbClr val="CFA5E4"/>
      </a:accent4>
      <a:accent5>
        <a:srgbClr val="381D59"/>
      </a:accent5>
      <a:accent6>
        <a:srgbClr val="782182"/>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DB6992E9-C773-4C7E-9DE6-D6E3DFC5BFA5}"/>
    </a:ext>
  </a:extLst>
</a:theme>
</file>

<file path=ppt/theme/theme5.xml><?xml version="1.0" encoding="utf-8"?>
<a:theme xmlns:a="http://schemas.openxmlformats.org/drawingml/2006/main" name="Kings Fund Black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C1F9366F-A983-48CC-8D54-AF4A5A203D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F2AC34E6118A4B96CB1E3FAB203058" ma:contentTypeVersion="9" ma:contentTypeDescription="Create a new document." ma:contentTypeScope="" ma:versionID="b161afd3b67ae7d15a06ae5700ada601">
  <xsd:schema xmlns:xsd="http://www.w3.org/2001/XMLSchema" xmlns:xs="http://www.w3.org/2001/XMLSchema" xmlns:p="http://schemas.microsoft.com/office/2006/metadata/properties" xmlns:ns2="7b41934d-4633-44f6-8986-623e99b8f04e" xmlns:ns3="2df08189-d2b5-4737-8685-567a22d7037c" targetNamespace="http://schemas.microsoft.com/office/2006/metadata/properties" ma:root="true" ma:fieldsID="ec5165ace0cea51e00261e8c656d9aaf" ns2:_="" ns3:_="">
    <xsd:import namespace="7b41934d-4633-44f6-8986-623e99b8f04e"/>
    <xsd:import namespace="2df08189-d2b5-4737-8685-567a22d7037c"/>
    <xsd:element name="properties">
      <xsd:complexType>
        <xsd:sequence>
          <xsd:element name="documentManagement">
            <xsd:complexType>
              <xsd:all>
                <xsd:element ref="ns2:_x0031_"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1934d-4633-44f6-8986-623e99b8f04e" elementFormDefault="qualified">
    <xsd:import namespace="http://schemas.microsoft.com/office/2006/documentManagement/types"/>
    <xsd:import namespace="http://schemas.microsoft.com/office/infopath/2007/PartnerControls"/>
    <xsd:element name="_x0031_" ma:index="8" nillable="true" ma:displayName="1" ma:internalName="_x0031_">
      <xsd:simpleType>
        <xsd:restriction base="dms:Number"/>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08189-d2b5-4737-8685-567a22d7037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31_ xmlns="7b41934d-4633-44f6-8986-623e99b8f0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C05C96-0D4C-4096-AF66-9819C7FB4FF4}"/>
</file>

<file path=customXml/itemProps2.xml><?xml version="1.0" encoding="utf-8"?>
<ds:datastoreItem xmlns:ds="http://schemas.openxmlformats.org/officeDocument/2006/customXml" ds:itemID="{8086E97C-CF0D-4289-9F22-86A96A7A257D}">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235d70d0-dff6-4c97-b9af-0e87efb6fe54"/>
    <ds:schemaRef ds:uri="01b567f7-e9e9-458c-9d49-853e810d3fb5"/>
    <ds:schemaRef ds:uri="http://schemas.microsoft.com/office/2006/metadata/properties"/>
  </ds:schemaRefs>
</ds:datastoreItem>
</file>

<file path=customXml/itemProps3.xml><?xml version="1.0" encoding="utf-8"?>
<ds:datastoreItem xmlns:ds="http://schemas.openxmlformats.org/officeDocument/2006/customXml" ds:itemID="{66C8DDD0-DFBB-4E2F-B703-0F87A557CB03}">
  <ds:schemaRefs>
    <ds:schemaRef ds:uri="http://schemas.microsoft.com/sharepoint/v3/contenttype/forms"/>
  </ds:schemaRefs>
</ds:datastoreItem>
</file>

<file path=customXml/itemProps4.xml><?xml version="1.0" encoding="utf-8"?>
<ds:datastoreItem xmlns:ds="http://schemas.openxmlformats.org/officeDocument/2006/customXml" ds:itemID="{09FC1406-A441-4545-B1B4-F42B502584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KF Master PowerPoint Template 2018</Template>
  <TotalTime>1480</TotalTime>
  <Words>2669</Words>
  <Application>Microsoft Macintosh PowerPoint</Application>
  <PresentationFormat>Custom</PresentationFormat>
  <Paragraphs>247</Paragraphs>
  <Slides>17</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Verdana</vt:lpstr>
      <vt:lpstr>Wingdings</vt:lpstr>
      <vt:lpstr>Kings Fund Red Palette</vt:lpstr>
      <vt:lpstr>Kings Fund Blue Palette</vt:lpstr>
      <vt:lpstr>Kings Fund Green Palette</vt:lpstr>
      <vt:lpstr>Kings Fund Purple Palette</vt:lpstr>
      <vt:lpstr>Kings Fund Black Palette</vt:lpstr>
      <vt:lpstr>Integrated care systems The journey so far</vt:lpstr>
      <vt:lpstr>PowerPoint Presentation</vt:lpstr>
      <vt:lpstr>Long-term plan: what does it mean for ICSs?</vt:lpstr>
      <vt:lpstr>PowerPoint Presentation</vt:lpstr>
      <vt:lpstr>PowerPoint Presentation</vt:lpstr>
      <vt:lpstr>Emerging features: variation</vt:lpstr>
      <vt:lpstr>Emerging features: activity is taking place at multiple levels</vt:lpstr>
      <vt:lpstr>Emerging functions: ‘system level’ activities</vt:lpstr>
      <vt:lpstr>Locally led change: there is no roadmap</vt:lpstr>
      <vt:lpstr>ICS leadership</vt:lpstr>
      <vt:lpstr>ICS governance</vt:lpstr>
      <vt:lpstr>Building collaborative relationships</vt:lpstr>
      <vt:lpstr>Service change</vt:lpstr>
      <vt:lpstr>Who’s been involved in developing ICS?</vt:lpstr>
      <vt:lpstr>Managing change</vt:lpstr>
      <vt:lpstr>Challenges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of integrated care systems: Reviewing the journey so far</dc:title>
  <dc:creator>Anna Charles</dc:creator>
  <cp:lastModifiedBy>Alex Baylis</cp:lastModifiedBy>
  <cp:revision>35</cp:revision>
  <cp:lastPrinted>2018-09-18T09:49:07Z</cp:lastPrinted>
  <dcterms:created xsi:type="dcterms:W3CDTF">2018-08-31T08:18:55Z</dcterms:created>
  <dcterms:modified xsi:type="dcterms:W3CDTF">2019-04-26T08:56:54Z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0x010100A7F2AC34E6118A4B96CB1E3FAB203058</vt:lpwstr>
  </property>
  <property fmtid="{D5CDD505-2E9C-101B-9397-08002B2CF9AE}" pid="3" name="_dlc_DocIdItemGuid">
    <vt:lpwstr>473b58ba-59c6-4128-942b-26cb1a8348ee</vt:lpwstr>
  </property>
  <property fmtid="{D5CDD505-2E9C-101B-9397-08002B2CF9AE}" pid="4" name="Kings Fund Keywords">
    <vt:lpwstr>1753;#Template|d5d98182-7a4d-4249-9180-a19087bb563a</vt:lpwstr>
  </property>
  <property fmtid="{D5CDD505-2E9C-101B-9397-08002B2CF9AE}" pid="5" name="SubjectKeyword">
    <vt:lpwstr>1468;#Branding|8574c4d4-ce90-4ee9-b857-328879163bfe</vt:lpwstr>
  </property>
</Properties>
</file>