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4" r:id="rId5"/>
    <p:sldId id="265" r:id="rId6"/>
    <p:sldId id="258" r:id="rId7"/>
    <p:sldId id="266"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1333B5-3BB6-4CB1-83BE-34AB7D664169}" v="8" dt="2025-09-23T16:18:27.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9/23/2025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9/23/2025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9/23/2025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9/23/2025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9/23/2025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9/23/2025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9/23/2025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9/23/2025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9/23/2025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9/23/2025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9/23/2025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9/23/2025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9/23/2025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9/23/2025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9/23/2025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9/23/2025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9/23/2025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9/23/2025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pic>
        <p:nvPicPr>
          <p:cNvPr id="5" name="Picture 4" descr="A poster with different colored words&#10;&#10;AI-generated content may be incorrect.">
            <a:extLst>
              <a:ext uri="{FF2B5EF4-FFF2-40B4-BE49-F238E27FC236}">
                <a16:creationId xmlns:a16="http://schemas.microsoft.com/office/drawing/2014/main" id="{9DCC9313-2779-F54D-0646-54DBBBFBFF1D}"/>
              </a:ext>
            </a:extLst>
          </p:cNvPr>
          <p:cNvPicPr>
            <a:picLocks noChangeAspect="1"/>
          </p:cNvPicPr>
          <p:nvPr/>
        </p:nvPicPr>
        <p:blipFill>
          <a:blip r:embed="rId2">
            <a:alphaModFix amt="35000"/>
          </a:blip>
          <a:srcRect r="-1" b="29919"/>
          <a:stretch>
            <a:fillRect/>
          </a:stretch>
        </p:blipFill>
        <p:spPr>
          <a:xfrm>
            <a:off x="474133" y="474133"/>
            <a:ext cx="11243734" cy="5909733"/>
          </a:xfrm>
          <a:prstGeom prst="rect">
            <a:avLst/>
          </a:prstGeom>
        </p:spPr>
      </p:pic>
      <p:sp>
        <p:nvSpPr>
          <p:cNvPr id="2" name="Title 1">
            <a:extLst>
              <a:ext uri="{FF2B5EF4-FFF2-40B4-BE49-F238E27FC236}">
                <a16:creationId xmlns:a16="http://schemas.microsoft.com/office/drawing/2014/main" id="{6C457149-4D91-C7D8-D5DC-5EE06B318671}"/>
              </a:ext>
            </a:extLst>
          </p:cNvPr>
          <p:cNvSpPr>
            <a:spLocks noGrp="1"/>
          </p:cNvSpPr>
          <p:nvPr>
            <p:ph type="ctrTitle"/>
          </p:nvPr>
        </p:nvSpPr>
        <p:spPr>
          <a:xfrm>
            <a:off x="1154954" y="2099733"/>
            <a:ext cx="8827245" cy="2677648"/>
          </a:xfrm>
        </p:spPr>
        <p:txBody>
          <a:bodyPr>
            <a:normAutofit/>
          </a:bodyPr>
          <a:lstStyle/>
          <a:p>
            <a:r>
              <a:rPr lang="en-GB" b="1" dirty="0">
                <a:solidFill>
                  <a:schemeClr val="accent1">
                    <a:lumMod val="40000"/>
                    <a:lumOff val="60000"/>
                  </a:schemeClr>
                </a:solidFill>
              </a:rPr>
              <a:t>Key Messages from the North West Public Health Conference 2025</a:t>
            </a:r>
          </a:p>
        </p:txBody>
      </p:sp>
      <p:sp>
        <p:nvSpPr>
          <p:cNvPr id="3" name="Subtitle 2">
            <a:extLst>
              <a:ext uri="{FF2B5EF4-FFF2-40B4-BE49-F238E27FC236}">
                <a16:creationId xmlns:a16="http://schemas.microsoft.com/office/drawing/2014/main" id="{7DE7C238-DCA7-E995-091A-9750642EE0F5}"/>
              </a:ext>
            </a:extLst>
          </p:cNvPr>
          <p:cNvSpPr>
            <a:spLocks noGrp="1"/>
          </p:cNvSpPr>
          <p:nvPr>
            <p:ph type="subTitle" idx="1"/>
          </p:nvPr>
        </p:nvSpPr>
        <p:spPr>
          <a:xfrm>
            <a:off x="1154954" y="4777380"/>
            <a:ext cx="8827245" cy="861420"/>
          </a:xfrm>
        </p:spPr>
        <p:txBody>
          <a:bodyPr>
            <a:normAutofit/>
          </a:bodyPr>
          <a:lstStyle/>
          <a:p>
            <a:r>
              <a:rPr lang="en-GB" b="1" dirty="0">
                <a:solidFill>
                  <a:srgbClr val="FFFFFF"/>
                </a:solidFill>
              </a:rPr>
              <a:t>Exploring Anti-Racism, Health Equity and Public Health</a:t>
            </a:r>
          </a:p>
        </p:txBody>
      </p:sp>
      <p:sp>
        <p:nvSpPr>
          <p:cNvPr id="18" name="Rectangle 17">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86036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2730-DBAA-FE92-B055-5F81EF8463D2}"/>
              </a:ext>
            </a:extLst>
          </p:cNvPr>
          <p:cNvSpPr>
            <a:spLocks noGrp="1"/>
          </p:cNvSpPr>
          <p:nvPr>
            <p:ph type="title"/>
          </p:nvPr>
        </p:nvSpPr>
        <p:spPr>
          <a:xfrm>
            <a:off x="636794" y="770468"/>
            <a:ext cx="8761413" cy="706964"/>
          </a:xfrm>
        </p:spPr>
        <p:txBody>
          <a:bodyPr/>
          <a:lstStyle/>
          <a:p>
            <a:r>
              <a:rPr lang="en-GB" b="1" dirty="0"/>
              <a:t>Evaluation:</a:t>
            </a:r>
          </a:p>
        </p:txBody>
      </p:sp>
      <p:sp>
        <p:nvSpPr>
          <p:cNvPr id="3" name="Content Placeholder 2">
            <a:extLst>
              <a:ext uri="{FF2B5EF4-FFF2-40B4-BE49-F238E27FC236}">
                <a16:creationId xmlns:a16="http://schemas.microsoft.com/office/drawing/2014/main" id="{2752B486-BC09-F454-7691-E24D7A5A2FA9}"/>
              </a:ext>
            </a:extLst>
          </p:cNvPr>
          <p:cNvSpPr>
            <a:spLocks noGrp="1"/>
          </p:cNvSpPr>
          <p:nvPr>
            <p:ph idx="1"/>
          </p:nvPr>
        </p:nvSpPr>
        <p:spPr>
          <a:xfrm>
            <a:off x="528320" y="2583180"/>
            <a:ext cx="11155680" cy="4041140"/>
          </a:xfrm>
        </p:spPr>
        <p:txBody>
          <a:bodyPr/>
          <a:lstStyle/>
          <a:p>
            <a:r>
              <a:rPr lang="en-GB" dirty="0"/>
              <a:t>Overall the </a:t>
            </a:r>
            <a:r>
              <a:rPr lang="en-GB" b="1" dirty="0"/>
              <a:t>Conference was rated</a:t>
            </a:r>
            <a:r>
              <a:rPr lang="en-GB" dirty="0"/>
              <a:t> (by 49 attendees who completed evaluation forms) at </a:t>
            </a:r>
            <a:r>
              <a:rPr lang="en-GB" b="1" dirty="0"/>
              <a:t>9.18/10</a:t>
            </a:r>
            <a:r>
              <a:rPr lang="en-GB" dirty="0"/>
              <a:t>. Almost 50% gave the event a score of 10/10. Comments are overwhelmingly positive.</a:t>
            </a:r>
          </a:p>
          <a:p>
            <a:r>
              <a:rPr lang="en-GB" dirty="0"/>
              <a:t>When asked what people had </a:t>
            </a:r>
            <a:r>
              <a:rPr lang="en-GB" b="1" dirty="0"/>
              <a:t>enjoyed most</a:t>
            </a:r>
            <a:r>
              <a:rPr lang="en-GB" dirty="0"/>
              <a:t> about the conference, the response was overwhelmingly: </a:t>
            </a:r>
            <a:r>
              <a:rPr lang="en-GB" b="1" i="1" dirty="0"/>
              <a:t>speakers</a:t>
            </a:r>
            <a:r>
              <a:rPr lang="en-GB" dirty="0"/>
              <a:t>. 42% (19) of the respondents gave this answer.  As for why the speakers were so popular – answers included: thought-provoking, insightful, powerful, inspiring, challenging, engaging, honest, thoughtful and amazing.</a:t>
            </a:r>
          </a:p>
          <a:p>
            <a:r>
              <a:rPr lang="en-GB" dirty="0"/>
              <a:t>As for how to </a:t>
            </a:r>
            <a:r>
              <a:rPr lang="en-GB" b="1" dirty="0"/>
              <a:t>improve it</a:t>
            </a:r>
            <a:r>
              <a:rPr lang="en-GB" dirty="0"/>
              <a:t>… the results are more mixed in terms of specifics but… the overarching theme could be described as people </a:t>
            </a:r>
            <a:r>
              <a:rPr lang="en-GB" b="1" dirty="0"/>
              <a:t>seeking to engage meaningfully</a:t>
            </a:r>
            <a:r>
              <a:rPr lang="en-GB" dirty="0"/>
              <a:t>. A number of the responses describe a need for </a:t>
            </a:r>
            <a:r>
              <a:rPr lang="en-GB" i="1" dirty="0"/>
              <a:t>deeper engagement:</a:t>
            </a:r>
            <a:r>
              <a:rPr lang="en-GB" dirty="0"/>
              <a:t> more time for audience participation to engage with the speakers (a desire to see more questions answered and a request for an additional afternoon panel session with the workshop facilitators); sending pre-reading out to attendees; some variance in views around the workshops (some felt the option to attend more workshops was needed while others felt that the time within them should have been increased). </a:t>
            </a:r>
          </a:p>
        </p:txBody>
      </p:sp>
    </p:spTree>
    <p:extLst>
      <p:ext uri="{BB962C8B-B14F-4D97-AF65-F5344CB8AC3E}">
        <p14:creationId xmlns:p14="http://schemas.microsoft.com/office/powerpoint/2010/main" val="351626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Oval 19">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Oval 20">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3"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4"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6" name="Rectangle 25">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30" name="Freeform: Shape 29">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32"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2E4E4AD9-F3DA-65D1-232A-A79D74C28D50}"/>
              </a:ext>
            </a:extLst>
          </p:cNvPr>
          <p:cNvSpPr>
            <a:spLocks noGrp="1"/>
          </p:cNvSpPr>
          <p:nvPr>
            <p:ph type="title"/>
          </p:nvPr>
        </p:nvSpPr>
        <p:spPr>
          <a:xfrm>
            <a:off x="1154955" y="973668"/>
            <a:ext cx="2942210" cy="1020232"/>
          </a:xfrm>
        </p:spPr>
        <p:txBody>
          <a:bodyPr vert="horz" lIns="91440" tIns="45720" rIns="91440" bIns="45720" rtlCol="0" anchor="ctr">
            <a:normAutofit/>
          </a:bodyPr>
          <a:lstStyle/>
          <a:p>
            <a:r>
              <a:rPr lang="en-US" sz="3600" b="1" i="0" kern="1200" dirty="0">
                <a:solidFill>
                  <a:srgbClr val="EBEBEB"/>
                </a:solidFill>
                <a:latin typeface="+mj-lt"/>
                <a:ea typeface="+mj-ea"/>
                <a:cs typeface="+mj-cs"/>
              </a:rPr>
              <a:t>Impact</a:t>
            </a:r>
          </a:p>
        </p:txBody>
      </p:sp>
      <p:pic>
        <p:nvPicPr>
          <p:cNvPr id="10" name="Picture Placeholder 9" descr="A poster with different colored words&#10;&#10;AI-generated content may be incorrect.">
            <a:extLst>
              <a:ext uri="{FF2B5EF4-FFF2-40B4-BE49-F238E27FC236}">
                <a16:creationId xmlns:a16="http://schemas.microsoft.com/office/drawing/2014/main" id="{8CBA8968-CCFD-7D71-ED64-DEDA3F8F2B66}"/>
              </a:ext>
            </a:extLst>
          </p:cNvPr>
          <p:cNvPicPr>
            <a:picLocks noGrp="1" noChangeAspect="1"/>
          </p:cNvPicPr>
          <p:nvPr>
            <p:ph type="pic" idx="1"/>
          </p:nvPr>
        </p:nvPicPr>
        <p:blipFill>
          <a:blip r:embed="rId3"/>
          <a:srcRect l="508" r="508"/>
          <a:stretch>
            <a:fillRect/>
          </a:stretch>
        </p:blipFill>
        <p:spPr>
          <a:xfrm>
            <a:off x="5252120" y="1070268"/>
            <a:ext cx="6391533" cy="5300052"/>
          </a:xfrm>
          <a:prstGeom prst="rect">
            <a:avLst/>
          </a:prstGeom>
        </p:spPr>
      </p:pic>
      <p:sp>
        <p:nvSpPr>
          <p:cNvPr id="34" name="Rectangle 33">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Oval 35">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Oval 37">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ext Placeholder 3">
            <a:extLst>
              <a:ext uri="{FF2B5EF4-FFF2-40B4-BE49-F238E27FC236}">
                <a16:creationId xmlns:a16="http://schemas.microsoft.com/office/drawing/2014/main" id="{EC0618B0-3824-2652-8328-D0E47E0FC3EB}"/>
              </a:ext>
            </a:extLst>
          </p:cNvPr>
          <p:cNvSpPr>
            <a:spLocks noGrp="1"/>
          </p:cNvSpPr>
          <p:nvPr>
            <p:ph type="body" sz="half" idx="2"/>
          </p:nvPr>
        </p:nvSpPr>
        <p:spPr>
          <a:xfrm>
            <a:off x="1154955" y="2120900"/>
            <a:ext cx="3133726" cy="3898900"/>
          </a:xfrm>
        </p:spPr>
        <p:txBody>
          <a:bodyPr vert="horz" lIns="91440" tIns="45720" rIns="91440" bIns="45720" rtlCol="0">
            <a:normAutofit/>
          </a:bodyPr>
          <a:lstStyle/>
          <a:p>
            <a:r>
              <a:rPr lang="en-US" sz="1600" dirty="0">
                <a:solidFill>
                  <a:srgbClr val="FFFFFF"/>
                </a:solidFill>
              </a:rPr>
              <a:t>The following slides highlight the responses and “elegant steps” that attendees planned to take away.</a:t>
            </a:r>
          </a:p>
        </p:txBody>
      </p:sp>
      <p:sp>
        <p:nvSpPr>
          <p:cNvPr id="40"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Tree>
    <p:extLst>
      <p:ext uri="{BB962C8B-B14F-4D97-AF65-F5344CB8AC3E}">
        <p14:creationId xmlns:p14="http://schemas.microsoft.com/office/powerpoint/2010/main" val="21898255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E97F6-3634-217B-D1E0-564238E94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D44BE-2158-5100-1654-5F7A59E6A87D}"/>
              </a:ext>
            </a:extLst>
          </p:cNvPr>
          <p:cNvSpPr>
            <a:spLocks noGrp="1"/>
          </p:cNvSpPr>
          <p:nvPr>
            <p:ph type="title"/>
          </p:nvPr>
        </p:nvSpPr>
        <p:spPr>
          <a:xfrm>
            <a:off x="636794" y="770468"/>
            <a:ext cx="8761413" cy="706964"/>
          </a:xfrm>
        </p:spPr>
        <p:txBody>
          <a:bodyPr/>
          <a:lstStyle/>
          <a:p>
            <a:r>
              <a:rPr lang="en-GB" b="1" dirty="0"/>
              <a:t>Responses:</a:t>
            </a:r>
          </a:p>
        </p:txBody>
      </p:sp>
      <p:sp>
        <p:nvSpPr>
          <p:cNvPr id="3" name="Content Placeholder 2">
            <a:extLst>
              <a:ext uri="{FF2B5EF4-FFF2-40B4-BE49-F238E27FC236}">
                <a16:creationId xmlns:a16="http://schemas.microsoft.com/office/drawing/2014/main" id="{643B071D-0D4C-790D-F2B9-E79E7359D52F}"/>
              </a:ext>
            </a:extLst>
          </p:cNvPr>
          <p:cNvSpPr>
            <a:spLocks noGrp="1"/>
          </p:cNvSpPr>
          <p:nvPr>
            <p:ph idx="1"/>
          </p:nvPr>
        </p:nvSpPr>
        <p:spPr>
          <a:xfrm>
            <a:off x="528320" y="2583180"/>
            <a:ext cx="11155680" cy="4274820"/>
          </a:xfrm>
        </p:spPr>
        <p:txBody>
          <a:bodyPr>
            <a:normAutofit fontScale="92500" lnSpcReduction="10000"/>
          </a:bodyPr>
          <a:lstStyle/>
          <a:p>
            <a:pPr lvl="0"/>
            <a:r>
              <a:rPr lang="en-GB" b="1" i="1" dirty="0"/>
              <a:t>“Cultural humility… Cultural humility rather than competency, Conscious bias to Conscious inclusion.”</a:t>
            </a:r>
            <a:endParaRPr lang="en-GB" b="1" dirty="0"/>
          </a:p>
          <a:p>
            <a:pPr lvl="0"/>
            <a:r>
              <a:rPr lang="en-GB" b="1" i="1" dirty="0"/>
              <a:t>“Move from unconscious bias to intentional inclusion: The conference reinforced that anti-racism in public health requires intentional, systemic action—not just awareness.” </a:t>
            </a:r>
            <a:endParaRPr lang="en-GB" b="1" dirty="0"/>
          </a:p>
          <a:p>
            <a:pPr lvl="0"/>
            <a:r>
              <a:rPr lang="en-GB" b="1" i="1" dirty="0"/>
              <a:t>“Remembering that public health goes beyond equity and is about justice.”</a:t>
            </a:r>
            <a:endParaRPr lang="en-GB" b="1" dirty="0"/>
          </a:p>
          <a:p>
            <a:pPr lvl="0"/>
            <a:r>
              <a:rPr lang="en-GB" b="1" i="1" dirty="0"/>
              <a:t>“Value of collaboration on this wicked problem.”</a:t>
            </a:r>
            <a:endParaRPr lang="en-GB" b="1" dirty="0"/>
          </a:p>
          <a:p>
            <a:pPr lvl="0"/>
            <a:r>
              <a:rPr lang="en-GB" b="1" i="1" dirty="0"/>
              <a:t>“It is always good to have a reignition of that drive for change. As people of colour EDI can often feel like a chore and be physically and emotionally draining. The event was a great driver of focussed change, by starting locally, it helped me reset my mindset to focus on my circle of control.”</a:t>
            </a:r>
            <a:endParaRPr lang="en-GB" b="1" dirty="0"/>
          </a:p>
          <a:p>
            <a:pPr lvl="0"/>
            <a:r>
              <a:rPr lang="en-GB" b="1" i="1" dirty="0"/>
              <a:t>“I will think more about how I can influence not just the people I work with but my family and friends… Discuss with personal and professional circles. Think about practical steps to reduce inequalities linked to racism in the public health space.”</a:t>
            </a:r>
            <a:endParaRPr lang="en-GB" b="1" dirty="0"/>
          </a:p>
          <a:p>
            <a:pPr lvl="0"/>
            <a:r>
              <a:rPr lang="en-GB" b="1" i="1" dirty="0"/>
              <a:t>“Collaborating with other areas who are further behind on their journey - including those who felt they couldn't even bring up racism as a health determinant. Commitment to working with those areas and helping everyone to get to this baseline level and beyond.”</a:t>
            </a:r>
            <a:endParaRPr lang="en-GB" b="1" dirty="0"/>
          </a:p>
        </p:txBody>
      </p:sp>
    </p:spTree>
    <p:extLst>
      <p:ext uri="{BB962C8B-B14F-4D97-AF65-F5344CB8AC3E}">
        <p14:creationId xmlns:p14="http://schemas.microsoft.com/office/powerpoint/2010/main" val="56347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0B74C-4E1C-D3A9-F06B-DA52F71D9E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0DBD2-D5D5-D692-A5A8-01DE594C27F2}"/>
              </a:ext>
            </a:extLst>
          </p:cNvPr>
          <p:cNvSpPr>
            <a:spLocks noGrp="1"/>
          </p:cNvSpPr>
          <p:nvPr>
            <p:ph type="title"/>
          </p:nvPr>
        </p:nvSpPr>
        <p:spPr>
          <a:xfrm>
            <a:off x="636794" y="770468"/>
            <a:ext cx="8761413" cy="706964"/>
          </a:xfrm>
        </p:spPr>
        <p:txBody>
          <a:bodyPr/>
          <a:lstStyle/>
          <a:p>
            <a:r>
              <a:rPr lang="en-GB" b="1" dirty="0"/>
              <a:t>Responses:</a:t>
            </a:r>
          </a:p>
        </p:txBody>
      </p:sp>
      <p:sp>
        <p:nvSpPr>
          <p:cNvPr id="3" name="Content Placeholder 2">
            <a:extLst>
              <a:ext uri="{FF2B5EF4-FFF2-40B4-BE49-F238E27FC236}">
                <a16:creationId xmlns:a16="http://schemas.microsoft.com/office/drawing/2014/main" id="{48F1F240-A989-64A6-67D4-253518E9B155}"/>
              </a:ext>
            </a:extLst>
          </p:cNvPr>
          <p:cNvSpPr>
            <a:spLocks noGrp="1"/>
          </p:cNvSpPr>
          <p:nvPr>
            <p:ph idx="1"/>
          </p:nvPr>
        </p:nvSpPr>
        <p:spPr>
          <a:xfrm>
            <a:off x="528320" y="2583180"/>
            <a:ext cx="11155680" cy="4041140"/>
          </a:xfrm>
        </p:spPr>
        <p:txBody>
          <a:bodyPr>
            <a:normAutofit fontScale="92500" lnSpcReduction="10000"/>
          </a:bodyPr>
          <a:lstStyle/>
          <a:p>
            <a:pPr lvl="0"/>
            <a:r>
              <a:rPr lang="en-GB" b="1" i="1" dirty="0"/>
              <a:t>“Be more confident in naming racism... The importance of building trustworthiness, and the difference between this and being trusted... We need to talk more about the issue of racism and what it means to be anti-racist. I will raise it much more at meetings, integrate it into strategic plans and generally begin to introduce it as I have conversations about strategic priorities within the population health programme I work in.”</a:t>
            </a:r>
            <a:endParaRPr lang="en-GB" b="1" dirty="0"/>
          </a:p>
          <a:p>
            <a:pPr lvl="0"/>
            <a:r>
              <a:rPr lang="en-GB" b="1" i="1" dirty="0"/>
              <a:t>“How much I need to do my own research on how to engage with racism.”</a:t>
            </a:r>
            <a:endParaRPr lang="en-GB" b="1" dirty="0"/>
          </a:p>
          <a:p>
            <a:pPr lvl="0"/>
            <a:r>
              <a:rPr lang="en-GB" b="1" i="1" dirty="0"/>
              <a:t>“The knowledge of racism emerging from slavery (as opposed to slavery emerging from racism), that the concept of "black" and "white" emerged in the 1660s... I've been talking to family, friends and colleagues about this.”</a:t>
            </a:r>
            <a:endParaRPr lang="en-GB" b="1" dirty="0"/>
          </a:p>
          <a:p>
            <a:pPr lvl="0"/>
            <a:r>
              <a:rPr lang="en-GB" b="1" i="1" dirty="0"/>
              <a:t>“How to be an effective antiracist leader - the set of criteria was presented in the practical tools workshop... The practical tools workshop and the ability to apply then in work/home life.”</a:t>
            </a:r>
            <a:endParaRPr lang="en-GB" b="1" dirty="0"/>
          </a:p>
          <a:p>
            <a:pPr lvl="0"/>
            <a:r>
              <a:rPr lang="en-GB" b="1" i="1" dirty="0"/>
              <a:t>For me - it is about 'intentionality'. Racism is and has been intentionally and deliberately part of systems and society - in my work I will 'intentionally' make sure how and what I am doing is 'anti-racist', the health interventions I commission, the evidence I look to, the organisations I work with.</a:t>
            </a:r>
            <a:endParaRPr lang="en-GB" b="1" dirty="0"/>
          </a:p>
        </p:txBody>
      </p:sp>
    </p:spTree>
    <p:extLst>
      <p:ext uri="{BB962C8B-B14F-4D97-AF65-F5344CB8AC3E}">
        <p14:creationId xmlns:p14="http://schemas.microsoft.com/office/powerpoint/2010/main" val="362155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2" name="Rectangle 2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6" name="Freeform: Shape 25">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28"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BBAB9BC3-380E-4A55-B65A-02E3F9A1E87C}"/>
              </a:ext>
            </a:extLst>
          </p:cNvPr>
          <p:cNvSpPr>
            <a:spLocks noGrp="1"/>
          </p:cNvSpPr>
          <p:nvPr>
            <p:ph type="title"/>
          </p:nvPr>
        </p:nvSpPr>
        <p:spPr>
          <a:xfrm>
            <a:off x="1154955" y="973668"/>
            <a:ext cx="2942210" cy="1020232"/>
          </a:xfrm>
        </p:spPr>
        <p:txBody>
          <a:bodyPr vert="horz" lIns="91440" tIns="45720" rIns="91440" bIns="45720" rtlCol="0" anchor="ctr">
            <a:normAutofit/>
          </a:bodyPr>
          <a:lstStyle/>
          <a:p>
            <a:r>
              <a:rPr lang="en-US" sz="3600" b="1" i="0" kern="1200" dirty="0">
                <a:solidFill>
                  <a:srgbClr val="EBEBEB"/>
                </a:solidFill>
                <a:latin typeface="+mj-lt"/>
                <a:ea typeface="+mj-ea"/>
                <a:cs typeface="+mj-cs"/>
              </a:rPr>
              <a:t>Next Steps: </a:t>
            </a:r>
          </a:p>
        </p:txBody>
      </p:sp>
      <p:sp>
        <p:nvSpPr>
          <p:cNvPr id="30" name="Rectangle 2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Oval 31">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Oval 3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ext Placeholder 3">
            <a:extLst>
              <a:ext uri="{FF2B5EF4-FFF2-40B4-BE49-F238E27FC236}">
                <a16:creationId xmlns:a16="http://schemas.microsoft.com/office/drawing/2014/main" id="{61970FEE-3D93-35BA-6D40-BB3301F4C71C}"/>
              </a:ext>
            </a:extLst>
          </p:cNvPr>
          <p:cNvSpPr>
            <a:spLocks noGrp="1"/>
          </p:cNvSpPr>
          <p:nvPr>
            <p:ph type="body" sz="half" idx="2"/>
          </p:nvPr>
        </p:nvSpPr>
        <p:spPr>
          <a:xfrm>
            <a:off x="1154955" y="2120900"/>
            <a:ext cx="3133726" cy="3898900"/>
          </a:xfrm>
        </p:spPr>
        <p:txBody>
          <a:bodyPr vert="horz" lIns="91440" tIns="45720" rIns="91440" bIns="45720" rtlCol="0">
            <a:normAutofit/>
          </a:bodyPr>
          <a:lstStyle/>
          <a:p>
            <a:r>
              <a:rPr lang="en-US" sz="1600" dirty="0">
                <a:solidFill>
                  <a:srgbClr val="FFFFFF"/>
                </a:solidFill>
              </a:rPr>
              <a:t>The following slide </a:t>
            </a:r>
            <a:r>
              <a:rPr lang="en-US" sz="1600" dirty="0" err="1">
                <a:solidFill>
                  <a:srgbClr val="FFFFFF"/>
                </a:solidFill>
              </a:rPr>
              <a:t>summarises</a:t>
            </a:r>
            <a:r>
              <a:rPr lang="en-US" sz="1600" dirty="0">
                <a:solidFill>
                  <a:srgbClr val="FFFFFF"/>
                </a:solidFill>
              </a:rPr>
              <a:t> the next steps that attendees suggested.</a:t>
            </a:r>
          </a:p>
        </p:txBody>
      </p:sp>
      <p:sp>
        <p:nvSpPr>
          <p:cNvPr id="3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pic>
        <p:nvPicPr>
          <p:cNvPr id="23" name="Picture Placeholder 22" descr="A poster of a workshop with different types of speech bubbles&#10;&#10;AI-generated content may be incorrect.">
            <a:extLst>
              <a:ext uri="{FF2B5EF4-FFF2-40B4-BE49-F238E27FC236}">
                <a16:creationId xmlns:a16="http://schemas.microsoft.com/office/drawing/2014/main" id="{E93DE232-DA0B-204F-75A2-3170D5A503C2}"/>
              </a:ext>
            </a:extLst>
          </p:cNvPr>
          <p:cNvPicPr>
            <a:picLocks noGrp="1" noChangeAspect="1"/>
          </p:cNvPicPr>
          <p:nvPr>
            <p:ph type="pic" idx="1"/>
          </p:nvPr>
        </p:nvPicPr>
        <p:blipFill>
          <a:blip r:embed="rId3"/>
          <a:srcRect l="1184" r="1184"/>
          <a:stretch>
            <a:fillRect/>
          </a:stretch>
        </p:blipFill>
        <p:spPr>
          <a:xfrm>
            <a:off x="4894736" y="1087433"/>
            <a:ext cx="6916738" cy="5277898"/>
          </a:xfrm>
        </p:spPr>
      </p:pic>
    </p:spTree>
    <p:extLst>
      <p:ext uri="{BB962C8B-B14F-4D97-AF65-F5344CB8AC3E}">
        <p14:creationId xmlns:p14="http://schemas.microsoft.com/office/powerpoint/2010/main" val="118635871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86622-88C0-D647-B3F5-DF75395AA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5FC49-DE0F-E58B-37E0-2A9B18DC3867}"/>
              </a:ext>
            </a:extLst>
          </p:cNvPr>
          <p:cNvSpPr>
            <a:spLocks noGrp="1"/>
          </p:cNvSpPr>
          <p:nvPr>
            <p:ph type="title"/>
          </p:nvPr>
        </p:nvSpPr>
        <p:spPr>
          <a:xfrm>
            <a:off x="636794" y="770468"/>
            <a:ext cx="8761413" cy="706964"/>
          </a:xfrm>
        </p:spPr>
        <p:txBody>
          <a:bodyPr/>
          <a:lstStyle/>
          <a:p>
            <a:r>
              <a:rPr lang="en-GB" b="1" dirty="0"/>
              <a:t>Next Steps: Another Conference or a Series of Events? </a:t>
            </a:r>
          </a:p>
        </p:txBody>
      </p:sp>
      <p:sp>
        <p:nvSpPr>
          <p:cNvPr id="3" name="Content Placeholder 2">
            <a:extLst>
              <a:ext uri="{FF2B5EF4-FFF2-40B4-BE49-F238E27FC236}">
                <a16:creationId xmlns:a16="http://schemas.microsoft.com/office/drawing/2014/main" id="{BF98C3AA-CDF9-35A4-EF5A-EB73CC3AF994}"/>
              </a:ext>
            </a:extLst>
          </p:cNvPr>
          <p:cNvSpPr>
            <a:spLocks noGrp="1"/>
          </p:cNvSpPr>
          <p:nvPr>
            <p:ph idx="1"/>
          </p:nvPr>
        </p:nvSpPr>
        <p:spPr>
          <a:xfrm>
            <a:off x="462280" y="2329180"/>
            <a:ext cx="11267440" cy="4427220"/>
          </a:xfrm>
        </p:spPr>
        <p:txBody>
          <a:bodyPr>
            <a:normAutofit fontScale="77500" lnSpcReduction="20000"/>
          </a:bodyPr>
          <a:lstStyle/>
          <a:p>
            <a:r>
              <a:rPr lang="en-GB" b="1" i="1" dirty="0"/>
              <a:t>Interactive Workshops: </a:t>
            </a:r>
            <a:r>
              <a:rPr lang="en-GB" i="1" dirty="0"/>
              <a:t>While the panel discussions were excellent, incorporating hands-on workshops (e.g., </a:t>
            </a:r>
            <a:r>
              <a:rPr lang="en-GB" b="1" i="1" dirty="0"/>
              <a:t>"Designing Anti-Racist Public Health Interventions"</a:t>
            </a:r>
            <a:r>
              <a:rPr lang="en-GB" i="1" dirty="0"/>
              <a:t> or </a:t>
            </a:r>
            <a:r>
              <a:rPr lang="en-GB" b="1" i="1" dirty="0"/>
              <a:t>"QI Tools for Equity"</a:t>
            </a:r>
            <a:r>
              <a:rPr lang="en-GB" i="1" dirty="0"/>
              <a:t>) would allow attendees to apply frameworks in real time and leave with actionable plans. </a:t>
            </a:r>
            <a:endParaRPr lang="en-GB" sz="1600" dirty="0"/>
          </a:p>
          <a:p>
            <a:r>
              <a:rPr lang="en-GB" b="1" i="1" dirty="0"/>
              <a:t>Pre/post-Conference Resources:</a:t>
            </a:r>
            <a:r>
              <a:rPr lang="en-GB" i="1" dirty="0"/>
              <a:t> Sharing key readings, case studies, or self-assessment tools ahead of the event could help attendees engage more deeply with the content and hit the ground running during sessions. </a:t>
            </a:r>
            <a:endParaRPr lang="en-GB" sz="1600" dirty="0"/>
          </a:p>
          <a:p>
            <a:r>
              <a:rPr lang="en-GB" b="1" i="1" dirty="0"/>
              <a:t>Community Voices:</a:t>
            </a:r>
            <a:r>
              <a:rPr lang="en-GB" i="1" dirty="0"/>
              <a:t> Amplifying even more grassroots perspectives—especially from youth, frontline health workers, or service users impacted by inequities—would further enrich discussions. </a:t>
            </a:r>
            <a:r>
              <a:rPr lang="en-GB" b="1" i="1" dirty="0"/>
              <a:t>A "Community Spotlight" segment could highlight local initiatives</a:t>
            </a:r>
            <a:r>
              <a:rPr lang="en-GB" i="1" dirty="0"/>
              <a:t>. </a:t>
            </a:r>
            <a:endParaRPr lang="en-GB" sz="1600" dirty="0"/>
          </a:p>
          <a:p>
            <a:r>
              <a:rPr lang="en-GB" i="1" dirty="0"/>
              <a:t>Networking Opportunities: </a:t>
            </a:r>
            <a:r>
              <a:rPr lang="en-GB" b="1" i="1" dirty="0"/>
              <a:t>Structured networking breaks (e.g., themed small-group discussions or mentorship pairings) could foster deeper connections among attendees</a:t>
            </a:r>
            <a:r>
              <a:rPr lang="en-GB" i="1" dirty="0"/>
              <a:t> committed to similar goals.</a:t>
            </a:r>
            <a:endParaRPr lang="en-GB" sz="1600" dirty="0"/>
          </a:p>
          <a:p>
            <a:r>
              <a:rPr lang="en-GB" b="1" i="1" dirty="0"/>
              <a:t>Follow-Up Engagement</a:t>
            </a:r>
            <a:r>
              <a:rPr lang="en-GB" i="1" dirty="0"/>
              <a:t>: A post-conference webinar or online forum to share progress, challenges, and lessons learned from implementing anti-racist strategies could sustain momentum. </a:t>
            </a:r>
            <a:endParaRPr lang="en-GB" sz="1600" dirty="0"/>
          </a:p>
          <a:p>
            <a:r>
              <a:rPr lang="en-GB" b="1" i="1" dirty="0"/>
              <a:t>Accessibility:</a:t>
            </a:r>
            <a:r>
              <a:rPr lang="en-GB" i="1" dirty="0"/>
              <a:t> Consider hybrid options for future events to include those unable to attend in person, along with live captioning and translated materials where possible. </a:t>
            </a:r>
            <a:endParaRPr lang="en-GB" sz="1600" dirty="0"/>
          </a:p>
          <a:p>
            <a:pPr lvl="0"/>
            <a:r>
              <a:rPr lang="en-GB" i="1" dirty="0"/>
              <a:t>“An </a:t>
            </a:r>
            <a:r>
              <a:rPr lang="en-GB" b="1" i="1" dirty="0"/>
              <a:t>annual antiracism event</a:t>
            </a:r>
            <a:r>
              <a:rPr lang="en-GB" i="1" dirty="0"/>
              <a:t>.”</a:t>
            </a:r>
            <a:r>
              <a:rPr lang="en-GB" sz="1400" dirty="0"/>
              <a:t> </a:t>
            </a:r>
            <a:endParaRPr lang="en-GB" sz="1600" dirty="0"/>
          </a:p>
          <a:p>
            <a:pPr lvl="0"/>
            <a:r>
              <a:rPr lang="en-GB" sz="1400" dirty="0"/>
              <a:t>“</a:t>
            </a:r>
            <a:r>
              <a:rPr lang="en-GB" b="1" i="1" dirty="0"/>
              <a:t>Dedicated workshops across the NW either in individual organisations or joined up, annually,</a:t>
            </a:r>
            <a:r>
              <a:rPr lang="en-GB" i="1" dirty="0"/>
              <a:t> to give people an opportunity to understand the pertinent issues around racism and its impacts plus and update on yearly progress in the region.”</a:t>
            </a:r>
            <a:endParaRPr lang="en-GB" sz="1600" dirty="0"/>
          </a:p>
          <a:p>
            <a:pPr lvl="0"/>
            <a:r>
              <a:rPr lang="en-GB" b="1" i="1" dirty="0"/>
              <a:t>“Can we come back together as a group at some point to discuss what has happened since and share more learning?”</a:t>
            </a:r>
            <a:endParaRPr lang="en-GB" sz="1600" b="1" dirty="0"/>
          </a:p>
        </p:txBody>
      </p:sp>
    </p:spTree>
    <p:extLst>
      <p:ext uri="{BB962C8B-B14F-4D97-AF65-F5344CB8AC3E}">
        <p14:creationId xmlns:p14="http://schemas.microsoft.com/office/powerpoint/2010/main" val="2287864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2" name="Rectangle 2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6" name="Freeform: Shape 25">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28"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0C2AEB26-8D57-CF7C-4D2B-3C7D7D14BE01}"/>
              </a:ext>
            </a:extLst>
          </p:cNvPr>
          <p:cNvSpPr>
            <a:spLocks noGrp="1"/>
          </p:cNvSpPr>
          <p:nvPr>
            <p:ph type="title"/>
          </p:nvPr>
        </p:nvSpPr>
        <p:spPr>
          <a:xfrm>
            <a:off x="1154955" y="973668"/>
            <a:ext cx="2942210" cy="1020232"/>
          </a:xfrm>
        </p:spPr>
        <p:txBody>
          <a:bodyPr vert="horz" lIns="91440" tIns="45720" rIns="91440" bIns="45720" rtlCol="0" anchor="ctr">
            <a:normAutofit/>
          </a:bodyPr>
          <a:lstStyle/>
          <a:p>
            <a:r>
              <a:rPr lang="en-US" sz="3600" b="1" i="0" kern="1200" dirty="0">
                <a:solidFill>
                  <a:srgbClr val="EBEBEB"/>
                </a:solidFill>
                <a:latin typeface="+mj-lt"/>
                <a:ea typeface="+mj-ea"/>
                <a:cs typeface="+mj-cs"/>
              </a:rPr>
              <a:t>Reminder:</a:t>
            </a:r>
          </a:p>
        </p:txBody>
      </p:sp>
      <p:sp>
        <p:nvSpPr>
          <p:cNvPr id="30" name="Rectangle 2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Oval 31">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Oval 3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ext Placeholder 3">
            <a:extLst>
              <a:ext uri="{FF2B5EF4-FFF2-40B4-BE49-F238E27FC236}">
                <a16:creationId xmlns:a16="http://schemas.microsoft.com/office/drawing/2014/main" id="{F4048D4F-DBFF-23B4-DCBB-9CBE3282AFA1}"/>
              </a:ext>
            </a:extLst>
          </p:cNvPr>
          <p:cNvSpPr>
            <a:spLocks noGrp="1"/>
          </p:cNvSpPr>
          <p:nvPr>
            <p:ph type="body" sz="half" idx="2"/>
          </p:nvPr>
        </p:nvSpPr>
        <p:spPr>
          <a:xfrm>
            <a:off x="1154955" y="2120900"/>
            <a:ext cx="3133726" cy="3898900"/>
          </a:xfrm>
        </p:spPr>
        <p:txBody>
          <a:bodyPr vert="horz" lIns="91440" tIns="45720" rIns="91440" bIns="45720" rtlCol="0">
            <a:normAutofit/>
          </a:bodyPr>
          <a:lstStyle/>
          <a:p>
            <a:r>
              <a:rPr lang="en-GB" sz="1600" b="1" dirty="0"/>
              <a:t>In order to be anti-racist leaders, we need to:</a:t>
            </a:r>
            <a:endParaRPr lang="en-GB" sz="1600" dirty="0"/>
          </a:p>
          <a:p>
            <a:r>
              <a:rPr lang="en-GB" sz="1600" b="1" dirty="0"/>
              <a:t> </a:t>
            </a:r>
            <a:endParaRPr lang="en-GB" sz="1600" dirty="0"/>
          </a:p>
          <a:p>
            <a:pPr lvl="1"/>
            <a:r>
              <a:rPr lang="en-GB" sz="1600" b="1" i="1" dirty="0"/>
              <a:t>Ask the “why”</a:t>
            </a:r>
            <a:endParaRPr lang="en-GB" sz="1600" dirty="0"/>
          </a:p>
          <a:p>
            <a:pPr lvl="1"/>
            <a:r>
              <a:rPr lang="en-GB" sz="1600" b="1" i="1" dirty="0"/>
              <a:t>Learn AND unlearn</a:t>
            </a:r>
            <a:endParaRPr lang="en-GB" sz="1600" dirty="0"/>
          </a:p>
          <a:p>
            <a:pPr lvl="1"/>
            <a:r>
              <a:rPr lang="en-GB" sz="1600" b="1" i="1" dirty="0"/>
              <a:t>Get comfortable with asking uncomfortable questions</a:t>
            </a:r>
            <a:endParaRPr lang="en-GB" sz="1600" dirty="0"/>
          </a:p>
          <a:p>
            <a:pPr lvl="1"/>
            <a:r>
              <a:rPr lang="en-GB" sz="1600" b="1" i="1" dirty="0"/>
              <a:t>Allow ourselves to feel, but don’t get stuck in the feelings</a:t>
            </a:r>
            <a:endParaRPr lang="en-GB" sz="1600" dirty="0"/>
          </a:p>
        </p:txBody>
      </p:sp>
      <p:sp>
        <p:nvSpPr>
          <p:cNvPr id="3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pic>
        <p:nvPicPr>
          <p:cNvPr id="10" name="Picture Placeholder 9" descr="A poster with text and images&#10;&#10;AI-generated content may be incorrect.">
            <a:extLst>
              <a:ext uri="{FF2B5EF4-FFF2-40B4-BE49-F238E27FC236}">
                <a16:creationId xmlns:a16="http://schemas.microsoft.com/office/drawing/2014/main" id="{8EB7E459-E477-2209-F177-06E7C1116619}"/>
              </a:ext>
            </a:extLst>
          </p:cNvPr>
          <p:cNvPicPr>
            <a:picLocks noGrp="1" noChangeAspect="1"/>
          </p:cNvPicPr>
          <p:nvPr>
            <p:ph type="pic" idx="1"/>
          </p:nvPr>
        </p:nvPicPr>
        <p:blipFill>
          <a:blip r:embed="rId3"/>
          <a:srcRect t="1217" b="1217"/>
          <a:stretch>
            <a:fillRect/>
          </a:stretch>
        </p:blipFill>
        <p:spPr>
          <a:xfrm>
            <a:off x="4792663" y="1143000"/>
            <a:ext cx="7285037" cy="5257305"/>
          </a:xfrm>
        </p:spPr>
      </p:pic>
    </p:spTree>
    <p:extLst>
      <p:ext uri="{BB962C8B-B14F-4D97-AF65-F5344CB8AC3E}">
        <p14:creationId xmlns:p14="http://schemas.microsoft.com/office/powerpoint/2010/main" val="318008960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E696FEC90EDB43B2ABC809DFE785BC" ma:contentTypeVersion="12" ma:contentTypeDescription="Create a new document." ma:contentTypeScope="" ma:versionID="999df1d66062a22fb1e5ba106e380719">
  <xsd:schema xmlns:xsd="http://www.w3.org/2001/XMLSchema" xmlns:xs="http://www.w3.org/2001/XMLSchema" xmlns:p="http://schemas.microsoft.com/office/2006/metadata/properties" xmlns:ns2="fdbfd1fa-ed16-4612-9bb0-8336447efc6d" targetNamespace="http://schemas.microsoft.com/office/2006/metadata/properties" ma:root="true" ma:fieldsID="9dee82f217a99ce3b3ec5f94f3c93f64" ns2:_="">
    <xsd:import namespace="fdbfd1fa-ed16-4612-9bb0-8336447efc6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fd1fa-ed16-4612-9bb0-8336447ef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4fe7fe1-5b70-493c-bcc6-dd441ae33c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bfd1fa-ed16-4612-9bb0-8336447efc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8B2B1B-A416-4A3A-885C-126EE3423924}"/>
</file>

<file path=customXml/itemProps2.xml><?xml version="1.0" encoding="utf-8"?>
<ds:datastoreItem xmlns:ds="http://schemas.openxmlformats.org/officeDocument/2006/customXml" ds:itemID="{A548DF43-D4B5-40B2-A445-91E6EE7DD2C4}"/>
</file>

<file path=customXml/itemProps3.xml><?xml version="1.0" encoding="utf-8"?>
<ds:datastoreItem xmlns:ds="http://schemas.openxmlformats.org/officeDocument/2006/customXml" ds:itemID="{56463D69-BDC1-4810-BB15-823F03725191}"/>
</file>

<file path=docProps/app.xml><?xml version="1.0" encoding="utf-8"?>
<Properties xmlns="http://schemas.openxmlformats.org/officeDocument/2006/extended-properties" xmlns:vt="http://schemas.openxmlformats.org/officeDocument/2006/docPropsVTypes">
  <Template>Ion Boardroom</Template>
  <TotalTime>43</TotalTime>
  <Words>1040</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Key Messages from the North West Public Health Conference 2025</vt:lpstr>
      <vt:lpstr>Evaluation:</vt:lpstr>
      <vt:lpstr>Impact</vt:lpstr>
      <vt:lpstr>Responses:</vt:lpstr>
      <vt:lpstr>Responses:</vt:lpstr>
      <vt:lpstr>Next Steps: </vt:lpstr>
      <vt:lpstr>Next Steps: Another Conference or a Series of Events? </vt:lpstr>
      <vt:lpstr>Reminder:</vt:lpstr>
    </vt:vector>
  </TitlesOfParts>
  <Company>Department of Health and Social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Reynolds, Fiona</dc:creator>
  <cp:lastModifiedBy>Reynolds, Fiona</cp:lastModifiedBy>
  <cp:revision>2</cp:revision>
  <dcterms:created xsi:type="dcterms:W3CDTF">2025-05-20T16:41:42Z</dcterms:created>
  <dcterms:modified xsi:type="dcterms:W3CDTF">2025-09-23T16:19:51Z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0x01010003E696FEC90EDB43B2ABC809DFE785BC</vt:lpwstr>
  </property>
</Properties>
</file>