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7"/>
  </p:notesMasterIdLst>
  <p:sldIdLst>
    <p:sldId id="256" r:id="rId5"/>
    <p:sldId id="257" r:id="rId6"/>
    <p:sldId id="258" r:id="rId7"/>
    <p:sldId id="259" r:id="rId8"/>
    <p:sldId id="260" r:id="rId9"/>
    <p:sldId id="298" r:id="rId10"/>
    <p:sldId id="261" r:id="rId11"/>
    <p:sldId id="299" r:id="rId12"/>
    <p:sldId id="300"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1" r:id="rId30"/>
    <p:sldId id="282" r:id="rId31"/>
    <p:sldId id="283" r:id="rId32"/>
    <p:sldId id="284" r:id="rId33"/>
    <p:sldId id="285" r:id="rId34"/>
    <p:sldId id="280" r:id="rId35"/>
    <p:sldId id="297" r:id="rId36"/>
    <p:sldId id="294" r:id="rId37"/>
    <p:sldId id="295" r:id="rId38"/>
    <p:sldId id="296" r:id="rId39"/>
    <p:sldId id="286" r:id="rId40"/>
    <p:sldId id="287" r:id="rId41"/>
    <p:sldId id="288" r:id="rId42"/>
    <p:sldId id="289" r:id="rId43"/>
    <p:sldId id="290" r:id="rId44"/>
    <p:sldId id="301" r:id="rId45"/>
    <p:sldId id="302" r:id="rId46"/>
  </p:sldIdLst>
  <p:sldSz cx="18288000" cy="10287000"/>
  <p:notesSz cx="6858000" cy="9144000"/>
  <p:embeddedFontLst>
    <p:embeddedFont>
      <p:font typeface="Aptos Black" panose="020B0004020202020204" pitchFamily="34" charset="0"/>
      <p:bold r:id="rId48"/>
      <p:boldItalic r:id="rId49"/>
    </p:embeddedFont>
    <p:embeddedFont>
      <p:font typeface="Arial Bold" panose="020B0704020202020204" pitchFamily="34" charset="0"/>
      <p:regular r:id="rId50"/>
      <p:bold r:id="rId51"/>
    </p:embeddedFont>
    <p:embeddedFont>
      <p:font typeface="Canva Sans Bold" panose="020B0604020202020204" charset="0"/>
      <p:regular r:id="rId52"/>
    </p:embeddedFont>
    <p:embeddedFont>
      <p:font typeface="Canva Sans Bold Italics" panose="020B0604020202020204" charset="0"/>
      <p:regular r:id="rId53"/>
    </p:embeddedFont>
    <p:embeddedFont>
      <p:font typeface="Code Pro Bold"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1"/>
    <a:srgbClr val="FFFFCC"/>
    <a:srgbClr val="22818E"/>
    <a:srgbClr val="00E2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8A8F6-BBA9-24D6-2767-00DF2D9AB267}" v="24" dt="2025-07-31T10:55:02.754"/>
    <p1510:client id="{34EE4541-BAAF-26DB-04D4-3E786BF3CB0B}" v="10" dt="2025-07-31T12:34:34.505"/>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67712" autoAdjust="0"/>
  </p:normalViewPr>
  <p:slideViewPr>
    <p:cSldViewPr>
      <p:cViewPr varScale="1">
        <p:scale>
          <a:sx n="28" d="100"/>
          <a:sy n="28" d="100"/>
        </p:scale>
        <p:origin x="171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Facilitator introduces self &amp; </a:t>
            </a:r>
            <a:r>
              <a:rPr lang="en-US" dirty="0" err="1"/>
              <a:t>organisation</a:t>
            </a:r>
            <a:r>
              <a:rPr lang="en-US" dirty="0"/>
              <a:t> (if external) and explains a little about their career trajectory/passions about the project. </a:t>
            </a:r>
          </a:p>
          <a:p>
            <a:r>
              <a:rPr lang="en-US" dirty="0"/>
              <a:t>Interesting &amp; creates rapport</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gelatine</a:t>
            </a:r>
          </a:p>
          <a:p>
            <a:r>
              <a:rPr lang="en-US" dirty="0"/>
              <a:t>Run through this info – will need to explain what we what we mean by gelatine here, as they likely won’t know what it is. </a:t>
            </a:r>
          </a:p>
          <a:p>
            <a:r>
              <a:rPr lang="en-US" dirty="0"/>
              <a:t>Explain some that people might want to know for dietary and/or religious reasons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Summarise</a:t>
            </a:r>
            <a:r>
              <a:rPr lang="en-US" dirty="0"/>
              <a:t> here. Ask: What’s the number 1/most important reason to get vaccinated? </a:t>
            </a:r>
          </a:p>
          <a:p>
            <a:endParaRPr lang="en-US" dirty="0"/>
          </a:p>
          <a:p>
            <a:r>
              <a:rPr lang="en-US" dirty="0"/>
              <a:t>LO: I understand the importance of vaccines to protect myself from illness and understand that I am protecting others from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it's my responsibility to look after my own health and vaccines are an important way to maintain physical health.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Key Words: protection, herd immunity, eligible</a:t>
            </a:r>
            <a:endParaRPr lang="en-US" dirty="0">
              <a:ea typeface="Calibri"/>
              <a:cs typeface="Calibri"/>
            </a:endParaRPr>
          </a:p>
          <a:p>
            <a:r>
              <a:rPr lang="en-US" dirty="0"/>
              <a:t>Explain that yes, this is the no. 1 reason, but that vaccination isn’t just about us, it’s about others too, the people around us. </a:t>
            </a:r>
          </a:p>
          <a:p>
            <a:r>
              <a:rPr lang="en-US" dirty="0"/>
              <a:t>Refer back to the word ‘communities’ from the video – what does this mean? Who does our community include? </a:t>
            </a:r>
          </a:p>
          <a:p>
            <a:r>
              <a:rPr lang="en-US" dirty="0"/>
              <a:t>Why might some people not be able to get vaccinated (not be eligible)? Elicit answers/suggestions first. </a:t>
            </a:r>
          </a:p>
          <a:p>
            <a:endParaRPr lang="en-US" dirty="0"/>
          </a:p>
          <a:p>
            <a:r>
              <a:rPr lang="en-US" dirty="0"/>
              <a:t>Explain the concepts of community and of herd immunity here, as their understanding of this is part of the lesson outcomes.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the importance of vaccines to protect myself from illness and understand that I am protecting others from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it's my responsibility to look after my own health and vaccines are an important way to maintain physical health.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Key Words: HPV</a:t>
            </a:r>
            <a:endParaRPr lang="en-US" dirty="0">
              <a:ea typeface="Calibri"/>
              <a:cs typeface="Calibri"/>
            </a:endParaRPr>
          </a:p>
          <a:p>
            <a:endParaRPr lang="en-US" b="1" dirty="0"/>
          </a:p>
          <a:p>
            <a:r>
              <a:rPr lang="en-US" b="0" dirty="0"/>
              <a:t>Explain to students that you are going to hand out 8 different statements about HPV (virus and vaccine). All are true. </a:t>
            </a:r>
          </a:p>
          <a:p>
            <a:r>
              <a:rPr lang="en-US" b="0" dirty="0"/>
              <a:t>They need to rank them in the order of the most surprising to the least surprising, using the pyramid shape on the slide.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Key Words: HPV, symptoms</a:t>
            </a:r>
            <a:endParaRPr lang="en-US" dirty="0">
              <a:ea typeface="Calibri"/>
              <a:cs typeface="Calibri"/>
            </a:endParaRPr>
          </a:p>
          <a:p>
            <a:endParaRPr lang="en-US" dirty="0"/>
          </a:p>
          <a:p>
            <a:r>
              <a:rPr lang="en-US" dirty="0"/>
              <a:t>Ask students where abouts they places this statement/fact on their pyramids. Why/why not?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virus, types/strains</a:t>
            </a:r>
          </a:p>
          <a:p>
            <a:endParaRPr lang="en-US" dirty="0"/>
          </a:p>
          <a:p>
            <a:r>
              <a:rPr lang="en-US" dirty="0"/>
              <a:t>Ask students where abouts they places this statement/fact on their pyramids. Why/why not?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a:t>
            </a:r>
          </a:p>
          <a:p>
            <a:endParaRPr lang="en-US" dirty="0"/>
          </a:p>
          <a:p>
            <a:r>
              <a:rPr lang="en-US" dirty="0"/>
              <a:t>Ask students where abouts they places this statement/fact on their pyramids. Why/why not?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genitals/genitalia, warts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where abouts they places this statement/fact on their pyramids. Why/why not?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cancer, genitals/genitalia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where abouts they places this statement/fact on their pyramids. Why/why not?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cervix(cervical)</a:t>
            </a:r>
          </a:p>
          <a:p>
            <a:r>
              <a:rPr lang="en-US" dirty="0"/>
              <a:t>They likely won’t know what the cervix is/where it is in the body, so it will likely be a good idea to show them on the diagram. </a:t>
            </a:r>
          </a:p>
          <a:p>
            <a:r>
              <a:rPr lang="en-US" dirty="0"/>
              <a:t>Reference one of the slides here - cervical cancer is the most commonly occurring HPV related cancer.  </a:t>
            </a:r>
          </a:p>
          <a:p>
            <a:r>
              <a:rPr lang="en-US" dirty="0"/>
              <a:t>The vaccine protects against 90% of cervical cancer (and 90% of cases of genital warts). It's not a 100%, but most/almost all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where abouts they places this statement/fact on their pyramids. Why/why not?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Ask them to complete the survey.</a:t>
            </a:r>
          </a:p>
          <a:p>
            <a:r>
              <a:rPr lang="en-US" dirty="0"/>
              <a:t>Keep the sheets together. </a:t>
            </a:r>
          </a:p>
          <a:p>
            <a:r>
              <a:rPr lang="en-US" dirty="0"/>
              <a:t>Anonymous, but can put initials on them to help identify, and this can be removed (or the surveys are pre-coded in advance to save time)</a:t>
            </a:r>
          </a:p>
          <a:p>
            <a:r>
              <a:rPr lang="en-US" dirty="0"/>
              <a:t>Not a test, doesn't matter if they don't know the answers, that's why we're here!</a:t>
            </a:r>
          </a:p>
          <a:p>
            <a:endParaRPr lang="en-US" dirty="0"/>
          </a:p>
          <a:p>
            <a:r>
              <a:rPr lang="en-US" dirty="0"/>
              <a:t>Explain what their postcode is and what their initials are</a:t>
            </a:r>
          </a:p>
          <a:p>
            <a:endParaRPr lang="en-US" dirty="0">
              <a:ea typeface="Calibri"/>
              <a:cs typeface="Calibri"/>
            </a:endParaRPr>
          </a:p>
          <a:p>
            <a:r>
              <a:rPr lang="en-US" dirty="0"/>
              <a:t>NOTES: For sessions being run by teachers in school, the surveys may not be required.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private (as opposed to public)</a:t>
            </a:r>
          </a:p>
          <a:p>
            <a:r>
              <a:rPr lang="en-US" b="0" dirty="0"/>
              <a:t>They will likely not know the difference between private and public healthcare, so explain this here. </a:t>
            </a:r>
          </a:p>
          <a:p>
            <a:r>
              <a:rPr lang="en-US" dirty="0"/>
              <a:t>About the cost here for the HPV vaccine -highlighting that it's not actually free for the general public over 25, but it is free for them as they are the right age. </a:t>
            </a:r>
            <a:endParaRPr lang="en-US" dirty="0">
              <a:ea typeface="Calibri"/>
              <a:cs typeface="Calibri"/>
            </a:endParaRPr>
          </a:p>
          <a:p>
            <a:r>
              <a:rPr lang="en-US" dirty="0"/>
              <a:t>This will be a good surprising fact I think and will be good for them to share opinions on a more neutral topic.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where abouts they places this statement/fact on their pyramids. Why/why not?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vaccination </a:t>
            </a:r>
            <a:r>
              <a:rPr lang="en-US" b="1" dirty="0" err="1"/>
              <a:t>programme</a:t>
            </a:r>
            <a:endParaRPr lang="en-US" b="1" dirty="0"/>
          </a:p>
          <a:p>
            <a:r>
              <a:rPr lang="en-US" b="0" dirty="0"/>
              <a:t>They will likely not know what we mean by this, so they will need it explained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where abouts they places this statement/fact on their pyramids. Why/why not?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warts, cancer, cure, protection, symptoms, skin-to-skin contact, genitals/genitalia</a:t>
            </a:r>
            <a:endParaRPr lang="en-US" dirty="0"/>
          </a:p>
          <a:p>
            <a:r>
              <a:rPr lang="en-US" dirty="0"/>
              <a:t>There's no cure for HPV - but your body can fight the virus and recover on its own, but it is safer to get the vaccine as when the body doesn’t cure it itself it can develop into warts/cancer. </a:t>
            </a:r>
            <a:endParaRPr lang="en-US" dirty="0">
              <a:ea typeface="Calibri"/>
              <a:cs typeface="Calibri"/>
            </a:endParaRPr>
          </a:p>
          <a:p>
            <a:endParaRPr lang="en-US" dirty="0"/>
          </a:p>
          <a:p>
            <a:r>
              <a:rPr lang="en-US" dirty="0"/>
              <a:t>LO: I understand that there are infections which can be spread through sexual activity and the consequence of unsafe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Bring up the point about cervical cancer at the bottom. </a:t>
            </a:r>
          </a:p>
          <a:p>
            <a:r>
              <a:rPr lang="en-US" dirty="0"/>
              <a:t>HPV vaccine is successful at preventing 90% of cases of cervical cancer and 90% of genital warts.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cancer, cervix(cervical), condoms, barrier method/protection, protection</a:t>
            </a:r>
            <a:endParaRPr lang="en-US" dirty="0"/>
          </a:p>
          <a:p>
            <a:r>
              <a:rPr lang="en-US" dirty="0"/>
              <a:t>Make point that this might not concern you right now, but it could do in the future.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that vaccines are to help reduce the risk of future illness. </a:t>
            </a:r>
          </a:p>
          <a:p>
            <a:r>
              <a:rPr lang="en-US" dirty="0"/>
              <a:t>LO: I understand that there are infections which can be spread through sexual activity and the consequence of unsafe sexual activity.</a:t>
            </a:r>
          </a:p>
          <a:p>
            <a:r>
              <a:rPr lang="en-US" dirty="0"/>
              <a:t>LO: I know what effective barrier methods for sexual activity are.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Human Papilloma Virus</a:t>
            </a:r>
            <a:endParaRPr lang="en-US" dirty="0"/>
          </a:p>
          <a:p>
            <a:r>
              <a:rPr lang="en-US" dirty="0"/>
              <a:t>Reiterate its safety. </a:t>
            </a:r>
          </a:p>
          <a:p>
            <a:endParaRPr lang="en-US" dirty="0"/>
          </a:p>
          <a:p>
            <a:r>
              <a:rPr lang="en-US" dirty="0"/>
              <a:t>LO: I understand that vaccines are medications that are tested and safe to be given, like all medications are tested.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Human Papilloma Virus, HPV</a:t>
            </a:r>
            <a:endParaRPr lang="en-US" dirty="0"/>
          </a:p>
          <a:p>
            <a:endParaRPr lang="en-US" dirty="0"/>
          </a:p>
          <a:p>
            <a:r>
              <a:rPr lang="en-US" dirty="0"/>
              <a:t>Ask students to put hands up for each answer, then reveal on click.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vaccine, vaccination</a:t>
            </a:r>
            <a:endParaRPr lang="en-US" dirty="0"/>
          </a:p>
          <a:p>
            <a:endParaRPr lang="en-US" dirty="0"/>
          </a:p>
          <a:p>
            <a:r>
              <a:rPr lang="en-US" dirty="0"/>
              <a:t>Ask students to put hands up for each answer, then reveal on click.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warts, cancer</a:t>
            </a:r>
          </a:p>
          <a:p>
            <a:endParaRPr lang="en-US" dirty="0"/>
          </a:p>
          <a:p>
            <a:r>
              <a:rPr lang="en-US" dirty="0"/>
              <a:t>Ask students to put hands up for each answer, then reveal on click.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HPV, vaccine, STI/STD, Human Papilloma Virus</a:t>
            </a:r>
            <a:endParaRPr lang="en-US" dirty="0"/>
          </a:p>
          <a:p>
            <a:endParaRPr lang="en-US" dirty="0"/>
          </a:p>
          <a:p>
            <a:r>
              <a:rPr lang="en-US" dirty="0"/>
              <a:t>Ask students to put hands up for each answer, then reveal on click.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Read through the objectives and what we hope to learn by the end of the session. </a:t>
            </a:r>
          </a:p>
          <a:p>
            <a:r>
              <a:rPr lang="en-US" dirty="0"/>
              <a:t>Read as they are on the slide, as it’s too confusing to listen on one thing and read another.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condoms, HPV, barrier method/protection, vaccine</a:t>
            </a:r>
            <a:endParaRPr lang="en-US" dirty="0"/>
          </a:p>
          <a:p>
            <a:endParaRPr lang="en-US" dirty="0"/>
          </a:p>
          <a:p>
            <a:r>
              <a:rPr lang="en-US" dirty="0"/>
              <a:t>Ask students to put hands up for each answer, then reveal on click. </a:t>
            </a:r>
          </a:p>
          <a:p>
            <a:endParaRPr lang="en-US" dirty="0"/>
          </a:p>
          <a:p>
            <a:r>
              <a:rPr lang="en-US" dirty="0"/>
              <a:t>LO: I know what effective barrier methods for sexual activity are.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walkthrough, side effects(?), misinformation(?)</a:t>
            </a:r>
          </a:p>
          <a:p>
            <a:r>
              <a:rPr lang="en-US" b="0" dirty="0"/>
              <a:t>Explain that this was filmed up the road in Kings Academy, so this is going to very similar to your experience. </a:t>
            </a:r>
          </a:p>
          <a:p>
            <a:r>
              <a:rPr lang="en-US" b="0" dirty="0"/>
              <a:t>TRIGGER WARNING – the girl is going to get the vaccine in the video, so if you are a bit scared of needles, then feel free to look away.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b="1" dirty="0"/>
              <a:t>Key Words: side effects, advice</a:t>
            </a:r>
          </a:p>
          <a:p>
            <a:r>
              <a:rPr lang="en-US" dirty="0"/>
              <a:t>Make sure that students understand the difference between common side effects, which are normal for most people, but if they continue to feel unwell, then they must seek medical advice from the appropriate service. </a:t>
            </a:r>
          </a:p>
          <a:p>
            <a:r>
              <a:rPr lang="en-US" dirty="0"/>
              <a:t>Elicit from the pupils – the image will come in on click, but give pupils some time to come up with answers themselves (much more likely to remember this way if they have to recall the info)</a:t>
            </a:r>
          </a:p>
          <a:p>
            <a:r>
              <a:rPr lang="en-US" dirty="0"/>
              <a:t>GP </a:t>
            </a:r>
          </a:p>
          <a:p>
            <a:r>
              <a:rPr lang="en-US" dirty="0"/>
              <a:t>Dr</a:t>
            </a:r>
          </a:p>
          <a:p>
            <a:r>
              <a:rPr lang="en-US" dirty="0"/>
              <a:t>NHS 111</a:t>
            </a:r>
          </a:p>
          <a:p>
            <a:r>
              <a:rPr lang="en-US" dirty="0"/>
              <a:t>Emergency Services – 999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Pharmacies</a:t>
            </a:r>
          </a:p>
          <a:p>
            <a:r>
              <a:rPr lang="en-US" dirty="0"/>
              <a:t>Trusted adult at home (parent, carer, grandparent)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Trusted adult at school (teacher, teaching assistant, School Nurse)</a:t>
            </a:r>
          </a:p>
          <a:p>
            <a:endParaRPr lang="en-US" dirty="0"/>
          </a:p>
          <a:p>
            <a:r>
              <a:rPr lang="en-US" dirty="0"/>
              <a:t>LO: I know how to access the right services when I need medical help. I know when I need to contact health services.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2227889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vaccine, vaccination, nurse, catch-up clinic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b="1" dirty="0"/>
              <a:t>Key Words: consent, eligible, </a:t>
            </a:r>
          </a:p>
          <a:p>
            <a:r>
              <a:rPr lang="en-GB" dirty="0"/>
              <a:t>Explain that it is necessary that your parents and carers consent, where possible, for you to have the vaccination in advance of vaccination day, so that we can be sure you’ll be asked to go along and get it </a:t>
            </a:r>
          </a:p>
          <a:p>
            <a:r>
              <a:rPr lang="en-GB" dirty="0"/>
              <a:t>Explain how it’s done in their school – find out in advance</a:t>
            </a:r>
          </a:p>
          <a:p>
            <a:endParaRPr lang="en-GB" dirty="0"/>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2607747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96F11-9A41-5B29-03D6-579BB46D5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5B836-FCCE-6849-0D71-F5713803A06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C1C882ED-02AB-0BF2-55E5-AA189B3C13BE}"/>
              </a:ext>
            </a:extLst>
          </p:cNvPr>
          <p:cNvSpPr>
            <a:spLocks noGrp="1"/>
          </p:cNvSpPr>
          <p:nvPr>
            <p:ph type="body" idx="1"/>
          </p:nvPr>
        </p:nvSpPr>
        <p:spPr/>
        <p:txBody>
          <a:bodyPr/>
          <a:lstStyle/>
          <a:p>
            <a:endParaRPr lang="en-US" dirty="0"/>
          </a:p>
          <a:p>
            <a:r>
              <a:rPr lang="en-US" b="1" dirty="0"/>
              <a:t>Key Words: consent, (Gillick) competence</a:t>
            </a:r>
          </a:p>
          <a:p>
            <a:r>
              <a:rPr lang="en-GB" dirty="0"/>
              <a:t>Explain that it is possible to give consent for yourself, if they meet the criteria</a:t>
            </a:r>
          </a:p>
          <a:p>
            <a:r>
              <a:rPr lang="en-GB" dirty="0"/>
              <a:t>However, reiterate that it is best/better, where possible, to have these conversations with parent, carer or guardian. </a:t>
            </a:r>
          </a:p>
          <a:p>
            <a:r>
              <a:rPr lang="en-GB" dirty="0"/>
              <a:t>Remind them that they won’t ever be forced to have the vaccine if they really don’t want it, but if they’re not sure it can be a good ideas to consent anyway, as this will give them the opportunity to talk it through the nurse themselves, and ask any questions they may have.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LO: </a:t>
            </a:r>
            <a:r>
              <a:rPr lang="en-GB" sz="1200" kern="1200" dirty="0">
                <a:solidFill>
                  <a:schemeClr val="tx1"/>
                </a:solidFill>
                <a:effectLst/>
                <a:latin typeface="+mn-lt"/>
                <a:ea typeface="+mn-ea"/>
                <a:cs typeface="+mn-cs"/>
              </a:rPr>
              <a:t>I understand it's my responsibility to look after my own health and vaccines are an important way to maintain physical health </a:t>
            </a:r>
            <a:endParaRPr lang="en-GB" b="0" dirty="0"/>
          </a:p>
          <a:p>
            <a:endParaRPr lang="en-GB" dirty="0"/>
          </a:p>
        </p:txBody>
      </p:sp>
      <p:sp>
        <p:nvSpPr>
          <p:cNvPr id="4" name="Slide Number Placeholder 3">
            <a:extLst>
              <a:ext uri="{FF2B5EF4-FFF2-40B4-BE49-F238E27FC236}">
                <a16:creationId xmlns:a16="http://schemas.microsoft.com/office/drawing/2014/main" id="{930B09E6-C481-8726-38F6-22D428CAB321}"/>
              </a:ext>
            </a:extLst>
          </p:cNvPr>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1602680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a:t>
            </a:r>
            <a:endParaRPr lang="en-US" dirty="0"/>
          </a:p>
          <a:p>
            <a:endParaRPr lang="en-US" dirty="0"/>
          </a:p>
          <a:p>
            <a:r>
              <a:rPr lang="en-US" dirty="0"/>
              <a:t>Watch this video to leave lasting positive impressions.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dirty="0"/>
              <a:t>Ask students to complete the post-session survey</a:t>
            </a:r>
          </a:p>
          <a:p>
            <a:r>
              <a:rPr lang="en-US" dirty="0"/>
              <a:t>Explain that this is an opportunity to show how much they have learned about vaccines this lesson. </a:t>
            </a:r>
          </a:p>
          <a:p>
            <a:endParaRPr lang="en-US" dirty="0">
              <a:ea typeface="Calibri"/>
              <a:cs typeface="Calibri"/>
            </a:endParaRPr>
          </a:p>
          <a:p>
            <a:r>
              <a:rPr lang="en-US" dirty="0"/>
              <a:t>NOTES: For sessions being run by teachers in school, the surveys may not be required.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37</a:t>
            </a:fld>
            <a:endParaRPr lang="cs-CZ"/>
          </a:p>
        </p:txBody>
      </p:sp>
    </p:spTree>
    <p:extLst>
      <p:ext uri="{BB962C8B-B14F-4D97-AF65-F5344CB8AC3E}">
        <p14:creationId xmlns:p14="http://schemas.microsoft.com/office/powerpoint/2010/main" val="2193347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Ask if pupils have any questions, remind them that they can also leave and questions/comments in the last section on their survey and we’ll do our best to get the answers back to then anonymously. </a:t>
            </a:r>
          </a:p>
          <a:p>
            <a:endParaRPr lang="en-US" dirty="0"/>
          </a:p>
          <a:p>
            <a:r>
              <a:rPr lang="en-US" dirty="0"/>
              <a:t>Extra task if needed to fill time/final check of understanding: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 students to write down one question each on their whiteboards. It can be about anything we’ve learned so far this lesson. </a:t>
            </a:r>
          </a:p>
          <a:p>
            <a:r>
              <a:rPr lang="en-GB" dirty="0"/>
              <a:t>Ask for volunteers to ask their question to the class</a:t>
            </a:r>
          </a:p>
          <a:p>
            <a:r>
              <a:rPr lang="en-GB" dirty="0"/>
              <a:t>Ask for hands up to answer it  - person who answers, then asks their question to the class, and so on and so forth. </a:t>
            </a:r>
          </a:p>
          <a:p>
            <a:r>
              <a:rPr lang="en-GB" dirty="0"/>
              <a:t>Continue until bell goes/all are stood up behind chairs. </a:t>
            </a:r>
            <a:endParaRPr lang="en-GB"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NHS, trusted sources, misinformation</a:t>
            </a:r>
          </a:p>
          <a:p>
            <a:endParaRPr lang="en-US" b="0" dirty="0"/>
          </a:p>
          <a:p>
            <a:r>
              <a:rPr lang="en-US" b="0" dirty="0"/>
              <a:t>Remind students that it’s important to use trusted sources to ensure you are getting accurate and up to date information.</a:t>
            </a:r>
          </a:p>
          <a:p>
            <a:r>
              <a:rPr lang="en-US" b="0" dirty="0"/>
              <a:t>Include BBC bitesize, charity websites, WHO</a:t>
            </a:r>
            <a:endParaRPr lang="en-US" b="0" dirty="0">
              <a:ea typeface="Calibri"/>
              <a:cs typeface="Calibri"/>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Key Words: STI/STD/HPV, Human Papilloma Virus, skin-to-skin contact</a:t>
            </a:r>
            <a:endParaRPr lang="en-US" dirty="0"/>
          </a:p>
          <a:p>
            <a:r>
              <a:rPr lang="en-US" dirty="0"/>
              <a:t>*except if you are concerned about yourself or someone else – tell a trusted adult, whether at home or at school</a:t>
            </a:r>
          </a:p>
          <a:p>
            <a:r>
              <a:rPr lang="en-US" dirty="0"/>
              <a:t>Make this following points clear to everyone in the room. </a:t>
            </a:r>
          </a:p>
          <a:p>
            <a:r>
              <a:rPr lang="en-US" dirty="0"/>
              <a:t>Ask if anyone has any questions.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Resource slide to print</a:t>
            </a:r>
          </a:p>
        </p:txBody>
      </p:sp>
      <p:sp>
        <p:nvSpPr>
          <p:cNvPr id="4" name="Slide Number Placeholder 3"/>
          <p:cNvSpPr>
            <a:spLocks noGrp="1"/>
          </p:cNvSpPr>
          <p:nvPr>
            <p:ph type="sldNum" sz="quarter" idx="5"/>
          </p:nvPr>
        </p:nvSpPr>
        <p:spPr/>
        <p:txBody>
          <a:bodyPr/>
          <a:lstStyle/>
          <a:p>
            <a:fld id="{871B2431-D351-4C6E-A3CF-9DFAC0E3E050}" type="slidenum">
              <a:rPr lang="cs-CZ" smtClean="0"/>
              <a:t>41</a:t>
            </a:fld>
            <a:endParaRPr lang="cs-CZ"/>
          </a:p>
        </p:txBody>
      </p:sp>
    </p:spTree>
    <p:extLst>
      <p:ext uri="{BB962C8B-B14F-4D97-AF65-F5344CB8AC3E}">
        <p14:creationId xmlns:p14="http://schemas.microsoft.com/office/powerpoint/2010/main" val="1849251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8E28F-FA96-900D-9304-FB29FDC11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90ECB-A9F2-C747-4E32-B92B8D109D70}"/>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70BCE87-B4BE-9D42-0BCA-524F5BC8F306}"/>
              </a:ext>
            </a:extLst>
          </p:cNvPr>
          <p:cNvSpPr>
            <a:spLocks noGrp="1"/>
          </p:cNvSpPr>
          <p:nvPr>
            <p:ph type="body" idx="1"/>
          </p:nvPr>
        </p:nvSpPr>
        <p:spPr/>
        <p:txBody>
          <a:bodyPr/>
          <a:lstStyle/>
          <a:p>
            <a:r>
              <a:rPr lang="en-GB" dirty="0"/>
              <a:t>Resource slide to print</a:t>
            </a:r>
          </a:p>
        </p:txBody>
      </p:sp>
      <p:sp>
        <p:nvSpPr>
          <p:cNvPr id="4" name="Slide Number Placeholder 3">
            <a:extLst>
              <a:ext uri="{FF2B5EF4-FFF2-40B4-BE49-F238E27FC236}">
                <a16:creationId xmlns:a16="http://schemas.microsoft.com/office/drawing/2014/main" id="{E91EDC04-330D-1018-F5C3-40B1B3AE4B81}"/>
              </a:ext>
            </a:extLst>
          </p:cNvPr>
          <p:cNvSpPr>
            <a:spLocks noGrp="1"/>
          </p:cNvSpPr>
          <p:nvPr>
            <p:ph type="sldNum" sz="quarter" idx="5"/>
          </p:nvPr>
        </p:nvSpPr>
        <p:spPr/>
        <p:txBody>
          <a:bodyPr/>
          <a:lstStyle/>
          <a:p>
            <a:fld id="{871B2431-D351-4C6E-A3CF-9DFAC0E3E050}" type="slidenum">
              <a:rPr lang="cs-CZ" smtClean="0"/>
              <a:t>42</a:t>
            </a:fld>
            <a:endParaRPr lang="cs-CZ"/>
          </a:p>
        </p:txBody>
      </p:sp>
    </p:spTree>
    <p:extLst>
      <p:ext uri="{BB962C8B-B14F-4D97-AF65-F5344CB8AC3E}">
        <p14:creationId xmlns:p14="http://schemas.microsoft.com/office/powerpoint/2010/main" val="223141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pros &amp; cons, side effects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Elicit meaning of ‘pro’ and ‘con’ from the group (previous lessons suggest some students are clear on their meaning)</a:t>
            </a:r>
          </a:p>
          <a:p>
            <a:r>
              <a:rPr lang="en-US" dirty="0"/>
              <a:t>Depending on classroom layout/time, activity can be: </a:t>
            </a:r>
          </a:p>
          <a:p>
            <a:r>
              <a:rPr lang="en-US" dirty="0"/>
              <a:t>Pair work </a:t>
            </a:r>
          </a:p>
          <a:p>
            <a:r>
              <a:rPr lang="en-US" dirty="0"/>
              <a:t>Small group task</a:t>
            </a:r>
          </a:p>
          <a:p>
            <a:r>
              <a:rPr lang="en-US" dirty="0"/>
              <a:t>Whole class discussion  </a:t>
            </a:r>
          </a:p>
          <a:p>
            <a:r>
              <a:rPr lang="en-US" dirty="0"/>
              <a:t>Might need to start them off with some suggestions (judge based on group needs)</a:t>
            </a:r>
          </a:p>
          <a:p>
            <a:endParaRPr lang="en-US" dirty="0"/>
          </a:p>
          <a:p>
            <a:r>
              <a:rPr lang="en-US" dirty="0"/>
              <a:t>Can be done on mini whiteboards, tablets, paper, books</a:t>
            </a:r>
          </a:p>
          <a:p>
            <a:r>
              <a:rPr lang="en-US" dirty="0"/>
              <a:t>Provide whole class feedback at the end</a:t>
            </a:r>
          </a:p>
          <a:p>
            <a:r>
              <a:rPr lang="en-US" dirty="0"/>
              <a:t>Highly likely that something like ‘side effects’ will come up here as a con, so it is important to myth-bust this (will be addressed in more detail when medical advice &amp; assistance is mentioned later)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9ABB1-D917-407E-5462-ED14303A5DF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4A26DD-3443-CB94-8950-E6AF84E543E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5CDC11D-56EF-AB79-C552-1B466D13813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0FC8F03-8AC3-DC7A-06FF-11506F13DCA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0C6DC85-16CB-DB9D-19D1-6DDEBDD478F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Read through the questions and let them know what to look out for as they watch the video</a:t>
            </a:r>
          </a:p>
          <a:p>
            <a:r>
              <a:rPr lang="en-US" dirty="0"/>
              <a:t>but reassure them that we’ll go through the answers together afterwards. </a:t>
            </a:r>
          </a:p>
        </p:txBody>
      </p:sp>
      <p:sp>
        <p:nvSpPr>
          <p:cNvPr id="6" name="Footer Placeholder 5">
            <a:extLst>
              <a:ext uri="{FF2B5EF4-FFF2-40B4-BE49-F238E27FC236}">
                <a16:creationId xmlns:a16="http://schemas.microsoft.com/office/drawing/2014/main" id="{729857E9-19C9-828E-C17E-066CCD7EA5F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B8383BA-4087-7106-6A9D-57AC71FE2D5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4850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vaccine, vaccination, </a:t>
            </a:r>
            <a:r>
              <a:rPr lang="en-US" b="1" dirty="0" err="1"/>
              <a:t>immunisation</a:t>
            </a:r>
            <a:r>
              <a:rPr lang="en-US" b="1" dirty="0"/>
              <a:t>, immune system, antibodies, virus, disease</a:t>
            </a:r>
            <a:endParaRPr lang="en-US" dirty="0"/>
          </a:p>
          <a:p>
            <a:r>
              <a:rPr lang="en-US" dirty="0"/>
              <a:t>Play video</a:t>
            </a:r>
          </a:p>
          <a:p>
            <a:r>
              <a:rPr lang="en-US" dirty="0"/>
              <a:t>Link to watch externally if it doesn't work: </a:t>
            </a:r>
            <a:endParaRPr lang="en-GB" dirty="0"/>
          </a:p>
          <a:p>
            <a:r>
              <a:rPr lang="en-US" dirty="0"/>
              <a:t>https://www.youtube.com/watch?v=KxCS-zBCnJo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a:t>
            </a:r>
            <a:r>
              <a:rPr lang="en-GB" sz="1200" kern="1200" dirty="0">
                <a:solidFill>
                  <a:schemeClr val="tx1"/>
                </a:solidFill>
                <a:effectLst/>
                <a:latin typeface="+mn-lt"/>
                <a:ea typeface="+mn-ea"/>
                <a:cs typeface="+mn-cs"/>
              </a:rPr>
              <a:t>I understand the importance of vaccines in protecting myself from illness and understand that I am protecting others from illness. </a:t>
            </a:r>
            <a:endParaRPr lang="en-US" dirty="0"/>
          </a:p>
          <a:p>
            <a:r>
              <a:rPr lang="en-US" dirty="0"/>
              <a:t>LO: I understand it's my responsibility to look after my own health and vaccines are an important way to maintain physical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that vaccines are to help reduce the risk of future illness.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vaccine, vaccination, </a:t>
            </a:r>
            <a:r>
              <a:rPr lang="en-US" b="1" dirty="0" err="1"/>
              <a:t>immunisation</a:t>
            </a:r>
            <a:r>
              <a:rPr lang="en-US" b="1" dirty="0"/>
              <a:t>, immune system, antibodies, virus, disease, know-how</a:t>
            </a:r>
            <a:endParaRPr lang="en-US" dirty="0"/>
          </a:p>
          <a:p>
            <a:r>
              <a:rPr lang="en-US" dirty="0"/>
              <a:t>Go through each question and elicit answers from the class. Green boxes with answers should appear on click. </a:t>
            </a:r>
          </a:p>
          <a:p>
            <a:r>
              <a:rPr lang="en-US" dirty="0"/>
              <a:t>Ask the bonus questions below:</a:t>
            </a:r>
          </a:p>
          <a:p>
            <a:r>
              <a:rPr lang="en-US" dirty="0"/>
              <a:t>What could happen if people don’t get vaccinated? – some of these diseases might start to spread in our communities again</a:t>
            </a:r>
          </a:p>
          <a:p>
            <a:r>
              <a:rPr lang="en-US" dirty="0"/>
              <a:t>What are the cells that our immune system makes to defend us called? – antibodies</a:t>
            </a:r>
          </a:p>
          <a:p>
            <a:r>
              <a:rPr lang="en-US" dirty="0"/>
              <a:t>How many deaths are prevented each year because of vaccinations? – 4 million worldwide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a:t>
            </a:r>
            <a:r>
              <a:rPr lang="en-GB" sz="1200" kern="1200" dirty="0">
                <a:solidFill>
                  <a:schemeClr val="tx1"/>
                </a:solidFill>
                <a:effectLst/>
                <a:latin typeface="+mn-lt"/>
                <a:ea typeface="+mn-ea"/>
                <a:cs typeface="+mn-cs"/>
              </a:rPr>
              <a:t>I understand the importance of vaccines in protecting myself from illness and understand that I am protecting others from illness. </a:t>
            </a:r>
            <a:endParaRPr lang="en-US" dirty="0"/>
          </a:p>
          <a:p>
            <a:r>
              <a:rPr lang="en-US" dirty="0"/>
              <a:t>LO: I understand it's my responsibility to look after my own health and vaccines are an important way to maintain physical health.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2727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misinformation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 that, in order to meet the previous </a:t>
            </a:r>
            <a:r>
              <a:rPr lang="en-US" b="1" dirty="0"/>
              <a:t>LO: </a:t>
            </a:r>
            <a:r>
              <a:rPr lang="en-GB" sz="1200" b="1" kern="1200" dirty="0">
                <a:solidFill>
                  <a:schemeClr val="tx1"/>
                </a:solidFill>
                <a:effectLst/>
                <a:latin typeface="+mn-lt"/>
                <a:ea typeface="+mn-ea"/>
                <a:cs typeface="+mn-cs"/>
              </a:rPr>
              <a:t>I can identify misinformation that was </a:t>
            </a:r>
            <a:r>
              <a:rPr lang="en-GB" sz="1200" b="1" kern="1200" dirty="0">
                <a:solidFill>
                  <a:schemeClr val="tx1"/>
                </a:solidFill>
                <a:effectLst/>
                <a:highlight>
                  <a:srgbClr val="FFFF00"/>
                </a:highlight>
                <a:latin typeface="+mn-lt"/>
                <a:ea typeface="+mn-ea"/>
                <a:cs typeface="+mn-cs"/>
              </a:rPr>
              <a:t>online or on social media </a:t>
            </a:r>
            <a:r>
              <a:rPr lang="en-GB" sz="1200" b="1" kern="1200" dirty="0">
                <a:solidFill>
                  <a:schemeClr val="tx1"/>
                </a:solidFill>
                <a:effectLst/>
                <a:latin typeface="+mn-lt"/>
                <a:ea typeface="+mn-ea"/>
                <a:cs typeface="+mn-cs"/>
              </a:rPr>
              <a:t>in relation to vaccines and how that links to my physical health, </a:t>
            </a:r>
            <a:r>
              <a:rPr lang="en-GB" sz="1200" b="0" kern="1200" dirty="0">
                <a:solidFill>
                  <a:schemeClr val="tx1"/>
                </a:solidFill>
                <a:effectLst/>
                <a:latin typeface="+mn-lt"/>
                <a:ea typeface="+mn-ea"/>
                <a:cs typeface="+mn-cs"/>
              </a:rPr>
              <a:t>this video is used as a prompt to talk about this</a:t>
            </a:r>
            <a:endParaRPr lang="en-GB" sz="1200" b="0" kern="1200" dirty="0">
              <a:solidFill>
                <a:schemeClr val="tx1"/>
              </a:solidFill>
              <a:effectLst/>
              <a:latin typeface="+mn-lt"/>
              <a:ea typeface="Calibri"/>
              <a:cs typeface="Calibri"/>
            </a:endParaRPr>
          </a:p>
          <a:p>
            <a:r>
              <a:rPr lang="en-GB" sz="1200" b="0" kern="1200" dirty="0">
                <a:solidFill>
                  <a:schemeClr val="tx1"/>
                </a:solidFill>
                <a:effectLst/>
                <a:latin typeface="+mn-lt"/>
                <a:ea typeface="+mn-ea"/>
                <a:cs typeface="+mn-cs"/>
              </a:rPr>
              <a:t>Ask: </a:t>
            </a:r>
          </a:p>
          <a:p>
            <a:r>
              <a:rPr lang="en-GB" sz="1200" b="0" kern="1200" dirty="0" err="1">
                <a:solidFill>
                  <a:schemeClr val="tx1"/>
                </a:solidFill>
                <a:effectLst/>
                <a:latin typeface="+mn-lt"/>
                <a:ea typeface="+mn-ea"/>
                <a:cs typeface="+mn-cs"/>
              </a:rPr>
              <a:t>Ithis</a:t>
            </a:r>
            <a:r>
              <a:rPr lang="en-GB" sz="1200" b="0" kern="1200" dirty="0">
                <a:solidFill>
                  <a:schemeClr val="tx1"/>
                </a:solidFill>
                <a:effectLst/>
                <a:latin typeface="+mn-lt"/>
                <a:ea typeface="+mn-ea"/>
                <a:cs typeface="+mn-cs"/>
              </a:rPr>
              <a:t> a trusted source of info? </a:t>
            </a:r>
          </a:p>
          <a:p>
            <a:r>
              <a:rPr lang="en-GB" sz="1200" b="0" kern="1200" dirty="0">
                <a:solidFill>
                  <a:schemeClr val="tx1"/>
                </a:solidFill>
                <a:effectLst/>
                <a:latin typeface="+mn-lt"/>
                <a:ea typeface="+mn-ea"/>
                <a:cs typeface="+mn-cs"/>
              </a:rPr>
              <a:t>Yes because ‘the council’ and the ‘NHS’ are trusted sources of information, as us Public Health and your school (hence why we’re here giving the lessons) </a:t>
            </a:r>
          </a:p>
          <a:p>
            <a:r>
              <a:rPr lang="en-GB" sz="1200" b="0" kern="1200" dirty="0">
                <a:solidFill>
                  <a:schemeClr val="tx1"/>
                </a:solidFill>
                <a:effectLst/>
                <a:latin typeface="+mn-lt"/>
                <a:ea typeface="+mn-ea"/>
                <a:cs typeface="+mn-cs"/>
              </a:rPr>
              <a:t>Ask:</a:t>
            </a:r>
          </a:p>
          <a:p>
            <a:r>
              <a:rPr lang="en-GB" sz="1200" b="0" kern="1200" dirty="0">
                <a:solidFill>
                  <a:schemeClr val="tx1"/>
                </a:solidFill>
                <a:effectLst/>
                <a:latin typeface="+mn-lt"/>
                <a:ea typeface="+mn-ea"/>
                <a:cs typeface="+mn-cs"/>
              </a:rPr>
              <a:t>What might not be trusted sources of information? Why? </a:t>
            </a:r>
          </a:p>
          <a:p>
            <a:r>
              <a:rPr lang="en-GB" sz="1200" b="0" kern="1200" dirty="0">
                <a:solidFill>
                  <a:schemeClr val="tx1"/>
                </a:solidFill>
                <a:effectLst/>
                <a:latin typeface="+mn-lt"/>
                <a:ea typeface="+mn-ea"/>
                <a:cs typeface="+mn-cs"/>
              </a:rPr>
              <a:t>This might not be a perfect solution, but if the lessons are going to meet this LO then there needs to be way to talk about it…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a:p>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9364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BB3C1EB6-0E6D-BF73-ED2D-7265A064B4CE}"/>
              </a:ext>
            </a:extLst>
          </p:cNvPr>
          <p:cNvSpPr txBox="1"/>
          <p:nvPr userDrawn="1">
            <p:extLst>
              <p:ext uri="{1162E1C5-73C7-4A58-AE30-91384D911F3F}">
                <p184:classification xmlns:p184="http://schemas.microsoft.com/office/powerpoint/2018/4/main" val="hdr"/>
              </p:ext>
            </p:extLst>
          </p:nvPr>
        </p:nvSpPr>
        <p:spPr>
          <a:xfrm>
            <a:off x="190500" y="190500"/>
            <a:ext cx="2176463"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This document was classified as: 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6.png"/><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KxCS-zBCnJo?feature=oembed"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KxCS-zBCnJo?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3"/>
          <p:cNvSpPr txBox="1"/>
          <p:nvPr/>
        </p:nvSpPr>
        <p:spPr>
          <a:xfrm>
            <a:off x="1752600" y="1333500"/>
            <a:ext cx="10210800" cy="2921954"/>
          </a:xfrm>
          <a:prstGeom prst="rect">
            <a:avLst/>
          </a:prstGeom>
        </p:spPr>
        <p:txBody>
          <a:bodyPr wrap="square" lIns="0" tIns="0" rIns="0" bIns="0" rtlCol="0" anchor="t">
            <a:spAutoFit/>
          </a:bodyPr>
          <a:lstStyle/>
          <a:p>
            <a:pPr>
              <a:lnSpc>
                <a:spcPts val="11200"/>
              </a:lnSpc>
              <a:spcBef>
                <a:spcPct val="0"/>
              </a:spcBef>
            </a:pPr>
            <a:r>
              <a:rPr lang="en-US" sz="8000" b="1" dirty="0">
                <a:solidFill>
                  <a:srgbClr val="000000"/>
                </a:solidFill>
                <a:latin typeface="Aptos Black" panose="020B0004020202020204" pitchFamily="34" charset="0"/>
                <a:ea typeface="Breul Grotesk"/>
                <a:cs typeface="Arial Bold" panose="020B0704020202020204"/>
                <a:sym typeface="Breul Grotesk"/>
              </a:rPr>
              <a:t>Vaccines &amp; Me: </a:t>
            </a:r>
          </a:p>
          <a:p>
            <a:pPr>
              <a:lnSpc>
                <a:spcPts val="11200"/>
              </a:lnSpc>
              <a:spcBef>
                <a:spcPct val="0"/>
              </a:spcBef>
            </a:pPr>
            <a:r>
              <a:rPr lang="en-US" sz="11500" b="1" dirty="0">
                <a:solidFill>
                  <a:srgbClr val="000000"/>
                </a:solidFill>
                <a:latin typeface="Aptos Black" panose="020B0004020202020204" pitchFamily="34" charset="0"/>
                <a:ea typeface="Breul Grotesk"/>
                <a:cs typeface="Arial Bold" panose="020B0704020202020204"/>
                <a:sym typeface="Breul Grotesk"/>
              </a:rPr>
              <a:t>HPV</a:t>
            </a:r>
            <a:endParaRPr lang="en-US" sz="8000" b="1" dirty="0">
              <a:solidFill>
                <a:srgbClr val="000000"/>
              </a:solidFill>
              <a:latin typeface="Aptos Black" panose="020B0004020202020204" pitchFamily="34" charset="0"/>
              <a:ea typeface="Breul Grotesk"/>
              <a:cs typeface="Arial Bold" panose="020B0704020202020204"/>
              <a:sym typeface="Breul Grotesk"/>
            </a:endParaRPr>
          </a:p>
        </p:txBody>
      </p:sp>
      <p:sp>
        <p:nvSpPr>
          <p:cNvPr id="34" name="TextBox 34"/>
          <p:cNvSpPr txBox="1"/>
          <p:nvPr/>
        </p:nvSpPr>
        <p:spPr>
          <a:xfrm>
            <a:off x="1772777" y="8655050"/>
            <a:ext cx="7371223" cy="596900"/>
          </a:xfrm>
          <a:prstGeom prst="rect">
            <a:avLst/>
          </a:prstGeom>
        </p:spPr>
        <p:txBody>
          <a:bodyPr lIns="0" tIns="0" rIns="0" bIns="0" rtlCol="0" anchor="t">
            <a:spAutoFit/>
          </a:bodyPr>
          <a:lstStyle/>
          <a:p>
            <a:pPr algn="l">
              <a:lnSpc>
                <a:spcPts val="4900"/>
              </a:lnSpc>
              <a:spcBef>
                <a:spcPct val="0"/>
              </a:spcBef>
            </a:pPr>
            <a:r>
              <a:rPr lang="en-US" sz="3500" i="1" dirty="0">
                <a:solidFill>
                  <a:srgbClr val="000000"/>
                </a:solidFill>
                <a:latin typeface="Aptos Display" panose="020B0004020202020204" pitchFamily="34" charset="0"/>
                <a:ea typeface="Cerebri Italics"/>
                <a:cs typeface="Cerebri Italics"/>
                <a:sym typeface="Cerebri Italics"/>
              </a:rPr>
              <a:t>Year 8 School Immunisation</a:t>
            </a:r>
          </a:p>
        </p:txBody>
      </p:sp>
      <p:pic>
        <p:nvPicPr>
          <p:cNvPr id="3" name="Picture 2">
            <a:extLst>
              <a:ext uri="{FF2B5EF4-FFF2-40B4-BE49-F238E27FC236}">
                <a16:creationId xmlns:a16="http://schemas.microsoft.com/office/drawing/2014/main" id="{30EEDB2A-8E90-BC8D-FFDB-302040A986A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77" b="92086" l="9807" r="94651">
                        <a14:foregroundMark x1="12630" y1="12410" x2="16196" y2="45504"/>
                        <a14:foregroundMark x1="15750" y1="9712" x2="15750" y2="9712"/>
                        <a14:foregroundMark x1="13522" y1="3777" x2="13522" y2="3777"/>
                        <a14:foregroundMark x1="86924" y1="57554" x2="86924" y2="57554"/>
                        <a14:foregroundMark x1="91976" y1="46583" x2="91976" y2="46583"/>
                        <a14:foregroundMark x1="94354" y1="42446" x2="94354" y2="42446"/>
                        <a14:foregroundMark x1="22140" y1="88489" x2="22140" y2="88489"/>
                        <a14:foregroundMark x1="29272" y1="79317" x2="27935" y2="85432"/>
                        <a14:foregroundMark x1="16493" y1="68345" x2="17682" y2="92266"/>
                        <a14:foregroundMark x1="17682" y1="92266" x2="17682" y2="92266"/>
                        <a14:foregroundMark x1="39822" y1="67806" x2="38782" y2="85432"/>
                        <a14:foregroundMark x1="15750" y1="8094" x2="15750" y2="8094"/>
                        <a14:foregroundMark x1="17236" y1="5216" x2="17236" y2="5216"/>
                        <a14:foregroundMark x1="49331" y1="13849" x2="49331" y2="13849"/>
                        <a14:foregroundMark x1="41308" y1="14209" x2="41308" y2="14209"/>
                        <a14:foregroundMark x1="43388" y1="12770" x2="42348" y2="32194"/>
                        <a14:foregroundMark x1="17682" y1="8993" x2="15602" y2="18885"/>
                        <a14:foregroundMark x1="63299" y1="15108" x2="64190" y2="38309"/>
                        <a14:foregroundMark x1="67013" y1="13489" x2="67013" y2="13489"/>
                        <a14:foregroundMark x1="84250" y1="17446" x2="84250" y2="17446"/>
                        <a14:foregroundMark x1="82021" y1="48201" x2="82021" y2="48201"/>
                        <a14:foregroundMark x1="82467" y1="52518" x2="20802" y2="55576"/>
                        <a14:foregroundMark x1="70134" y1="33813" x2="60773" y2="52878"/>
                        <a14:foregroundMark x1="60624" y1="35432" x2="57801" y2="47842"/>
                        <a14:foregroundMark x1="47845" y1="32194" x2="47845" y2="39388"/>
                        <a14:foregroundMark x1="37593" y1="23741" x2="41159" y2="49281"/>
                        <a14:foregroundMark x1="91382" y1="41187" x2="86181" y2="69784"/>
                        <a14:foregroundMark x1="94502" y1="42986" x2="94651" y2="69964"/>
                      </a14:backgroundRemoval>
                    </a14:imgEffect>
                  </a14:imgLayer>
                </a14:imgProps>
              </a:ext>
            </a:extLst>
          </a:blip>
          <a:stretch>
            <a:fillRect/>
          </a:stretch>
        </p:blipFill>
        <p:spPr>
          <a:xfrm>
            <a:off x="10287000" y="3848100"/>
            <a:ext cx="7567231" cy="6251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 r="-30" b="-15"/>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rot="-471451">
            <a:off x="1728629" y="2135257"/>
            <a:ext cx="6159042" cy="6016486"/>
            <a:chOff x="0" y="0"/>
            <a:chExt cx="4828540" cy="4716780"/>
          </a:xfrm>
        </p:grpSpPr>
        <p:sp>
          <p:nvSpPr>
            <p:cNvPr id="20" name="Freeform 2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3"/>
              <a:stretch>
                <a:fillRect l="-43429" r="-43429"/>
              </a:stretch>
            </a:blipFill>
          </p:spPr>
          <p:txBody>
            <a:bodyPr/>
            <a:lstStyle/>
            <a:p>
              <a:endParaRPr lang="en-GB"/>
            </a:p>
          </p:txBody>
        </p:sp>
      </p:grpSp>
      <p:grpSp>
        <p:nvGrpSpPr>
          <p:cNvPr id="21" name="Group 21"/>
          <p:cNvGrpSpPr/>
          <p:nvPr/>
        </p:nvGrpSpPr>
        <p:grpSpPr>
          <a:xfrm>
            <a:off x="9753600" y="3854959"/>
            <a:ext cx="6806436" cy="2569778"/>
            <a:chOff x="0" y="0"/>
            <a:chExt cx="9075249" cy="3426371"/>
          </a:xfrm>
        </p:grpSpPr>
        <p:grpSp>
          <p:nvGrpSpPr>
            <p:cNvPr id="22" name="Group 22"/>
            <p:cNvGrpSpPr/>
            <p:nvPr/>
          </p:nvGrpSpPr>
          <p:grpSpPr>
            <a:xfrm>
              <a:off x="0" y="0"/>
              <a:ext cx="9075249" cy="3426371"/>
              <a:chOff x="0" y="0"/>
              <a:chExt cx="1337486" cy="504970"/>
            </a:xfrm>
          </p:grpSpPr>
          <p:sp>
            <p:nvSpPr>
              <p:cNvPr id="23" name="Freeform 23"/>
              <p:cNvSpPr/>
              <p:nvPr/>
            </p:nvSpPr>
            <p:spPr>
              <a:xfrm>
                <a:off x="0" y="0"/>
                <a:ext cx="1337486" cy="504970"/>
              </a:xfrm>
              <a:custGeom>
                <a:avLst/>
                <a:gdLst/>
                <a:ahLst/>
                <a:cxnLst/>
                <a:rect l="l" t="t" r="r" b="b"/>
                <a:pathLst>
                  <a:path w="1337486" h="504970">
                    <a:moveTo>
                      <a:pt x="82827" y="0"/>
                    </a:moveTo>
                    <a:lnTo>
                      <a:pt x="1254659" y="0"/>
                    </a:lnTo>
                    <a:cubicBezTo>
                      <a:pt x="1276627" y="0"/>
                      <a:pt x="1297694" y="8726"/>
                      <a:pt x="1313227" y="24259"/>
                    </a:cubicBezTo>
                    <a:cubicBezTo>
                      <a:pt x="1328760" y="39793"/>
                      <a:pt x="1337486" y="60860"/>
                      <a:pt x="1337486" y="82827"/>
                    </a:cubicBezTo>
                    <a:lnTo>
                      <a:pt x="1337486" y="422143"/>
                    </a:lnTo>
                    <a:cubicBezTo>
                      <a:pt x="1337486" y="467887"/>
                      <a:pt x="1300403" y="504970"/>
                      <a:pt x="1254659" y="504970"/>
                    </a:cubicBezTo>
                    <a:lnTo>
                      <a:pt x="82827" y="504970"/>
                    </a:lnTo>
                    <a:cubicBezTo>
                      <a:pt x="60860" y="504970"/>
                      <a:pt x="39793" y="496243"/>
                      <a:pt x="24259" y="480710"/>
                    </a:cubicBezTo>
                    <a:cubicBezTo>
                      <a:pt x="8726" y="465177"/>
                      <a:pt x="0" y="444110"/>
                      <a:pt x="0" y="422143"/>
                    </a:cubicBezTo>
                    <a:lnTo>
                      <a:pt x="0" y="82827"/>
                    </a:lnTo>
                    <a:cubicBezTo>
                      <a:pt x="0" y="60860"/>
                      <a:pt x="8726" y="39793"/>
                      <a:pt x="24259" y="24259"/>
                    </a:cubicBezTo>
                    <a:cubicBezTo>
                      <a:pt x="39793" y="8726"/>
                      <a:pt x="60860" y="0"/>
                      <a:pt x="82827" y="0"/>
                    </a:cubicBezTo>
                    <a:close/>
                  </a:path>
                </a:pathLst>
              </a:custGeom>
              <a:solidFill>
                <a:srgbClr val="FFFFCC"/>
              </a:solidFill>
              <a:ln>
                <a:noFill/>
              </a:ln>
            </p:spPr>
            <p:txBody>
              <a:bodyPr/>
              <a:lstStyle/>
              <a:p>
                <a:endParaRPr lang="en-GB"/>
              </a:p>
            </p:txBody>
          </p:sp>
          <p:sp>
            <p:nvSpPr>
              <p:cNvPr id="24" name="TextBox 24"/>
              <p:cNvSpPr txBox="1"/>
              <p:nvPr/>
            </p:nvSpPr>
            <p:spPr>
              <a:xfrm>
                <a:off x="0" y="-28575"/>
                <a:ext cx="1337486" cy="533545"/>
              </a:xfrm>
              <a:prstGeom prst="rect">
                <a:avLst/>
              </a:prstGeom>
              <a:ln>
                <a:noFill/>
              </a:ln>
            </p:spPr>
            <p:txBody>
              <a:bodyPr lIns="50800" tIns="50800" rIns="50800" bIns="50800" rtlCol="0" anchor="ctr"/>
              <a:lstStyle/>
              <a:p>
                <a:pPr algn="ctr">
                  <a:lnSpc>
                    <a:spcPts val="1959"/>
                  </a:lnSpc>
                </a:pPr>
                <a:endParaRPr/>
              </a:p>
            </p:txBody>
          </p:sp>
        </p:grpSp>
        <p:sp>
          <p:nvSpPr>
            <p:cNvPr id="25" name="TextBox 25"/>
            <p:cNvSpPr txBox="1"/>
            <p:nvPr/>
          </p:nvSpPr>
          <p:spPr>
            <a:xfrm>
              <a:off x="657377" y="608204"/>
              <a:ext cx="7760495" cy="2048038"/>
            </a:xfrm>
            <a:prstGeom prst="rect">
              <a:avLst/>
            </a:prstGeom>
            <a:ln>
              <a:noFill/>
            </a:ln>
          </p:spPr>
          <p:txBody>
            <a:bodyPr lIns="0" tIns="0" rIns="0" bIns="0" rtlCol="0" anchor="t">
              <a:spAutoFit/>
            </a:bodyPr>
            <a:lstStyle/>
            <a:p>
              <a:pPr algn="ctr">
                <a:lnSpc>
                  <a:spcPts val="5996"/>
                </a:lnSpc>
                <a:spcBef>
                  <a:spcPct val="0"/>
                </a:spcBef>
              </a:pPr>
              <a:r>
                <a:rPr lang="en-US" sz="4300" spc="428" dirty="0">
                  <a:solidFill>
                    <a:srgbClr val="000000"/>
                  </a:solidFill>
                  <a:latin typeface="Aptos Display" panose="020B0004020202020204" pitchFamily="34" charset="0"/>
                  <a:ea typeface="Arial"/>
                  <a:cs typeface="Arial"/>
                  <a:sym typeface="Arial"/>
                </a:rPr>
                <a:t>Vaccines protect </a:t>
              </a:r>
              <a:r>
                <a:rPr lang="en-US" sz="4300" b="1" spc="428" dirty="0">
                  <a:solidFill>
                    <a:srgbClr val="000000"/>
                  </a:solidFill>
                  <a:latin typeface="Aptos Display" panose="020B0004020202020204" pitchFamily="34" charset="0"/>
                  <a:ea typeface="Arial Bold"/>
                  <a:cs typeface="Arial Bold"/>
                  <a:sym typeface="Arial Bold"/>
                </a:rPr>
                <a:t>you </a:t>
              </a:r>
              <a:r>
                <a:rPr lang="en-US" sz="4300" spc="428" dirty="0">
                  <a:solidFill>
                    <a:srgbClr val="000000"/>
                  </a:solidFill>
                  <a:latin typeface="Aptos Display" panose="020B0004020202020204" pitchFamily="34" charset="0"/>
                  <a:ea typeface="Arial"/>
                  <a:cs typeface="Arial"/>
                  <a:sym typeface="Arial"/>
                </a:rPr>
                <a:t>from diseases!</a:t>
              </a:r>
            </a:p>
          </p:txBody>
        </p:sp>
      </p:grpSp>
      <p:sp>
        <p:nvSpPr>
          <p:cNvPr id="2" name="TextBox 26">
            <a:extLst>
              <a:ext uri="{FF2B5EF4-FFF2-40B4-BE49-F238E27FC236}">
                <a16:creationId xmlns:a16="http://schemas.microsoft.com/office/drawing/2014/main" id="{376E850C-29FD-B0D1-9D01-1624FA3EBC27}"/>
              </a:ext>
            </a:extLst>
          </p:cNvPr>
          <p:cNvSpPr txBox="1"/>
          <p:nvPr/>
        </p:nvSpPr>
        <p:spPr>
          <a:xfrm>
            <a:off x="1344956" y="888479"/>
            <a:ext cx="10201246" cy="85081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Reasons to get vaccinated...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rot="286287">
            <a:off x="10041752" y="2165153"/>
            <a:ext cx="6784455" cy="6627423"/>
            <a:chOff x="0" y="0"/>
            <a:chExt cx="4828540" cy="4716780"/>
          </a:xfrm>
        </p:grpSpPr>
        <p:sp>
          <p:nvSpPr>
            <p:cNvPr id="20" name="Freeform 2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3"/>
              <a:stretch>
                <a:fillRect l="-12698" r="-12698"/>
              </a:stretch>
            </a:blipFill>
          </p:spPr>
          <p:txBody>
            <a:bodyPr/>
            <a:lstStyle/>
            <a:p>
              <a:endParaRPr lang="en-GB"/>
            </a:p>
          </p:txBody>
        </p:sp>
      </p:grpSp>
      <p:grpSp>
        <p:nvGrpSpPr>
          <p:cNvPr id="21" name="Group 21"/>
          <p:cNvGrpSpPr/>
          <p:nvPr/>
        </p:nvGrpSpPr>
        <p:grpSpPr>
          <a:xfrm>
            <a:off x="1497434" y="2297501"/>
            <a:ext cx="7480869" cy="1799099"/>
            <a:chOff x="0" y="0"/>
            <a:chExt cx="9974492" cy="2398799"/>
          </a:xfrm>
        </p:grpSpPr>
        <p:grpSp>
          <p:nvGrpSpPr>
            <p:cNvPr id="22" name="Group 22"/>
            <p:cNvGrpSpPr/>
            <p:nvPr/>
          </p:nvGrpSpPr>
          <p:grpSpPr>
            <a:xfrm>
              <a:off x="0" y="0"/>
              <a:ext cx="9974492" cy="2398799"/>
              <a:chOff x="0" y="0"/>
              <a:chExt cx="1729214" cy="415864"/>
            </a:xfrm>
          </p:grpSpPr>
          <p:sp>
            <p:nvSpPr>
              <p:cNvPr id="23" name="Freeform 23"/>
              <p:cNvSpPr/>
              <p:nvPr/>
            </p:nvSpPr>
            <p:spPr>
              <a:xfrm>
                <a:off x="0" y="0"/>
                <a:ext cx="1729214" cy="415864"/>
              </a:xfrm>
              <a:custGeom>
                <a:avLst/>
                <a:gdLst/>
                <a:ahLst/>
                <a:cxnLst/>
                <a:rect l="l" t="t" r="r" b="b"/>
                <a:pathLst>
                  <a:path w="1729214" h="415864">
                    <a:moveTo>
                      <a:pt x="64064" y="0"/>
                    </a:moveTo>
                    <a:lnTo>
                      <a:pt x="1665150" y="0"/>
                    </a:lnTo>
                    <a:cubicBezTo>
                      <a:pt x="1700532" y="0"/>
                      <a:pt x="1729214" y="28682"/>
                      <a:pt x="1729214" y="64064"/>
                    </a:cubicBezTo>
                    <a:lnTo>
                      <a:pt x="1729214" y="351801"/>
                    </a:lnTo>
                    <a:cubicBezTo>
                      <a:pt x="1729214" y="368791"/>
                      <a:pt x="1722465" y="385086"/>
                      <a:pt x="1710450" y="397101"/>
                    </a:cubicBezTo>
                    <a:cubicBezTo>
                      <a:pt x="1698436" y="409115"/>
                      <a:pt x="1682141" y="415864"/>
                      <a:pt x="1665150" y="415864"/>
                    </a:cubicBezTo>
                    <a:lnTo>
                      <a:pt x="64064" y="415864"/>
                    </a:lnTo>
                    <a:cubicBezTo>
                      <a:pt x="47073" y="415864"/>
                      <a:pt x="30778" y="409115"/>
                      <a:pt x="18764" y="397101"/>
                    </a:cubicBezTo>
                    <a:cubicBezTo>
                      <a:pt x="6750" y="385086"/>
                      <a:pt x="0" y="368791"/>
                      <a:pt x="0" y="351801"/>
                    </a:cubicBezTo>
                    <a:lnTo>
                      <a:pt x="0" y="64064"/>
                    </a:lnTo>
                    <a:cubicBezTo>
                      <a:pt x="0" y="47073"/>
                      <a:pt x="6750" y="30778"/>
                      <a:pt x="18764" y="18764"/>
                    </a:cubicBezTo>
                    <a:cubicBezTo>
                      <a:pt x="30778" y="6750"/>
                      <a:pt x="47073" y="0"/>
                      <a:pt x="64064" y="0"/>
                    </a:cubicBezTo>
                    <a:close/>
                  </a:path>
                </a:pathLst>
              </a:custGeom>
              <a:solidFill>
                <a:srgbClr val="FFFFCC"/>
              </a:solidFill>
            </p:spPr>
            <p:txBody>
              <a:bodyPr/>
              <a:lstStyle/>
              <a:p>
                <a:endParaRPr lang="en-GB"/>
              </a:p>
            </p:txBody>
          </p:sp>
          <p:sp>
            <p:nvSpPr>
              <p:cNvPr id="24" name="TextBox 24"/>
              <p:cNvSpPr txBox="1"/>
              <p:nvPr/>
            </p:nvSpPr>
            <p:spPr>
              <a:xfrm>
                <a:off x="0" y="-28575"/>
                <a:ext cx="1729214" cy="444439"/>
              </a:xfrm>
              <a:prstGeom prst="rect">
                <a:avLst/>
              </a:prstGeom>
            </p:spPr>
            <p:txBody>
              <a:bodyPr lIns="50800" tIns="50800" rIns="50800" bIns="50800" rtlCol="0" anchor="ctr"/>
              <a:lstStyle/>
              <a:p>
                <a:pPr algn="ctr">
                  <a:lnSpc>
                    <a:spcPts val="1959"/>
                  </a:lnSpc>
                </a:pPr>
                <a:endParaRPr/>
              </a:p>
            </p:txBody>
          </p:sp>
        </p:grpSp>
        <p:sp>
          <p:nvSpPr>
            <p:cNvPr id="25" name="TextBox 25"/>
            <p:cNvSpPr txBox="1"/>
            <p:nvPr/>
          </p:nvSpPr>
          <p:spPr>
            <a:xfrm>
              <a:off x="369541" y="325426"/>
              <a:ext cx="9143384" cy="1746270"/>
            </a:xfrm>
            <a:prstGeom prst="rect">
              <a:avLst/>
            </a:prstGeom>
          </p:spPr>
          <p:txBody>
            <a:bodyPr lIns="0" tIns="0" rIns="0" bIns="0" rtlCol="0" anchor="t">
              <a:spAutoFit/>
            </a:bodyPr>
            <a:lstStyle/>
            <a:p>
              <a:pPr algn="ctr">
                <a:lnSpc>
                  <a:spcPts val="5097"/>
                </a:lnSpc>
                <a:spcBef>
                  <a:spcPct val="0"/>
                </a:spcBef>
              </a:pPr>
              <a:r>
                <a:rPr lang="en-US" sz="3800" spc="364" dirty="0">
                  <a:solidFill>
                    <a:srgbClr val="000000"/>
                  </a:solidFill>
                  <a:latin typeface="Aptos Display" panose="020B0004020202020204" pitchFamily="34" charset="0"/>
                  <a:ea typeface="Arial"/>
                  <a:cs typeface="Arial"/>
                  <a:sym typeface="Arial"/>
                </a:rPr>
                <a:t>Vaccines protect </a:t>
              </a:r>
              <a:r>
                <a:rPr lang="en-US" sz="3800" b="1" spc="364" dirty="0">
                  <a:solidFill>
                    <a:srgbClr val="000000"/>
                  </a:solidFill>
                  <a:latin typeface="Aptos Display" panose="020B0004020202020204" pitchFamily="34" charset="0"/>
                  <a:ea typeface="Arial Bold"/>
                  <a:cs typeface="Arial Bold"/>
                  <a:sym typeface="Arial Bold"/>
                </a:rPr>
                <a:t>those around us</a:t>
              </a:r>
              <a:r>
                <a:rPr lang="en-US" sz="3800" spc="364" dirty="0">
                  <a:solidFill>
                    <a:srgbClr val="000000"/>
                  </a:solidFill>
                  <a:latin typeface="Aptos Display" panose="020B0004020202020204" pitchFamily="34" charset="0"/>
                  <a:ea typeface="Arial"/>
                  <a:cs typeface="Arial"/>
                  <a:sym typeface="Arial"/>
                </a:rPr>
                <a:t> too! </a:t>
              </a:r>
            </a:p>
          </p:txBody>
        </p:sp>
      </p:grpSp>
      <p:sp>
        <p:nvSpPr>
          <p:cNvPr id="2" name="TextBox 31">
            <a:extLst>
              <a:ext uri="{FF2B5EF4-FFF2-40B4-BE49-F238E27FC236}">
                <a16:creationId xmlns:a16="http://schemas.microsoft.com/office/drawing/2014/main" id="{EE400047-4D42-1807-31D3-284368529147}"/>
              </a:ext>
            </a:extLst>
          </p:cNvPr>
          <p:cNvSpPr txBox="1"/>
          <p:nvPr/>
        </p:nvSpPr>
        <p:spPr>
          <a:xfrm>
            <a:off x="1497434" y="787659"/>
            <a:ext cx="10201246" cy="85081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Reasons to get vaccinated...</a:t>
            </a:r>
          </a:p>
        </p:txBody>
      </p:sp>
      <p:grpSp>
        <p:nvGrpSpPr>
          <p:cNvPr id="3" name="Group 2">
            <a:extLst>
              <a:ext uri="{FF2B5EF4-FFF2-40B4-BE49-F238E27FC236}">
                <a16:creationId xmlns:a16="http://schemas.microsoft.com/office/drawing/2014/main" id="{ED01D606-0E98-98D8-793C-C5531560FEA8}"/>
              </a:ext>
            </a:extLst>
          </p:cNvPr>
          <p:cNvGrpSpPr/>
          <p:nvPr/>
        </p:nvGrpSpPr>
        <p:grpSpPr>
          <a:xfrm>
            <a:off x="2278950" y="5143500"/>
            <a:ext cx="5917837" cy="3600648"/>
            <a:chOff x="2278950" y="5143500"/>
            <a:chExt cx="5917837" cy="3600648"/>
          </a:xfrm>
          <a:solidFill>
            <a:srgbClr val="FFFF81"/>
          </a:solidFill>
        </p:grpSpPr>
        <p:grpSp>
          <p:nvGrpSpPr>
            <p:cNvPr id="4" name="Group 26">
              <a:extLst>
                <a:ext uri="{FF2B5EF4-FFF2-40B4-BE49-F238E27FC236}">
                  <a16:creationId xmlns:a16="http://schemas.microsoft.com/office/drawing/2014/main" id="{9AD0AA98-6D9C-E4DE-6778-6F5DB79F45A7}"/>
                </a:ext>
              </a:extLst>
            </p:cNvPr>
            <p:cNvGrpSpPr/>
            <p:nvPr/>
          </p:nvGrpSpPr>
          <p:grpSpPr>
            <a:xfrm>
              <a:off x="2278950" y="5143500"/>
              <a:ext cx="5917837" cy="3600648"/>
              <a:chOff x="0" y="0"/>
              <a:chExt cx="1394851" cy="848683"/>
            </a:xfrm>
            <a:grpFill/>
          </p:grpSpPr>
          <p:sp>
            <p:nvSpPr>
              <p:cNvPr id="6" name="Freeform 27">
                <a:extLst>
                  <a:ext uri="{FF2B5EF4-FFF2-40B4-BE49-F238E27FC236}">
                    <a16:creationId xmlns:a16="http://schemas.microsoft.com/office/drawing/2014/main" id="{482D757D-6F28-86FC-02A7-FEE3E5CF7949}"/>
                  </a:ext>
                </a:extLst>
              </p:cNvPr>
              <p:cNvSpPr/>
              <p:nvPr/>
            </p:nvSpPr>
            <p:spPr>
              <a:xfrm>
                <a:off x="0" y="0"/>
                <a:ext cx="1394851" cy="848683"/>
              </a:xfrm>
              <a:custGeom>
                <a:avLst/>
                <a:gdLst/>
                <a:ahLst/>
                <a:cxnLst/>
                <a:rect l="l" t="t" r="r" b="b"/>
                <a:pathLst>
                  <a:path w="1394851" h="848683">
                    <a:moveTo>
                      <a:pt x="66720" y="0"/>
                    </a:moveTo>
                    <a:lnTo>
                      <a:pt x="1328131" y="0"/>
                    </a:lnTo>
                    <a:cubicBezTo>
                      <a:pt x="1345826" y="0"/>
                      <a:pt x="1362797" y="7029"/>
                      <a:pt x="1375309" y="19542"/>
                    </a:cubicBezTo>
                    <a:cubicBezTo>
                      <a:pt x="1387822" y="32054"/>
                      <a:pt x="1394851" y="49025"/>
                      <a:pt x="1394851" y="66720"/>
                    </a:cubicBezTo>
                    <a:lnTo>
                      <a:pt x="1394851" y="781963"/>
                    </a:lnTo>
                    <a:cubicBezTo>
                      <a:pt x="1394851" y="818812"/>
                      <a:pt x="1364980" y="848683"/>
                      <a:pt x="1328131" y="848683"/>
                    </a:cubicBezTo>
                    <a:lnTo>
                      <a:pt x="66720" y="848683"/>
                    </a:lnTo>
                    <a:cubicBezTo>
                      <a:pt x="49025" y="848683"/>
                      <a:pt x="32054" y="841654"/>
                      <a:pt x="19542" y="829141"/>
                    </a:cubicBezTo>
                    <a:cubicBezTo>
                      <a:pt x="7029" y="816629"/>
                      <a:pt x="0" y="799658"/>
                      <a:pt x="0" y="781963"/>
                    </a:cubicBezTo>
                    <a:lnTo>
                      <a:pt x="0" y="66720"/>
                    </a:lnTo>
                    <a:cubicBezTo>
                      <a:pt x="0" y="49025"/>
                      <a:pt x="7029" y="32054"/>
                      <a:pt x="19542" y="19542"/>
                    </a:cubicBezTo>
                    <a:cubicBezTo>
                      <a:pt x="32054" y="7029"/>
                      <a:pt x="49025" y="0"/>
                      <a:pt x="66720" y="0"/>
                    </a:cubicBezTo>
                    <a:close/>
                  </a:path>
                </a:pathLst>
              </a:custGeom>
              <a:grpFill/>
            </p:spPr>
            <p:txBody>
              <a:bodyPr/>
              <a:lstStyle/>
              <a:p>
                <a:endParaRPr lang="en-GB"/>
              </a:p>
            </p:txBody>
          </p:sp>
          <p:sp>
            <p:nvSpPr>
              <p:cNvPr id="7" name="TextBox 28">
                <a:extLst>
                  <a:ext uri="{FF2B5EF4-FFF2-40B4-BE49-F238E27FC236}">
                    <a16:creationId xmlns:a16="http://schemas.microsoft.com/office/drawing/2014/main" id="{F60C3DEA-52B6-798C-1F32-E4071739956D}"/>
                  </a:ext>
                </a:extLst>
              </p:cNvPr>
              <p:cNvSpPr txBox="1"/>
              <p:nvPr/>
            </p:nvSpPr>
            <p:spPr>
              <a:xfrm>
                <a:off x="0" y="-28575"/>
                <a:ext cx="1394851" cy="877258"/>
              </a:xfrm>
              <a:prstGeom prst="rect">
                <a:avLst/>
              </a:prstGeom>
              <a:grpFill/>
            </p:spPr>
            <p:txBody>
              <a:bodyPr lIns="60470" tIns="60470" rIns="60470" bIns="60470" rtlCol="0" anchor="ctr"/>
              <a:lstStyle/>
              <a:p>
                <a:pPr algn="ctr">
                  <a:lnSpc>
                    <a:spcPts val="1960"/>
                  </a:lnSpc>
                </a:pPr>
                <a:endParaRPr/>
              </a:p>
            </p:txBody>
          </p:sp>
        </p:grpSp>
        <p:sp>
          <p:nvSpPr>
            <p:cNvPr id="5" name="TextBox 29">
              <a:extLst>
                <a:ext uri="{FF2B5EF4-FFF2-40B4-BE49-F238E27FC236}">
                  <a16:creationId xmlns:a16="http://schemas.microsoft.com/office/drawing/2014/main" id="{8ADB2729-8560-8A41-05B6-4926103B0253}"/>
                </a:ext>
              </a:extLst>
            </p:cNvPr>
            <p:cNvSpPr txBox="1"/>
            <p:nvPr/>
          </p:nvSpPr>
          <p:spPr>
            <a:xfrm>
              <a:off x="2498198" y="5364119"/>
              <a:ext cx="5424742" cy="3187091"/>
            </a:xfrm>
            <a:prstGeom prst="rect">
              <a:avLst/>
            </a:prstGeom>
            <a:grpFill/>
          </p:spPr>
          <p:txBody>
            <a:bodyPr lIns="0" tIns="0" rIns="0" bIns="0" rtlCol="0" anchor="t">
              <a:spAutoFit/>
            </a:bodyPr>
            <a:lstStyle/>
            <a:p>
              <a:pPr algn="ctr">
                <a:lnSpc>
                  <a:spcPts val="4200"/>
                </a:lnSpc>
              </a:pPr>
              <a:r>
                <a:rPr lang="en-US" sz="3800" b="1" spc="300" dirty="0">
                  <a:solidFill>
                    <a:srgbClr val="000000"/>
                  </a:solidFill>
                  <a:latin typeface="Aptos Display" panose="020B0004020202020204" pitchFamily="34" charset="0"/>
                  <a:ea typeface="Arial Bold"/>
                  <a:cs typeface="Arial Bold"/>
                  <a:sym typeface="Arial Bold"/>
                </a:rPr>
                <a:t>Not everyone can be vaccinated</a:t>
              </a:r>
              <a:r>
                <a:rPr lang="en-US" sz="3800" spc="300" dirty="0">
                  <a:solidFill>
                    <a:srgbClr val="000000"/>
                  </a:solidFill>
                  <a:latin typeface="Aptos Display" panose="020B0004020202020204" pitchFamily="34" charset="0"/>
                  <a:ea typeface="Arial"/>
                  <a:cs typeface="Arial"/>
                  <a:sym typeface="Arial"/>
                </a:rPr>
                <a:t>:</a:t>
              </a:r>
            </a:p>
            <a:p>
              <a:pPr algn="ctr">
                <a:lnSpc>
                  <a:spcPts val="5610"/>
                </a:lnSpc>
              </a:pPr>
              <a:r>
                <a:rPr lang="en-US" sz="3800" spc="300" dirty="0">
                  <a:solidFill>
                    <a:srgbClr val="000000"/>
                  </a:solidFill>
                  <a:latin typeface="Aptos Display" panose="020B0004020202020204" pitchFamily="34" charset="0"/>
                  <a:ea typeface="Arial"/>
                  <a:cs typeface="Arial"/>
                  <a:sym typeface="Arial"/>
                </a:rPr>
                <a:t>Young babies</a:t>
              </a:r>
            </a:p>
            <a:p>
              <a:pPr algn="ctr">
                <a:lnSpc>
                  <a:spcPts val="5610"/>
                </a:lnSpc>
              </a:pPr>
              <a:r>
                <a:rPr lang="en-US" sz="3800" spc="300" dirty="0">
                  <a:solidFill>
                    <a:srgbClr val="000000"/>
                  </a:solidFill>
                  <a:latin typeface="Aptos Display" panose="020B0004020202020204" pitchFamily="34" charset="0"/>
                  <a:ea typeface="Arial"/>
                  <a:cs typeface="Arial"/>
                  <a:sym typeface="Arial"/>
                </a:rPr>
                <a:t>Seriously ill people</a:t>
              </a:r>
            </a:p>
            <a:p>
              <a:pPr algn="ctr">
                <a:lnSpc>
                  <a:spcPts val="5610"/>
                </a:lnSpc>
              </a:pPr>
              <a:r>
                <a:rPr lang="en-US" sz="3800" spc="300" dirty="0">
                  <a:solidFill>
                    <a:srgbClr val="000000"/>
                  </a:solidFill>
                  <a:latin typeface="Aptos Display" panose="020B0004020202020204" pitchFamily="34" charset="0"/>
                  <a:ea typeface="Arial"/>
                  <a:cs typeface="Arial"/>
                  <a:sym typeface="Arial"/>
                </a:rPr>
                <a:t>People with an allergy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507991" y="955339"/>
            <a:ext cx="11769758" cy="86360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Code Pro"/>
                <a:sym typeface="Code Pro"/>
              </a:rPr>
              <a:t>How much do you know about HPV?</a:t>
            </a:r>
          </a:p>
        </p:txBody>
      </p:sp>
      <p:sp>
        <p:nvSpPr>
          <p:cNvPr id="20" name="TextBox 20"/>
          <p:cNvSpPr txBox="1"/>
          <p:nvPr/>
        </p:nvSpPr>
        <p:spPr>
          <a:xfrm>
            <a:off x="824997" y="2501214"/>
            <a:ext cx="16638006" cy="1573701"/>
          </a:xfrm>
          <a:prstGeom prst="rect">
            <a:avLst/>
          </a:prstGeom>
        </p:spPr>
        <p:txBody>
          <a:bodyPr lIns="0" tIns="0" rIns="0" bIns="0" rtlCol="0" anchor="t">
            <a:spAutoFit/>
          </a:bodyPr>
          <a:lstStyle/>
          <a:p>
            <a:pPr algn="ctr">
              <a:lnSpc>
                <a:spcPts val="6299"/>
              </a:lnSpc>
            </a:pPr>
            <a:r>
              <a:rPr lang="en-US" sz="4500" spc="450" dirty="0">
                <a:solidFill>
                  <a:srgbClr val="000000"/>
                </a:solidFill>
                <a:latin typeface="Aptos Display" panose="020B0004020202020204" pitchFamily="34" charset="0"/>
                <a:ea typeface="Arial Bold"/>
                <a:cs typeface="Arial Bold"/>
                <a:sym typeface="Arial Bold"/>
              </a:rPr>
              <a:t>Read the statements and decide which is the </a:t>
            </a:r>
            <a:r>
              <a:rPr lang="en-US" sz="4500" b="1" spc="450" dirty="0">
                <a:solidFill>
                  <a:srgbClr val="000000"/>
                </a:solidFill>
                <a:latin typeface="Aptos Display" panose="020B0004020202020204" pitchFamily="34" charset="0"/>
                <a:ea typeface="Arial Bold"/>
                <a:cs typeface="Arial Bold"/>
                <a:sym typeface="Arial Bold"/>
              </a:rPr>
              <a:t>most</a:t>
            </a:r>
            <a:r>
              <a:rPr lang="en-US" sz="4500" spc="450" dirty="0">
                <a:solidFill>
                  <a:srgbClr val="000000"/>
                </a:solidFill>
                <a:latin typeface="Aptos Display" panose="020B0004020202020204" pitchFamily="34" charset="0"/>
                <a:ea typeface="Arial Bold"/>
                <a:cs typeface="Arial Bold"/>
                <a:sym typeface="Arial Bold"/>
              </a:rPr>
              <a:t> </a:t>
            </a:r>
            <a:r>
              <a:rPr lang="en-US" sz="4500" b="1" spc="450" dirty="0">
                <a:solidFill>
                  <a:srgbClr val="000000"/>
                </a:solidFill>
                <a:latin typeface="Aptos Display" panose="020B0004020202020204" pitchFamily="34" charset="0"/>
                <a:ea typeface="Arial Bold"/>
                <a:cs typeface="Arial Bold"/>
                <a:sym typeface="Arial Bold"/>
              </a:rPr>
              <a:t>surprising</a:t>
            </a:r>
            <a:r>
              <a:rPr lang="en-US" sz="4500" spc="450" dirty="0">
                <a:solidFill>
                  <a:srgbClr val="000000"/>
                </a:solidFill>
                <a:latin typeface="Aptos Display" panose="020B0004020202020204" pitchFamily="34" charset="0"/>
                <a:ea typeface="Arial Bold"/>
                <a:cs typeface="Arial Bold"/>
                <a:sym typeface="Arial Bold"/>
              </a:rPr>
              <a:t>… </a:t>
            </a:r>
          </a:p>
        </p:txBody>
      </p:sp>
      <p:grpSp>
        <p:nvGrpSpPr>
          <p:cNvPr id="18" name="Group 17">
            <a:extLst>
              <a:ext uri="{FF2B5EF4-FFF2-40B4-BE49-F238E27FC236}">
                <a16:creationId xmlns:a16="http://schemas.microsoft.com/office/drawing/2014/main" id="{8BC8DA0E-252D-1901-A590-FEE23E70A8AB}"/>
              </a:ext>
            </a:extLst>
          </p:cNvPr>
          <p:cNvGrpSpPr/>
          <p:nvPr/>
        </p:nvGrpSpPr>
        <p:grpSpPr>
          <a:xfrm>
            <a:off x="1581150" y="4991100"/>
            <a:ext cx="15125700" cy="3627576"/>
            <a:chOff x="1655883" y="5450128"/>
            <a:chExt cx="15125700" cy="3627576"/>
          </a:xfrm>
        </p:grpSpPr>
        <p:grpSp>
          <p:nvGrpSpPr>
            <p:cNvPr id="17" name="Group 16">
              <a:extLst>
                <a:ext uri="{FF2B5EF4-FFF2-40B4-BE49-F238E27FC236}">
                  <a16:creationId xmlns:a16="http://schemas.microsoft.com/office/drawing/2014/main" id="{2E9A71C3-61D3-2A39-10B1-9A991A66EE7A}"/>
                </a:ext>
              </a:extLst>
            </p:cNvPr>
            <p:cNvGrpSpPr/>
            <p:nvPr/>
          </p:nvGrpSpPr>
          <p:grpSpPr>
            <a:xfrm>
              <a:off x="1655883" y="8163304"/>
              <a:ext cx="15125700" cy="914400"/>
              <a:chOff x="1655883" y="8163304"/>
              <a:chExt cx="15125700" cy="914400"/>
            </a:xfrm>
          </p:grpSpPr>
          <p:sp>
            <p:nvSpPr>
              <p:cNvPr id="8" name="Rectangle: Rounded Corners 7">
                <a:extLst>
                  <a:ext uri="{FF2B5EF4-FFF2-40B4-BE49-F238E27FC236}">
                    <a16:creationId xmlns:a16="http://schemas.microsoft.com/office/drawing/2014/main" id="{E91656A3-0462-80D0-633B-54E4FB4132AE}"/>
                  </a:ext>
                </a:extLst>
              </p:cNvPr>
              <p:cNvSpPr/>
              <p:nvPr/>
            </p:nvSpPr>
            <p:spPr>
              <a:xfrm>
                <a:off x="1655883" y="8163304"/>
                <a:ext cx="31242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latin typeface="Aptos Display" panose="020B0004020202020204" pitchFamily="34" charset="0"/>
                  </a:rPr>
                  <a:t>5</a:t>
                </a:r>
              </a:p>
            </p:txBody>
          </p:sp>
          <p:sp>
            <p:nvSpPr>
              <p:cNvPr id="10" name="Rectangle: Rounded Corners 9">
                <a:extLst>
                  <a:ext uri="{FF2B5EF4-FFF2-40B4-BE49-F238E27FC236}">
                    <a16:creationId xmlns:a16="http://schemas.microsoft.com/office/drawing/2014/main" id="{A7D61411-9541-78C0-4331-2030F5189446}"/>
                  </a:ext>
                </a:extLst>
              </p:cNvPr>
              <p:cNvSpPr/>
              <p:nvPr/>
            </p:nvSpPr>
            <p:spPr>
              <a:xfrm>
                <a:off x="5657853" y="8163304"/>
                <a:ext cx="31242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latin typeface="Aptos Display" panose="020B0004020202020204" pitchFamily="34" charset="0"/>
                  </a:rPr>
                  <a:t>6</a:t>
                </a:r>
              </a:p>
            </p:txBody>
          </p:sp>
          <p:sp>
            <p:nvSpPr>
              <p:cNvPr id="11" name="Rectangle: Rounded Corners 10">
                <a:extLst>
                  <a:ext uri="{FF2B5EF4-FFF2-40B4-BE49-F238E27FC236}">
                    <a16:creationId xmlns:a16="http://schemas.microsoft.com/office/drawing/2014/main" id="{CA7DBA58-8CBA-9042-6849-65342FE433BA}"/>
                  </a:ext>
                </a:extLst>
              </p:cNvPr>
              <p:cNvSpPr/>
              <p:nvPr/>
            </p:nvSpPr>
            <p:spPr>
              <a:xfrm>
                <a:off x="9659823" y="8163304"/>
                <a:ext cx="31242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latin typeface="Aptos Display" panose="020B0004020202020204" pitchFamily="34" charset="0"/>
                  </a:rPr>
                  <a:t>7</a:t>
                </a:r>
              </a:p>
            </p:txBody>
          </p:sp>
          <p:sp>
            <p:nvSpPr>
              <p:cNvPr id="12" name="Rectangle: Rounded Corners 11">
                <a:extLst>
                  <a:ext uri="{FF2B5EF4-FFF2-40B4-BE49-F238E27FC236}">
                    <a16:creationId xmlns:a16="http://schemas.microsoft.com/office/drawing/2014/main" id="{BF6FA2A1-2037-B063-F90F-A9E31C4D8199}"/>
                  </a:ext>
                </a:extLst>
              </p:cNvPr>
              <p:cNvSpPr/>
              <p:nvPr/>
            </p:nvSpPr>
            <p:spPr>
              <a:xfrm>
                <a:off x="13657383" y="8163304"/>
                <a:ext cx="31242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latin typeface="Aptos Display" panose="020B0004020202020204" pitchFamily="34" charset="0"/>
                  </a:rPr>
                  <a:t>8</a:t>
                </a:r>
              </a:p>
            </p:txBody>
          </p:sp>
        </p:grpSp>
        <p:grpSp>
          <p:nvGrpSpPr>
            <p:cNvPr id="16" name="Group 15">
              <a:extLst>
                <a:ext uri="{FF2B5EF4-FFF2-40B4-BE49-F238E27FC236}">
                  <a16:creationId xmlns:a16="http://schemas.microsoft.com/office/drawing/2014/main" id="{CF1362B3-A545-C723-D84E-DF29542DD045}"/>
                </a:ext>
              </a:extLst>
            </p:cNvPr>
            <p:cNvGrpSpPr/>
            <p:nvPr/>
          </p:nvGrpSpPr>
          <p:grpSpPr>
            <a:xfrm>
              <a:off x="3713283" y="6871386"/>
              <a:ext cx="11242434" cy="914400"/>
              <a:chOff x="3713283" y="6589604"/>
              <a:chExt cx="11242434" cy="914400"/>
            </a:xfrm>
          </p:grpSpPr>
          <p:sp>
            <p:nvSpPr>
              <p:cNvPr id="9" name="Rectangle: Rounded Corners 8">
                <a:extLst>
                  <a:ext uri="{FF2B5EF4-FFF2-40B4-BE49-F238E27FC236}">
                    <a16:creationId xmlns:a16="http://schemas.microsoft.com/office/drawing/2014/main" id="{5F8276B2-2FCE-476C-6720-9565F0063553}"/>
                  </a:ext>
                </a:extLst>
              </p:cNvPr>
              <p:cNvSpPr/>
              <p:nvPr/>
            </p:nvSpPr>
            <p:spPr>
              <a:xfrm>
                <a:off x="3713283" y="6589604"/>
                <a:ext cx="31242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latin typeface="Aptos Display" panose="020B0004020202020204" pitchFamily="34" charset="0"/>
                  </a:rPr>
                  <a:t>2</a:t>
                </a:r>
              </a:p>
            </p:txBody>
          </p:sp>
          <p:sp>
            <p:nvSpPr>
              <p:cNvPr id="13" name="Rectangle: Rounded Corners 12">
                <a:extLst>
                  <a:ext uri="{FF2B5EF4-FFF2-40B4-BE49-F238E27FC236}">
                    <a16:creationId xmlns:a16="http://schemas.microsoft.com/office/drawing/2014/main" id="{6C0C12FA-1EF3-9BE3-0738-7D021169CFD2}"/>
                  </a:ext>
                </a:extLst>
              </p:cNvPr>
              <p:cNvSpPr/>
              <p:nvPr/>
            </p:nvSpPr>
            <p:spPr>
              <a:xfrm>
                <a:off x="11831517" y="6589604"/>
                <a:ext cx="31242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latin typeface="Aptos Display" panose="020B0004020202020204" pitchFamily="34" charset="0"/>
                  </a:rPr>
                  <a:t>4</a:t>
                </a:r>
              </a:p>
            </p:txBody>
          </p:sp>
          <p:sp>
            <p:nvSpPr>
              <p:cNvPr id="14" name="Rectangle: Rounded Corners 13">
                <a:extLst>
                  <a:ext uri="{FF2B5EF4-FFF2-40B4-BE49-F238E27FC236}">
                    <a16:creationId xmlns:a16="http://schemas.microsoft.com/office/drawing/2014/main" id="{0B31E488-C049-406C-25D4-D18738AD8925}"/>
                  </a:ext>
                </a:extLst>
              </p:cNvPr>
              <p:cNvSpPr/>
              <p:nvPr/>
            </p:nvSpPr>
            <p:spPr>
              <a:xfrm>
                <a:off x="7772400" y="6589604"/>
                <a:ext cx="31242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latin typeface="Aptos Display" panose="020B0004020202020204" pitchFamily="34" charset="0"/>
                  </a:rPr>
                  <a:t>3</a:t>
                </a:r>
              </a:p>
            </p:txBody>
          </p:sp>
        </p:grpSp>
        <p:sp>
          <p:nvSpPr>
            <p:cNvPr id="15" name="Rectangle: Rounded Corners 14">
              <a:extLst>
                <a:ext uri="{FF2B5EF4-FFF2-40B4-BE49-F238E27FC236}">
                  <a16:creationId xmlns:a16="http://schemas.microsoft.com/office/drawing/2014/main" id="{A945EB5E-5D3F-672C-CBD7-4FD6A86FBC48}"/>
                </a:ext>
              </a:extLst>
            </p:cNvPr>
            <p:cNvSpPr/>
            <p:nvPr/>
          </p:nvSpPr>
          <p:spPr>
            <a:xfrm>
              <a:off x="7772400" y="5450128"/>
              <a:ext cx="31242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b="1" dirty="0">
                  <a:latin typeface="Aptos Display" panose="020B0004020202020204" pitchFamily="34" charset="0"/>
                </a:rPr>
                <a:t>1</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091907"/>
            <a:ext cx="16230600" cy="4103186"/>
            <a:chOff x="0" y="0"/>
            <a:chExt cx="4906369" cy="1240357"/>
          </a:xfrm>
        </p:grpSpPr>
        <p:sp>
          <p:nvSpPr>
            <p:cNvPr id="3" name="Freeform 3"/>
            <p:cNvSpPr/>
            <p:nvPr/>
          </p:nvSpPr>
          <p:spPr>
            <a:xfrm>
              <a:off x="0" y="0"/>
              <a:ext cx="4906369" cy="1240357"/>
            </a:xfrm>
            <a:custGeom>
              <a:avLst/>
              <a:gdLst/>
              <a:ahLst/>
              <a:cxnLst/>
              <a:rect l="l" t="t" r="r" b="b"/>
              <a:pathLst>
                <a:path w="4906369" h="1240357">
                  <a:moveTo>
                    <a:pt x="24327" y="0"/>
                  </a:moveTo>
                  <a:lnTo>
                    <a:pt x="4882042" y="0"/>
                  </a:lnTo>
                  <a:cubicBezTo>
                    <a:pt x="4895477" y="0"/>
                    <a:pt x="4906369" y="10891"/>
                    <a:pt x="4906369" y="24327"/>
                  </a:cubicBezTo>
                  <a:lnTo>
                    <a:pt x="4906369" y="1216031"/>
                  </a:lnTo>
                  <a:cubicBezTo>
                    <a:pt x="4906369" y="1229466"/>
                    <a:pt x="4895477" y="1240357"/>
                    <a:pt x="4882042" y="1240357"/>
                  </a:cubicBezTo>
                  <a:lnTo>
                    <a:pt x="24327" y="1240357"/>
                  </a:lnTo>
                  <a:cubicBezTo>
                    <a:pt x="10891" y="1240357"/>
                    <a:pt x="0" y="1229466"/>
                    <a:pt x="0" y="1216031"/>
                  </a:cubicBezTo>
                  <a:lnTo>
                    <a:pt x="0" y="24327"/>
                  </a:lnTo>
                  <a:cubicBezTo>
                    <a:pt x="0" y="10891"/>
                    <a:pt x="10891" y="0"/>
                    <a:pt x="24327" y="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GB"/>
            </a:p>
          </p:txBody>
        </p:sp>
        <p:sp>
          <p:nvSpPr>
            <p:cNvPr id="4" name="TextBox 4"/>
            <p:cNvSpPr txBox="1"/>
            <p:nvPr/>
          </p:nvSpPr>
          <p:spPr>
            <a:xfrm>
              <a:off x="0" y="-266700"/>
              <a:ext cx="4906369" cy="1507057"/>
            </a:xfrm>
            <a:prstGeom prst="rect">
              <a:avLst/>
            </a:prstGeom>
          </p:spPr>
          <p:style>
            <a:lnRef idx="3">
              <a:schemeClr val="lt1"/>
            </a:lnRef>
            <a:fillRef idx="1">
              <a:schemeClr val="accent1"/>
            </a:fillRef>
            <a:effectRef idx="1">
              <a:schemeClr val="accent1"/>
            </a:effectRef>
            <a:fontRef idx="minor">
              <a:schemeClr val="lt1"/>
            </a:fontRef>
          </p:style>
          <p:txBody>
            <a:bodyPr lIns="50800" tIns="50800" rIns="50800" bIns="50800" rtlCol="0" anchor="ctr"/>
            <a:lstStyle/>
            <a:p>
              <a:pPr marL="755649" lvl="1" algn="ctr">
                <a:lnSpc>
                  <a:spcPts val="9799"/>
                </a:lnSpc>
              </a:pPr>
              <a:r>
                <a:rPr lang="en-US" sz="6999" spc="699" dirty="0">
                  <a:solidFill>
                    <a:srgbClr val="FFFFFF"/>
                  </a:solidFill>
                  <a:latin typeface="Aptos Display" panose="020B0004020202020204" pitchFamily="34" charset="0"/>
                  <a:ea typeface="Arial"/>
                  <a:cs typeface="Arial"/>
                  <a:sym typeface="Arial"/>
                </a:rPr>
                <a:t>HPV </a:t>
              </a:r>
              <a:r>
                <a:rPr lang="en-US" sz="6999" b="1" spc="699" dirty="0">
                  <a:solidFill>
                    <a:srgbClr val="FFFFFF"/>
                  </a:solidFill>
                  <a:latin typeface="Aptos Display" panose="020B0004020202020204" pitchFamily="34" charset="0"/>
                  <a:ea typeface="Arial Bold"/>
                  <a:cs typeface="Arial Bold"/>
                  <a:sym typeface="Arial Bold"/>
                </a:rPr>
                <a:t>doesn’t usually</a:t>
              </a:r>
              <a:r>
                <a:rPr lang="en-US" sz="6999" spc="699" dirty="0">
                  <a:solidFill>
                    <a:srgbClr val="FFFFFF"/>
                  </a:solidFill>
                  <a:latin typeface="Aptos Display" panose="020B0004020202020204" pitchFamily="34" charset="0"/>
                  <a:ea typeface="Arial"/>
                  <a:cs typeface="Arial"/>
                  <a:sym typeface="Arial"/>
                </a:rPr>
                <a:t> have </a:t>
              </a:r>
              <a:r>
                <a:rPr lang="en-US" sz="6999" b="1" spc="699" dirty="0">
                  <a:solidFill>
                    <a:srgbClr val="FFFFFF"/>
                  </a:solidFill>
                  <a:latin typeface="Aptos Display" panose="020B0004020202020204" pitchFamily="34" charset="0"/>
                  <a:ea typeface="Arial Bold"/>
                  <a:cs typeface="Arial Bold"/>
                  <a:sym typeface="Arial Bold"/>
                </a:rPr>
                <a:t>any symptoms</a:t>
              </a:r>
              <a:endParaRPr lang="en-US" sz="6999" spc="699" dirty="0">
                <a:solidFill>
                  <a:srgbClr val="FFFFFF"/>
                </a:solidFill>
                <a:latin typeface="Aptos Display" panose="020B0004020202020204" pitchFamily="34" charset="0"/>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091907"/>
            <a:ext cx="16230600" cy="4103186"/>
            <a:chOff x="0" y="0"/>
            <a:chExt cx="4906369" cy="1240357"/>
          </a:xfrm>
        </p:grpSpPr>
        <p:sp>
          <p:nvSpPr>
            <p:cNvPr id="3" name="Freeform 3"/>
            <p:cNvSpPr/>
            <p:nvPr/>
          </p:nvSpPr>
          <p:spPr>
            <a:xfrm>
              <a:off x="0" y="0"/>
              <a:ext cx="4906369" cy="1240357"/>
            </a:xfrm>
            <a:custGeom>
              <a:avLst/>
              <a:gdLst/>
              <a:ahLst/>
              <a:cxnLst/>
              <a:rect l="l" t="t" r="r" b="b"/>
              <a:pathLst>
                <a:path w="4906369" h="1240357">
                  <a:moveTo>
                    <a:pt x="24327" y="0"/>
                  </a:moveTo>
                  <a:lnTo>
                    <a:pt x="4882042" y="0"/>
                  </a:lnTo>
                  <a:cubicBezTo>
                    <a:pt x="4895477" y="0"/>
                    <a:pt x="4906369" y="10891"/>
                    <a:pt x="4906369" y="24327"/>
                  </a:cubicBezTo>
                  <a:lnTo>
                    <a:pt x="4906369" y="1216031"/>
                  </a:lnTo>
                  <a:cubicBezTo>
                    <a:pt x="4906369" y="1229466"/>
                    <a:pt x="4895477" y="1240357"/>
                    <a:pt x="4882042" y="1240357"/>
                  </a:cubicBezTo>
                  <a:lnTo>
                    <a:pt x="24327" y="1240357"/>
                  </a:lnTo>
                  <a:cubicBezTo>
                    <a:pt x="10891" y="1240357"/>
                    <a:pt x="0" y="1229466"/>
                    <a:pt x="0" y="1216031"/>
                  </a:cubicBezTo>
                  <a:lnTo>
                    <a:pt x="0" y="24327"/>
                  </a:lnTo>
                  <a:cubicBezTo>
                    <a:pt x="0" y="10891"/>
                    <a:pt x="10891" y="0"/>
                    <a:pt x="24327" y="0"/>
                  </a:cubicBezTo>
                  <a:close/>
                </a:path>
              </a:pathLst>
            </a:custGeom>
          </p:spPr>
          <p:style>
            <a:lnRef idx="3">
              <a:schemeClr val="lt1"/>
            </a:lnRef>
            <a:fillRef idx="1">
              <a:schemeClr val="accent4"/>
            </a:fillRef>
            <a:effectRef idx="1">
              <a:schemeClr val="accent4"/>
            </a:effectRef>
            <a:fontRef idx="minor">
              <a:schemeClr val="lt1"/>
            </a:fontRef>
          </p:style>
          <p:txBody>
            <a:bodyPr/>
            <a:lstStyle/>
            <a:p>
              <a:endParaRPr lang="en-GB"/>
            </a:p>
          </p:txBody>
        </p:sp>
        <p:sp>
          <p:nvSpPr>
            <p:cNvPr id="4" name="TextBox 4"/>
            <p:cNvSpPr txBox="1"/>
            <p:nvPr/>
          </p:nvSpPr>
          <p:spPr>
            <a:xfrm>
              <a:off x="0" y="-266700"/>
              <a:ext cx="4906369" cy="1507057"/>
            </a:xfrm>
            <a:prstGeom prst="rect">
              <a:avLst/>
            </a:prstGeom>
          </p:spPr>
          <p:style>
            <a:lnRef idx="3">
              <a:schemeClr val="lt1"/>
            </a:lnRef>
            <a:fillRef idx="1">
              <a:schemeClr val="accent4"/>
            </a:fillRef>
            <a:effectRef idx="1">
              <a:schemeClr val="accent4"/>
            </a:effectRef>
            <a:fontRef idx="minor">
              <a:schemeClr val="lt1"/>
            </a:fontRef>
          </p:style>
          <p:txBody>
            <a:bodyPr lIns="50800" tIns="50800" rIns="50800" bIns="50800" rtlCol="0" anchor="ctr"/>
            <a:lstStyle/>
            <a:p>
              <a:pPr algn="ctr">
                <a:lnSpc>
                  <a:spcPts val="9799"/>
                </a:lnSpc>
              </a:pPr>
              <a:r>
                <a:rPr lang="en-US" sz="6999" spc="699" dirty="0">
                  <a:solidFill>
                    <a:srgbClr val="FFFFFF"/>
                  </a:solidFill>
                  <a:latin typeface="Aptos Display" panose="020B0004020202020204" pitchFamily="34" charset="0"/>
                  <a:ea typeface="Arial"/>
                  <a:cs typeface="Arial"/>
                  <a:sym typeface="Arial"/>
                </a:rPr>
                <a:t>There are over </a:t>
              </a:r>
              <a:r>
                <a:rPr lang="en-US" sz="6999" b="1" spc="699" dirty="0">
                  <a:solidFill>
                    <a:srgbClr val="FFFFFF"/>
                  </a:solidFill>
                  <a:latin typeface="Aptos Display" panose="020B0004020202020204" pitchFamily="34" charset="0"/>
                  <a:ea typeface="Arial Bold"/>
                  <a:cs typeface="Arial Bold"/>
                  <a:sym typeface="Arial Bold"/>
                </a:rPr>
                <a:t>200 different types</a:t>
              </a:r>
              <a:r>
                <a:rPr lang="en-US" sz="6999" spc="699" dirty="0">
                  <a:solidFill>
                    <a:srgbClr val="FFFFFF"/>
                  </a:solidFill>
                  <a:latin typeface="Aptos Display" panose="020B0004020202020204" pitchFamily="34" charset="0"/>
                  <a:ea typeface="Arial"/>
                  <a:cs typeface="Arial"/>
                  <a:sym typeface="Arial"/>
                </a:rPr>
                <a:t> of HPV virus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38290"/>
            <a:ext cx="16230600" cy="4810420"/>
            <a:chOff x="0" y="0"/>
            <a:chExt cx="4906369" cy="1454148"/>
          </a:xfrm>
        </p:grpSpPr>
        <p:sp>
          <p:nvSpPr>
            <p:cNvPr id="3" name="Freeform 3"/>
            <p:cNvSpPr/>
            <p:nvPr/>
          </p:nvSpPr>
          <p:spPr>
            <a:xfrm>
              <a:off x="0" y="0"/>
              <a:ext cx="4906369" cy="1454148"/>
            </a:xfrm>
            <a:custGeom>
              <a:avLst/>
              <a:gdLst/>
              <a:ahLst/>
              <a:cxnLst/>
              <a:rect l="l" t="t" r="r" b="b"/>
              <a:pathLst>
                <a:path w="4906369" h="1454148">
                  <a:moveTo>
                    <a:pt x="24327" y="0"/>
                  </a:moveTo>
                  <a:lnTo>
                    <a:pt x="4882042" y="0"/>
                  </a:lnTo>
                  <a:cubicBezTo>
                    <a:pt x="4895477" y="0"/>
                    <a:pt x="4906369" y="10891"/>
                    <a:pt x="4906369" y="24327"/>
                  </a:cubicBezTo>
                  <a:lnTo>
                    <a:pt x="4906369" y="1429821"/>
                  </a:lnTo>
                  <a:cubicBezTo>
                    <a:pt x="4906369" y="1443257"/>
                    <a:pt x="4895477" y="1454148"/>
                    <a:pt x="4882042" y="1454148"/>
                  </a:cubicBezTo>
                  <a:lnTo>
                    <a:pt x="24327" y="1454148"/>
                  </a:lnTo>
                  <a:cubicBezTo>
                    <a:pt x="10891" y="1454148"/>
                    <a:pt x="0" y="1443257"/>
                    <a:pt x="0" y="1429821"/>
                  </a:cubicBezTo>
                  <a:lnTo>
                    <a:pt x="0" y="24327"/>
                  </a:lnTo>
                  <a:cubicBezTo>
                    <a:pt x="0" y="10891"/>
                    <a:pt x="10891" y="0"/>
                    <a:pt x="24327" y="0"/>
                  </a:cubicBezTo>
                  <a:close/>
                </a:path>
              </a:pathLst>
            </a:custGeom>
          </p:spPr>
          <p:style>
            <a:lnRef idx="3">
              <a:schemeClr val="lt1"/>
            </a:lnRef>
            <a:fillRef idx="1">
              <a:schemeClr val="accent5"/>
            </a:fillRef>
            <a:effectRef idx="1">
              <a:schemeClr val="accent5"/>
            </a:effectRef>
            <a:fontRef idx="minor">
              <a:schemeClr val="lt1"/>
            </a:fontRef>
          </p:style>
          <p:txBody>
            <a:bodyPr/>
            <a:lstStyle/>
            <a:p>
              <a:endParaRPr lang="en-GB"/>
            </a:p>
          </p:txBody>
        </p:sp>
        <p:sp>
          <p:nvSpPr>
            <p:cNvPr id="4" name="TextBox 4"/>
            <p:cNvSpPr txBox="1"/>
            <p:nvPr/>
          </p:nvSpPr>
          <p:spPr>
            <a:xfrm>
              <a:off x="0" y="-266700"/>
              <a:ext cx="4906369" cy="1720848"/>
            </a:xfrm>
            <a:prstGeom prst="rect">
              <a:avLst/>
            </a:prstGeom>
          </p:spPr>
          <p:style>
            <a:lnRef idx="3">
              <a:schemeClr val="lt1"/>
            </a:lnRef>
            <a:fillRef idx="1">
              <a:schemeClr val="accent5"/>
            </a:fillRef>
            <a:effectRef idx="1">
              <a:schemeClr val="accent5"/>
            </a:effectRef>
            <a:fontRef idx="minor">
              <a:schemeClr val="lt1"/>
            </a:fontRef>
          </p:style>
          <p:txBody>
            <a:bodyPr lIns="50800" tIns="50800" rIns="50800" bIns="50800" rtlCol="0" anchor="ctr"/>
            <a:lstStyle/>
            <a:p>
              <a:pPr algn="ctr">
                <a:lnSpc>
                  <a:spcPts val="9799"/>
                </a:lnSpc>
              </a:pPr>
              <a:r>
                <a:rPr lang="en-US" sz="6999" spc="699" dirty="0">
                  <a:solidFill>
                    <a:srgbClr val="FFFFFF"/>
                  </a:solidFill>
                  <a:latin typeface="Aptos Display" panose="020B0004020202020204" pitchFamily="34" charset="0"/>
                  <a:ea typeface="Arial"/>
                  <a:cs typeface="Arial"/>
                  <a:sym typeface="Arial"/>
                </a:rPr>
                <a:t>Both </a:t>
              </a:r>
              <a:r>
                <a:rPr lang="en-US" sz="6999" b="1" spc="699" dirty="0">
                  <a:solidFill>
                    <a:srgbClr val="FFFFFF"/>
                  </a:solidFill>
                  <a:latin typeface="Aptos Display" panose="020B0004020202020204" pitchFamily="34" charset="0"/>
                  <a:ea typeface="Arial Bold"/>
                  <a:cs typeface="Arial Bold"/>
                  <a:sym typeface="Arial Bold"/>
                </a:rPr>
                <a:t>boys and girls</a:t>
              </a:r>
              <a:r>
                <a:rPr lang="en-US" sz="6999" spc="699" dirty="0">
                  <a:solidFill>
                    <a:srgbClr val="FFFFFF"/>
                  </a:solidFill>
                  <a:latin typeface="Aptos Display" panose="020B0004020202020204" pitchFamily="34" charset="0"/>
                  <a:ea typeface="Arial"/>
                  <a:cs typeface="Arial"/>
                  <a:sym typeface="Arial"/>
                </a:rPr>
                <a:t> can get HPV </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38290"/>
            <a:ext cx="16230600" cy="4810420"/>
            <a:chOff x="0" y="0"/>
            <a:chExt cx="4906369" cy="1454148"/>
          </a:xfrm>
        </p:grpSpPr>
        <p:sp>
          <p:nvSpPr>
            <p:cNvPr id="3" name="Freeform 3"/>
            <p:cNvSpPr/>
            <p:nvPr/>
          </p:nvSpPr>
          <p:spPr>
            <a:xfrm>
              <a:off x="0" y="0"/>
              <a:ext cx="4906369" cy="1454148"/>
            </a:xfrm>
            <a:custGeom>
              <a:avLst/>
              <a:gdLst/>
              <a:ahLst/>
              <a:cxnLst/>
              <a:rect l="l" t="t" r="r" b="b"/>
              <a:pathLst>
                <a:path w="4906369" h="1454148">
                  <a:moveTo>
                    <a:pt x="24327" y="0"/>
                  </a:moveTo>
                  <a:lnTo>
                    <a:pt x="4882042" y="0"/>
                  </a:lnTo>
                  <a:cubicBezTo>
                    <a:pt x="4895477" y="0"/>
                    <a:pt x="4906369" y="10891"/>
                    <a:pt x="4906369" y="24327"/>
                  </a:cubicBezTo>
                  <a:lnTo>
                    <a:pt x="4906369" y="1429821"/>
                  </a:lnTo>
                  <a:cubicBezTo>
                    <a:pt x="4906369" y="1443257"/>
                    <a:pt x="4895477" y="1454148"/>
                    <a:pt x="4882042" y="1454148"/>
                  </a:cubicBezTo>
                  <a:lnTo>
                    <a:pt x="24327" y="1454148"/>
                  </a:lnTo>
                  <a:cubicBezTo>
                    <a:pt x="10891" y="1454148"/>
                    <a:pt x="0" y="1443257"/>
                    <a:pt x="0" y="1429821"/>
                  </a:cubicBezTo>
                  <a:lnTo>
                    <a:pt x="0" y="24327"/>
                  </a:lnTo>
                  <a:cubicBezTo>
                    <a:pt x="0" y="10891"/>
                    <a:pt x="10891" y="0"/>
                    <a:pt x="24327" y="0"/>
                  </a:cubicBezTo>
                  <a:close/>
                </a:path>
              </a:pathLst>
            </a:custGeom>
          </p:spPr>
          <p:style>
            <a:lnRef idx="3">
              <a:schemeClr val="lt1"/>
            </a:lnRef>
            <a:fillRef idx="1">
              <a:schemeClr val="accent2"/>
            </a:fillRef>
            <a:effectRef idx="1">
              <a:schemeClr val="accent2"/>
            </a:effectRef>
            <a:fontRef idx="minor">
              <a:schemeClr val="lt1"/>
            </a:fontRef>
          </p:style>
          <p:txBody>
            <a:bodyPr/>
            <a:lstStyle/>
            <a:p>
              <a:endParaRPr lang="en-GB"/>
            </a:p>
          </p:txBody>
        </p:sp>
        <p:sp>
          <p:nvSpPr>
            <p:cNvPr id="4" name="TextBox 4"/>
            <p:cNvSpPr txBox="1"/>
            <p:nvPr/>
          </p:nvSpPr>
          <p:spPr>
            <a:xfrm>
              <a:off x="0" y="-266700"/>
              <a:ext cx="4906369" cy="1720848"/>
            </a:xfrm>
            <a:prstGeom prst="rect">
              <a:avLst/>
            </a:prstGeom>
          </p:spPr>
          <p:style>
            <a:lnRef idx="3">
              <a:schemeClr val="lt1"/>
            </a:lnRef>
            <a:fillRef idx="1">
              <a:schemeClr val="accent2"/>
            </a:fillRef>
            <a:effectRef idx="1">
              <a:schemeClr val="accent2"/>
            </a:effectRef>
            <a:fontRef idx="minor">
              <a:schemeClr val="lt1"/>
            </a:fontRef>
          </p:style>
          <p:txBody>
            <a:bodyPr lIns="50800" tIns="50800" rIns="50800" bIns="50800" rtlCol="0" anchor="ctr"/>
            <a:lstStyle/>
            <a:p>
              <a:pPr algn="ctr">
                <a:lnSpc>
                  <a:spcPts val="9799"/>
                </a:lnSpc>
              </a:pPr>
              <a:r>
                <a:rPr lang="en-US" sz="6999" spc="349" dirty="0">
                  <a:solidFill>
                    <a:srgbClr val="FFFFFF"/>
                  </a:solidFill>
                  <a:latin typeface="Aptos Display" panose="020B0004020202020204" pitchFamily="34" charset="0"/>
                  <a:ea typeface="Arial"/>
                  <a:cs typeface="Arial"/>
                  <a:sym typeface="Arial"/>
                </a:rPr>
                <a:t>HPV can cause painless</a:t>
              </a:r>
              <a:r>
                <a:rPr lang="en-US" sz="6999" b="1" spc="349" dirty="0">
                  <a:solidFill>
                    <a:srgbClr val="FFFFFF"/>
                  </a:solidFill>
                  <a:latin typeface="Aptos Display" panose="020B0004020202020204" pitchFamily="34" charset="0"/>
                  <a:ea typeface="Arial Bold"/>
                  <a:cs typeface="Arial Bold"/>
                  <a:sym typeface="Arial Bold"/>
                </a:rPr>
                <a:t> growths</a:t>
              </a:r>
              <a:r>
                <a:rPr lang="en-US" sz="6999" spc="349" dirty="0">
                  <a:solidFill>
                    <a:srgbClr val="FFFFFF"/>
                  </a:solidFill>
                  <a:latin typeface="Aptos Display" panose="020B0004020202020204" pitchFamily="34" charset="0"/>
                  <a:ea typeface="Arial"/>
                  <a:cs typeface="Arial"/>
                  <a:sym typeface="Arial"/>
                </a:rPr>
                <a:t> or lumps around your genital area; these are known as </a:t>
              </a:r>
              <a:r>
                <a:rPr lang="en-US" sz="6999" b="1" spc="349" dirty="0">
                  <a:solidFill>
                    <a:srgbClr val="FFFFFF"/>
                  </a:solidFill>
                  <a:latin typeface="Aptos Display" panose="020B0004020202020204" pitchFamily="34" charset="0"/>
                  <a:ea typeface="Arial Bold"/>
                  <a:cs typeface="Arial Bold"/>
                  <a:sym typeface="Arial Bold"/>
                </a:rPr>
                <a:t>genital warts</a:t>
              </a:r>
              <a:endParaRPr lang="en-US" sz="6999" spc="349" dirty="0">
                <a:solidFill>
                  <a:srgbClr val="FFFFFF"/>
                </a:solidFill>
                <a:latin typeface="Aptos Display" panose="020B0004020202020204" pitchFamily="34" charset="0"/>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38290"/>
            <a:ext cx="16230600" cy="4810420"/>
            <a:chOff x="0" y="0"/>
            <a:chExt cx="4906369" cy="1454148"/>
          </a:xfrm>
        </p:grpSpPr>
        <p:sp>
          <p:nvSpPr>
            <p:cNvPr id="3" name="Freeform 3"/>
            <p:cNvSpPr/>
            <p:nvPr/>
          </p:nvSpPr>
          <p:spPr>
            <a:xfrm>
              <a:off x="0" y="0"/>
              <a:ext cx="4906369" cy="1454148"/>
            </a:xfrm>
            <a:custGeom>
              <a:avLst/>
              <a:gdLst/>
              <a:ahLst/>
              <a:cxnLst/>
              <a:rect l="l" t="t" r="r" b="b"/>
              <a:pathLst>
                <a:path w="4906369" h="1454148">
                  <a:moveTo>
                    <a:pt x="24327" y="0"/>
                  </a:moveTo>
                  <a:lnTo>
                    <a:pt x="4882042" y="0"/>
                  </a:lnTo>
                  <a:cubicBezTo>
                    <a:pt x="4895477" y="0"/>
                    <a:pt x="4906369" y="10891"/>
                    <a:pt x="4906369" y="24327"/>
                  </a:cubicBezTo>
                  <a:lnTo>
                    <a:pt x="4906369" y="1429821"/>
                  </a:lnTo>
                  <a:cubicBezTo>
                    <a:pt x="4906369" y="1443257"/>
                    <a:pt x="4895477" y="1454148"/>
                    <a:pt x="4882042" y="1454148"/>
                  </a:cubicBezTo>
                  <a:lnTo>
                    <a:pt x="24327" y="1454148"/>
                  </a:lnTo>
                  <a:cubicBezTo>
                    <a:pt x="10891" y="1454148"/>
                    <a:pt x="0" y="1443257"/>
                    <a:pt x="0" y="1429821"/>
                  </a:cubicBezTo>
                  <a:lnTo>
                    <a:pt x="0" y="24327"/>
                  </a:lnTo>
                  <a:cubicBezTo>
                    <a:pt x="0" y="10891"/>
                    <a:pt x="10891" y="0"/>
                    <a:pt x="24327" y="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GB"/>
            </a:p>
          </p:txBody>
        </p:sp>
        <p:sp>
          <p:nvSpPr>
            <p:cNvPr id="4" name="TextBox 4"/>
            <p:cNvSpPr txBox="1"/>
            <p:nvPr/>
          </p:nvSpPr>
          <p:spPr>
            <a:xfrm>
              <a:off x="0" y="-266700"/>
              <a:ext cx="4906369" cy="1720848"/>
            </a:xfrm>
            <a:prstGeom prst="rect">
              <a:avLst/>
            </a:prstGeom>
          </p:spPr>
          <p:style>
            <a:lnRef idx="3">
              <a:schemeClr val="lt1"/>
            </a:lnRef>
            <a:fillRef idx="1">
              <a:schemeClr val="accent1"/>
            </a:fillRef>
            <a:effectRef idx="1">
              <a:schemeClr val="accent1"/>
            </a:effectRef>
            <a:fontRef idx="minor">
              <a:schemeClr val="lt1"/>
            </a:fontRef>
          </p:style>
          <p:txBody>
            <a:bodyPr lIns="50800" tIns="50800" rIns="50800" bIns="50800" rtlCol="0" anchor="ctr"/>
            <a:lstStyle/>
            <a:p>
              <a:pPr algn="ctr">
                <a:lnSpc>
                  <a:spcPts val="9799"/>
                </a:lnSpc>
              </a:pPr>
              <a:r>
                <a:rPr lang="en-US" sz="6999" spc="349" dirty="0">
                  <a:solidFill>
                    <a:srgbClr val="FFFFFF"/>
                  </a:solidFill>
                  <a:latin typeface="Aptos Display" panose="020B0004020202020204" pitchFamily="34" charset="0"/>
                  <a:ea typeface="Arial"/>
                  <a:cs typeface="Arial"/>
                  <a:sym typeface="Arial"/>
                </a:rPr>
                <a:t>HPV can cause </a:t>
              </a:r>
              <a:r>
                <a:rPr lang="en-US" sz="6999" b="1" spc="349" dirty="0">
                  <a:solidFill>
                    <a:srgbClr val="FFFFFF"/>
                  </a:solidFill>
                  <a:latin typeface="Aptos Display" panose="020B0004020202020204" pitchFamily="34" charset="0"/>
                  <a:ea typeface="Arial Bold"/>
                  <a:cs typeface="Arial Bold"/>
                  <a:sym typeface="Arial Bold"/>
                </a:rPr>
                <a:t>cancers </a:t>
              </a:r>
              <a:r>
                <a:rPr lang="en-US" sz="6999" spc="349" dirty="0">
                  <a:solidFill>
                    <a:srgbClr val="FFFFFF"/>
                  </a:solidFill>
                  <a:latin typeface="Aptos Display" panose="020B0004020202020204" pitchFamily="34" charset="0"/>
                  <a:ea typeface="Arial"/>
                  <a:cs typeface="Arial"/>
                  <a:sym typeface="Arial"/>
                </a:rPr>
                <a:t>of the mouth, throat and/or genital area​</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87538"/>
            <a:ext cx="16230600" cy="6184796"/>
            <a:chOff x="0" y="-257175"/>
            <a:chExt cx="4906369" cy="1869610"/>
          </a:xfrm>
        </p:grpSpPr>
        <p:sp>
          <p:nvSpPr>
            <p:cNvPr id="3" name="Freeform 3"/>
            <p:cNvSpPr/>
            <p:nvPr/>
          </p:nvSpPr>
          <p:spPr>
            <a:xfrm>
              <a:off x="0" y="0"/>
              <a:ext cx="4906369" cy="1454148"/>
            </a:xfrm>
            <a:custGeom>
              <a:avLst/>
              <a:gdLst/>
              <a:ahLst/>
              <a:cxnLst/>
              <a:rect l="l" t="t" r="r" b="b"/>
              <a:pathLst>
                <a:path w="4906369" h="1454148">
                  <a:moveTo>
                    <a:pt x="24327" y="0"/>
                  </a:moveTo>
                  <a:lnTo>
                    <a:pt x="4882042" y="0"/>
                  </a:lnTo>
                  <a:cubicBezTo>
                    <a:pt x="4895477" y="0"/>
                    <a:pt x="4906369" y="10891"/>
                    <a:pt x="4906369" y="24327"/>
                  </a:cubicBezTo>
                  <a:lnTo>
                    <a:pt x="4906369" y="1429821"/>
                  </a:lnTo>
                  <a:cubicBezTo>
                    <a:pt x="4906369" y="1443257"/>
                    <a:pt x="4895477" y="1454148"/>
                    <a:pt x="4882042" y="1454148"/>
                  </a:cubicBezTo>
                  <a:lnTo>
                    <a:pt x="24327" y="1454148"/>
                  </a:lnTo>
                  <a:cubicBezTo>
                    <a:pt x="10891" y="1454148"/>
                    <a:pt x="0" y="1443257"/>
                    <a:pt x="0" y="1429821"/>
                  </a:cubicBezTo>
                  <a:lnTo>
                    <a:pt x="0" y="24327"/>
                  </a:lnTo>
                  <a:cubicBezTo>
                    <a:pt x="0" y="10891"/>
                    <a:pt x="10891" y="0"/>
                    <a:pt x="24327" y="0"/>
                  </a:cubicBezTo>
                  <a:close/>
                </a:path>
              </a:pathLst>
            </a:custGeom>
          </p:spPr>
          <p:style>
            <a:lnRef idx="3">
              <a:schemeClr val="lt1"/>
            </a:lnRef>
            <a:fillRef idx="1">
              <a:schemeClr val="accent4"/>
            </a:fillRef>
            <a:effectRef idx="1">
              <a:schemeClr val="accent4"/>
            </a:effectRef>
            <a:fontRef idx="minor">
              <a:schemeClr val="lt1"/>
            </a:fontRef>
          </p:style>
          <p:txBody>
            <a:bodyPr/>
            <a:lstStyle/>
            <a:p>
              <a:endParaRPr lang="en-GB"/>
            </a:p>
          </p:txBody>
        </p:sp>
        <p:sp>
          <p:nvSpPr>
            <p:cNvPr id="4" name="TextBox 4"/>
            <p:cNvSpPr txBox="1"/>
            <p:nvPr/>
          </p:nvSpPr>
          <p:spPr>
            <a:xfrm>
              <a:off x="0" y="-257175"/>
              <a:ext cx="4906369" cy="1869610"/>
            </a:xfrm>
            <a:prstGeom prst="rect">
              <a:avLst/>
            </a:prstGeom>
          </p:spPr>
          <p:style>
            <a:lnRef idx="3">
              <a:schemeClr val="lt1"/>
            </a:lnRef>
            <a:fillRef idx="1">
              <a:schemeClr val="accent4"/>
            </a:fillRef>
            <a:effectRef idx="1">
              <a:schemeClr val="accent4"/>
            </a:effectRef>
            <a:fontRef idx="minor">
              <a:schemeClr val="lt1"/>
            </a:fontRef>
          </p:style>
          <p:txBody>
            <a:bodyPr lIns="50800" tIns="50800" rIns="50800" bIns="50800" rtlCol="0" anchor="ctr"/>
            <a:lstStyle/>
            <a:p>
              <a:pPr algn="ctr">
                <a:lnSpc>
                  <a:spcPts val="9100"/>
                </a:lnSpc>
              </a:pPr>
              <a:r>
                <a:rPr lang="en-US" sz="6500" spc="325" dirty="0">
                  <a:solidFill>
                    <a:srgbClr val="FFFFFF"/>
                  </a:solidFill>
                  <a:latin typeface="Aptos Display" panose="020B0004020202020204" pitchFamily="34" charset="0"/>
                  <a:ea typeface="Arial"/>
                  <a:cs typeface="Arial"/>
                  <a:sym typeface="Arial"/>
                </a:rPr>
                <a:t>Cervical cancer rates were </a:t>
              </a:r>
              <a:r>
                <a:rPr lang="en-US" sz="6500" b="1" spc="325" dirty="0">
                  <a:solidFill>
                    <a:srgbClr val="FFFFFF"/>
                  </a:solidFill>
                  <a:latin typeface="Aptos Display" panose="020B0004020202020204" pitchFamily="34" charset="0"/>
                  <a:ea typeface="Arial Bold"/>
                  <a:cs typeface="Arial Bold"/>
                  <a:sym typeface="Arial Bold"/>
                </a:rPr>
                <a:t>reduced by almost 90% in women in their 20s</a:t>
              </a:r>
              <a:r>
                <a:rPr lang="en-US" sz="6500" spc="325" dirty="0">
                  <a:solidFill>
                    <a:srgbClr val="FFFFFF"/>
                  </a:solidFill>
                  <a:latin typeface="Aptos Display" panose="020B0004020202020204" pitchFamily="34" charset="0"/>
                  <a:ea typeface="Arial"/>
                  <a:cs typeface="Arial"/>
                  <a:sym typeface="Arial"/>
                </a:rPr>
                <a:t> in England, who had the HPV vaccine </a:t>
              </a:r>
              <a:r>
                <a:rPr lang="en-US" sz="6500" b="1" spc="325" dirty="0">
                  <a:solidFill>
                    <a:srgbClr val="FFFFFF"/>
                  </a:solidFill>
                  <a:latin typeface="Aptos Display" panose="020B0004020202020204" pitchFamily="34" charset="0"/>
                  <a:ea typeface="Arial Bold"/>
                  <a:cs typeface="Arial Bold"/>
                  <a:sym typeface="Arial Bold"/>
                </a:rPr>
                <a:t>aged 12-13</a:t>
              </a:r>
              <a:endParaRPr lang="en-US" sz="6500" spc="325" dirty="0">
                <a:solidFill>
                  <a:srgbClr val="FFFFFF"/>
                </a:solidFill>
                <a:latin typeface="Aptos Display" panose="020B0004020202020204" pitchFamily="34" charset="0"/>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9"/>
          <p:cNvSpPr/>
          <p:nvPr/>
        </p:nvSpPr>
        <p:spPr>
          <a:xfrm>
            <a:off x="14493916" y="6620815"/>
            <a:ext cx="2765384" cy="2637485"/>
          </a:xfrm>
          <a:custGeom>
            <a:avLst/>
            <a:gdLst/>
            <a:ahLst/>
            <a:cxnLst/>
            <a:rect l="l" t="t" r="r" b="b"/>
            <a:pathLst>
              <a:path w="2765384" h="2637485">
                <a:moveTo>
                  <a:pt x="0" y="0"/>
                </a:moveTo>
                <a:lnTo>
                  <a:pt x="2765384" y="0"/>
                </a:lnTo>
                <a:lnTo>
                  <a:pt x="2765384" y="2637485"/>
                </a:lnTo>
                <a:lnTo>
                  <a:pt x="0" y="26374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latin typeface="Arial Bold" panose="020B0704020202020204"/>
              <a:cs typeface="Arial Bold" panose="020B0704020202020204"/>
            </a:endParaRPr>
          </a:p>
        </p:txBody>
      </p:sp>
      <p:sp>
        <p:nvSpPr>
          <p:cNvPr id="23" name="TextBox 23"/>
          <p:cNvSpPr txBox="1"/>
          <p:nvPr/>
        </p:nvSpPr>
        <p:spPr>
          <a:xfrm>
            <a:off x="1139164" y="1693782"/>
            <a:ext cx="13130679" cy="6329024"/>
          </a:xfrm>
          <a:prstGeom prst="rect">
            <a:avLst/>
          </a:prstGeom>
        </p:spPr>
        <p:txBody>
          <a:bodyPr lIns="50800" tIns="50800" rIns="50800" bIns="50800" rtlCol="0" anchor="ctr"/>
          <a:lstStyle/>
          <a:p>
            <a:pPr algn="ctr">
              <a:lnSpc>
                <a:spcPts val="1959"/>
              </a:lnSpc>
            </a:pPr>
            <a:endParaRPr dirty="0">
              <a:latin typeface="Arial Bold" panose="020B0704020202020204"/>
              <a:cs typeface="Arial Bold" panose="020B0704020202020204"/>
            </a:endParaRPr>
          </a:p>
        </p:txBody>
      </p:sp>
      <p:sp>
        <p:nvSpPr>
          <p:cNvPr id="24" name="Freeform 24"/>
          <p:cNvSpPr/>
          <p:nvPr/>
        </p:nvSpPr>
        <p:spPr>
          <a:xfrm rot="-365122">
            <a:off x="2629276" y="2822357"/>
            <a:ext cx="3348024" cy="5172510"/>
          </a:xfrm>
          <a:custGeom>
            <a:avLst/>
            <a:gdLst/>
            <a:ahLst/>
            <a:cxnLst/>
            <a:rect l="l" t="t" r="r" b="b"/>
            <a:pathLst>
              <a:path w="3348024" h="5172510">
                <a:moveTo>
                  <a:pt x="0" y="0"/>
                </a:moveTo>
                <a:lnTo>
                  <a:pt x="3348025" y="0"/>
                </a:lnTo>
                <a:lnTo>
                  <a:pt x="3348025" y="5172510"/>
                </a:lnTo>
                <a:lnTo>
                  <a:pt x="0" y="51725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latin typeface="Arial Bold" panose="020B0704020202020204"/>
              <a:cs typeface="Arial Bold" panose="020B0704020202020204"/>
            </a:endParaRPr>
          </a:p>
        </p:txBody>
      </p:sp>
      <p:grpSp>
        <p:nvGrpSpPr>
          <p:cNvPr id="25" name="Group 25"/>
          <p:cNvGrpSpPr/>
          <p:nvPr/>
        </p:nvGrpSpPr>
        <p:grpSpPr>
          <a:xfrm>
            <a:off x="7046388" y="3548601"/>
            <a:ext cx="331954" cy="386274"/>
            <a:chOff x="0" y="0"/>
            <a:chExt cx="698500" cy="812800"/>
          </a:xfrm>
          <a:solidFill>
            <a:srgbClr val="FFFF81"/>
          </a:solidFill>
        </p:grpSpPr>
        <p:sp>
          <p:nvSpPr>
            <p:cNvPr id="26" name="Freeform 2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pFill/>
          </p:spPr>
          <p:txBody>
            <a:bodyPr/>
            <a:lstStyle/>
            <a:p>
              <a:endParaRPr lang="en-GB">
                <a:latin typeface="Arial Bold" panose="020B0704020202020204"/>
                <a:cs typeface="Arial Bold" panose="020B0704020202020204"/>
              </a:endParaRPr>
            </a:p>
          </p:txBody>
        </p:sp>
        <p:sp>
          <p:nvSpPr>
            <p:cNvPr id="27" name="TextBox 27"/>
            <p:cNvSpPr txBox="1"/>
            <p:nvPr/>
          </p:nvSpPr>
          <p:spPr>
            <a:xfrm>
              <a:off x="0" y="82550"/>
              <a:ext cx="698500" cy="590550"/>
            </a:xfrm>
            <a:prstGeom prst="rect">
              <a:avLst/>
            </a:prstGeom>
            <a:grpFill/>
          </p:spPr>
          <p:txBody>
            <a:bodyPr lIns="50800" tIns="50800" rIns="50800" bIns="50800" rtlCol="0" anchor="ctr"/>
            <a:lstStyle/>
            <a:p>
              <a:pPr algn="ctr">
                <a:lnSpc>
                  <a:spcPts val="1960"/>
                </a:lnSpc>
              </a:pPr>
              <a:endParaRPr>
                <a:latin typeface="Arial Bold" panose="020B0704020202020204"/>
                <a:cs typeface="Arial Bold" panose="020B0704020202020204"/>
              </a:endParaRPr>
            </a:p>
          </p:txBody>
        </p:sp>
      </p:grpSp>
      <p:grpSp>
        <p:nvGrpSpPr>
          <p:cNvPr id="28" name="Group 28"/>
          <p:cNvGrpSpPr/>
          <p:nvPr/>
        </p:nvGrpSpPr>
        <p:grpSpPr>
          <a:xfrm>
            <a:off x="7046388" y="5240696"/>
            <a:ext cx="331954" cy="386274"/>
            <a:chOff x="0" y="0"/>
            <a:chExt cx="698500" cy="812800"/>
          </a:xfrm>
          <a:solidFill>
            <a:srgbClr val="FFFF81"/>
          </a:solidFill>
        </p:grpSpPr>
        <p:sp>
          <p:nvSpPr>
            <p:cNvPr id="29" name="Freeform 2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pFill/>
          </p:spPr>
          <p:txBody>
            <a:bodyPr/>
            <a:lstStyle/>
            <a:p>
              <a:endParaRPr lang="en-GB">
                <a:latin typeface="Arial Bold" panose="020B0704020202020204"/>
                <a:cs typeface="Arial Bold" panose="020B0704020202020204"/>
              </a:endParaRPr>
            </a:p>
          </p:txBody>
        </p:sp>
        <p:sp>
          <p:nvSpPr>
            <p:cNvPr id="30" name="TextBox 30"/>
            <p:cNvSpPr txBox="1"/>
            <p:nvPr/>
          </p:nvSpPr>
          <p:spPr>
            <a:xfrm>
              <a:off x="0" y="82550"/>
              <a:ext cx="698500" cy="590550"/>
            </a:xfrm>
            <a:prstGeom prst="rect">
              <a:avLst/>
            </a:prstGeom>
            <a:grpFill/>
          </p:spPr>
          <p:txBody>
            <a:bodyPr lIns="50800" tIns="50800" rIns="50800" bIns="50800" rtlCol="0" anchor="ctr"/>
            <a:lstStyle/>
            <a:p>
              <a:pPr algn="ctr">
                <a:lnSpc>
                  <a:spcPts val="1960"/>
                </a:lnSpc>
              </a:pPr>
              <a:endParaRPr>
                <a:latin typeface="Arial Bold" panose="020B0704020202020204"/>
                <a:cs typeface="Arial Bold" panose="020B0704020202020204"/>
              </a:endParaRPr>
            </a:p>
          </p:txBody>
        </p:sp>
      </p:grpSp>
      <p:sp>
        <p:nvSpPr>
          <p:cNvPr id="31" name="TextBox 31"/>
          <p:cNvSpPr txBox="1"/>
          <p:nvPr/>
        </p:nvSpPr>
        <p:spPr>
          <a:xfrm>
            <a:off x="8001000" y="6933264"/>
            <a:ext cx="5682216" cy="613373"/>
          </a:xfrm>
          <a:prstGeom prst="rect">
            <a:avLst/>
          </a:prstGeom>
        </p:spPr>
        <p:txBody>
          <a:bodyPr wrap="square"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Arial Bold" panose="020B0704020202020204"/>
                <a:sym typeface="Questrial"/>
              </a:rPr>
              <a:t>Space to ask any questions</a:t>
            </a:r>
          </a:p>
        </p:txBody>
      </p:sp>
      <p:sp>
        <p:nvSpPr>
          <p:cNvPr id="32" name="TextBox 32"/>
          <p:cNvSpPr txBox="1"/>
          <p:nvPr/>
        </p:nvSpPr>
        <p:spPr>
          <a:xfrm>
            <a:off x="8001000" y="3390900"/>
            <a:ext cx="3748887" cy="613373"/>
          </a:xfrm>
          <a:prstGeom prst="rect">
            <a:avLst/>
          </a:prstGeom>
        </p:spPr>
        <p:txBody>
          <a:bodyPr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Arial Bold" panose="020B0704020202020204"/>
                <a:sym typeface="Questrial"/>
              </a:rPr>
              <a:t>This is not a test!</a:t>
            </a:r>
          </a:p>
        </p:txBody>
      </p:sp>
      <p:grpSp>
        <p:nvGrpSpPr>
          <p:cNvPr id="33" name="Group 33"/>
          <p:cNvGrpSpPr/>
          <p:nvPr/>
        </p:nvGrpSpPr>
        <p:grpSpPr>
          <a:xfrm>
            <a:off x="7046388" y="7018989"/>
            <a:ext cx="331954" cy="386274"/>
            <a:chOff x="0" y="0"/>
            <a:chExt cx="698500" cy="812800"/>
          </a:xfrm>
          <a:solidFill>
            <a:srgbClr val="FFFF81"/>
          </a:solidFill>
        </p:grpSpPr>
        <p:sp>
          <p:nvSpPr>
            <p:cNvPr id="34" name="Freeform 3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pFill/>
          </p:spPr>
          <p:txBody>
            <a:bodyPr/>
            <a:lstStyle/>
            <a:p>
              <a:endParaRPr lang="en-GB">
                <a:latin typeface="Arial Bold" panose="020B0704020202020204"/>
                <a:cs typeface="Arial Bold" panose="020B0704020202020204"/>
              </a:endParaRPr>
            </a:p>
          </p:txBody>
        </p:sp>
        <p:sp>
          <p:nvSpPr>
            <p:cNvPr id="35" name="TextBox 35"/>
            <p:cNvSpPr txBox="1"/>
            <p:nvPr/>
          </p:nvSpPr>
          <p:spPr>
            <a:xfrm>
              <a:off x="0" y="82550"/>
              <a:ext cx="698500" cy="590550"/>
            </a:xfrm>
            <a:prstGeom prst="rect">
              <a:avLst/>
            </a:prstGeom>
            <a:grpFill/>
          </p:spPr>
          <p:txBody>
            <a:bodyPr lIns="50800" tIns="50800" rIns="50800" bIns="50800" rtlCol="0" anchor="ctr"/>
            <a:lstStyle/>
            <a:p>
              <a:pPr algn="ctr">
                <a:lnSpc>
                  <a:spcPts val="1960"/>
                </a:lnSpc>
              </a:pPr>
              <a:endParaRPr>
                <a:latin typeface="Arial Bold" panose="020B0704020202020204"/>
                <a:cs typeface="Arial Bold" panose="020B0704020202020204"/>
              </a:endParaRPr>
            </a:p>
          </p:txBody>
        </p:sp>
      </p:grpSp>
      <p:sp>
        <p:nvSpPr>
          <p:cNvPr id="36" name="TextBox 36"/>
          <p:cNvSpPr txBox="1"/>
          <p:nvPr/>
        </p:nvSpPr>
        <p:spPr>
          <a:xfrm>
            <a:off x="8001000" y="5117515"/>
            <a:ext cx="6492916" cy="613373"/>
          </a:xfrm>
          <a:prstGeom prst="rect">
            <a:avLst/>
          </a:prstGeom>
        </p:spPr>
        <p:txBody>
          <a:bodyPr wrap="square"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Arial Bold" panose="020B0704020202020204"/>
                <a:sym typeface="Questrial"/>
              </a:rPr>
              <a:t>Space to leave any comments</a:t>
            </a:r>
          </a:p>
        </p:txBody>
      </p:sp>
      <p:sp>
        <p:nvSpPr>
          <p:cNvPr id="2" name="TextBox 20">
            <a:extLst>
              <a:ext uri="{FF2B5EF4-FFF2-40B4-BE49-F238E27FC236}">
                <a16:creationId xmlns:a16="http://schemas.microsoft.com/office/drawing/2014/main" id="{C5B8F3D8-A8F0-6E75-7E2D-B49233F10883}"/>
              </a:ext>
            </a:extLst>
          </p:cNvPr>
          <p:cNvSpPr txBox="1"/>
          <p:nvPr/>
        </p:nvSpPr>
        <p:spPr>
          <a:xfrm>
            <a:off x="1447800" y="1015721"/>
            <a:ext cx="1256737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How much do you know about vaccines?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38290"/>
            <a:ext cx="16230600" cy="4810420"/>
            <a:chOff x="0" y="0"/>
            <a:chExt cx="4906369" cy="1454148"/>
          </a:xfrm>
        </p:grpSpPr>
        <p:sp>
          <p:nvSpPr>
            <p:cNvPr id="3" name="Freeform 3"/>
            <p:cNvSpPr/>
            <p:nvPr/>
          </p:nvSpPr>
          <p:spPr>
            <a:xfrm>
              <a:off x="0" y="0"/>
              <a:ext cx="4906369" cy="1454148"/>
            </a:xfrm>
            <a:custGeom>
              <a:avLst/>
              <a:gdLst/>
              <a:ahLst/>
              <a:cxnLst/>
              <a:rect l="l" t="t" r="r" b="b"/>
              <a:pathLst>
                <a:path w="4906369" h="1454148">
                  <a:moveTo>
                    <a:pt x="24327" y="0"/>
                  </a:moveTo>
                  <a:lnTo>
                    <a:pt x="4882042" y="0"/>
                  </a:lnTo>
                  <a:cubicBezTo>
                    <a:pt x="4895477" y="0"/>
                    <a:pt x="4906369" y="10891"/>
                    <a:pt x="4906369" y="24327"/>
                  </a:cubicBezTo>
                  <a:lnTo>
                    <a:pt x="4906369" y="1429821"/>
                  </a:lnTo>
                  <a:cubicBezTo>
                    <a:pt x="4906369" y="1443257"/>
                    <a:pt x="4895477" y="1454148"/>
                    <a:pt x="4882042" y="1454148"/>
                  </a:cubicBezTo>
                  <a:lnTo>
                    <a:pt x="24327" y="1454148"/>
                  </a:lnTo>
                  <a:cubicBezTo>
                    <a:pt x="10891" y="1454148"/>
                    <a:pt x="0" y="1443257"/>
                    <a:pt x="0" y="1429821"/>
                  </a:cubicBezTo>
                  <a:lnTo>
                    <a:pt x="0" y="24327"/>
                  </a:lnTo>
                  <a:cubicBezTo>
                    <a:pt x="0" y="10891"/>
                    <a:pt x="10891" y="0"/>
                    <a:pt x="24327" y="0"/>
                  </a:cubicBezTo>
                  <a:close/>
                </a:path>
              </a:pathLst>
            </a:custGeom>
          </p:spPr>
          <p:style>
            <a:lnRef idx="3">
              <a:schemeClr val="lt1"/>
            </a:lnRef>
            <a:fillRef idx="1">
              <a:schemeClr val="accent5"/>
            </a:fillRef>
            <a:effectRef idx="1">
              <a:schemeClr val="accent5"/>
            </a:effectRef>
            <a:fontRef idx="minor">
              <a:schemeClr val="lt1"/>
            </a:fontRef>
          </p:style>
          <p:txBody>
            <a:bodyPr/>
            <a:lstStyle/>
            <a:p>
              <a:endParaRPr lang="en-GB"/>
            </a:p>
          </p:txBody>
        </p:sp>
        <p:sp>
          <p:nvSpPr>
            <p:cNvPr id="4" name="TextBox 4"/>
            <p:cNvSpPr txBox="1"/>
            <p:nvPr/>
          </p:nvSpPr>
          <p:spPr>
            <a:xfrm>
              <a:off x="0" y="-266700"/>
              <a:ext cx="4906369" cy="1720848"/>
            </a:xfrm>
            <a:prstGeom prst="rect">
              <a:avLst/>
            </a:prstGeom>
          </p:spPr>
          <p:style>
            <a:lnRef idx="3">
              <a:schemeClr val="lt1"/>
            </a:lnRef>
            <a:fillRef idx="1">
              <a:schemeClr val="accent5"/>
            </a:fillRef>
            <a:effectRef idx="1">
              <a:schemeClr val="accent5"/>
            </a:effectRef>
            <a:fontRef idx="minor">
              <a:schemeClr val="lt1"/>
            </a:fontRef>
          </p:style>
          <p:txBody>
            <a:bodyPr lIns="50800" tIns="50800" rIns="50800" bIns="50800" rtlCol="0" anchor="ctr"/>
            <a:lstStyle/>
            <a:p>
              <a:pPr algn="ctr">
                <a:lnSpc>
                  <a:spcPts val="9799"/>
                </a:lnSpc>
              </a:pPr>
              <a:r>
                <a:rPr lang="en-US" sz="6999" spc="349" dirty="0">
                  <a:solidFill>
                    <a:srgbClr val="FFFFFF"/>
                  </a:solidFill>
                  <a:latin typeface="Aptos Display" panose="020B0004020202020204" pitchFamily="34" charset="0"/>
                  <a:ea typeface="Arial"/>
                  <a:cs typeface="Arial"/>
                  <a:sym typeface="Arial"/>
                </a:rPr>
                <a:t>To get the HPV vaccine privately, costs can start from around £185</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38290"/>
            <a:ext cx="16230600" cy="4810420"/>
            <a:chOff x="0" y="0"/>
            <a:chExt cx="4906369" cy="1454148"/>
          </a:xfrm>
        </p:grpSpPr>
        <p:sp>
          <p:nvSpPr>
            <p:cNvPr id="3" name="Freeform 3"/>
            <p:cNvSpPr/>
            <p:nvPr/>
          </p:nvSpPr>
          <p:spPr>
            <a:xfrm>
              <a:off x="0" y="0"/>
              <a:ext cx="4906369" cy="1454148"/>
            </a:xfrm>
            <a:custGeom>
              <a:avLst/>
              <a:gdLst/>
              <a:ahLst/>
              <a:cxnLst/>
              <a:rect l="l" t="t" r="r" b="b"/>
              <a:pathLst>
                <a:path w="4906369" h="1454148">
                  <a:moveTo>
                    <a:pt x="24327" y="0"/>
                  </a:moveTo>
                  <a:lnTo>
                    <a:pt x="4882042" y="0"/>
                  </a:lnTo>
                  <a:cubicBezTo>
                    <a:pt x="4895477" y="0"/>
                    <a:pt x="4906369" y="10891"/>
                    <a:pt x="4906369" y="24327"/>
                  </a:cubicBezTo>
                  <a:lnTo>
                    <a:pt x="4906369" y="1429821"/>
                  </a:lnTo>
                  <a:cubicBezTo>
                    <a:pt x="4906369" y="1443257"/>
                    <a:pt x="4895477" y="1454148"/>
                    <a:pt x="4882042" y="1454148"/>
                  </a:cubicBezTo>
                  <a:lnTo>
                    <a:pt x="24327" y="1454148"/>
                  </a:lnTo>
                  <a:cubicBezTo>
                    <a:pt x="10891" y="1454148"/>
                    <a:pt x="0" y="1443257"/>
                    <a:pt x="0" y="1429821"/>
                  </a:cubicBezTo>
                  <a:lnTo>
                    <a:pt x="0" y="24327"/>
                  </a:lnTo>
                  <a:cubicBezTo>
                    <a:pt x="0" y="10891"/>
                    <a:pt x="10891" y="0"/>
                    <a:pt x="24327" y="0"/>
                  </a:cubicBezTo>
                  <a:close/>
                </a:path>
              </a:pathLst>
            </a:custGeom>
          </p:spPr>
          <p:style>
            <a:lnRef idx="3">
              <a:schemeClr val="lt1"/>
            </a:lnRef>
            <a:fillRef idx="1">
              <a:schemeClr val="accent2"/>
            </a:fillRef>
            <a:effectRef idx="1">
              <a:schemeClr val="accent2"/>
            </a:effectRef>
            <a:fontRef idx="minor">
              <a:schemeClr val="lt1"/>
            </a:fontRef>
          </p:style>
          <p:txBody>
            <a:bodyPr/>
            <a:lstStyle/>
            <a:p>
              <a:endParaRPr lang="en-GB"/>
            </a:p>
          </p:txBody>
        </p:sp>
        <p:sp>
          <p:nvSpPr>
            <p:cNvPr id="4" name="TextBox 4"/>
            <p:cNvSpPr txBox="1"/>
            <p:nvPr/>
          </p:nvSpPr>
          <p:spPr>
            <a:xfrm>
              <a:off x="0" y="-266700"/>
              <a:ext cx="4906369" cy="1720848"/>
            </a:xfrm>
            <a:prstGeom prst="rect">
              <a:avLst/>
            </a:prstGeom>
          </p:spPr>
          <p:style>
            <a:lnRef idx="3">
              <a:schemeClr val="lt1"/>
            </a:lnRef>
            <a:fillRef idx="1">
              <a:schemeClr val="accent2"/>
            </a:fillRef>
            <a:effectRef idx="1">
              <a:schemeClr val="accent2"/>
            </a:effectRef>
            <a:fontRef idx="minor">
              <a:schemeClr val="lt1"/>
            </a:fontRef>
          </p:style>
          <p:txBody>
            <a:bodyPr lIns="50800" tIns="50800" rIns="50800" bIns="50800" rtlCol="0" anchor="ctr"/>
            <a:lstStyle/>
            <a:p>
              <a:pPr algn="ctr">
                <a:lnSpc>
                  <a:spcPts val="9660"/>
                </a:lnSpc>
              </a:pPr>
              <a:r>
                <a:rPr lang="en-US" sz="6900" spc="345" dirty="0">
                  <a:solidFill>
                    <a:schemeClr val="bg1"/>
                  </a:solidFill>
                  <a:latin typeface="Aptos Display" panose="020B0004020202020204" pitchFamily="34" charset="0"/>
                  <a:ea typeface="Arial"/>
                  <a:cs typeface="Arial"/>
                  <a:sym typeface="Arial"/>
                </a:rPr>
                <a:t>Without a vaccination  programme, </a:t>
              </a:r>
            </a:p>
            <a:p>
              <a:pPr algn="ctr">
                <a:lnSpc>
                  <a:spcPts val="9660"/>
                </a:lnSpc>
              </a:pPr>
              <a:r>
                <a:rPr lang="en-US" sz="6900" b="1" spc="345" dirty="0">
                  <a:solidFill>
                    <a:schemeClr val="bg1"/>
                  </a:solidFill>
                  <a:latin typeface="Aptos Display" panose="020B0004020202020204" pitchFamily="34" charset="0"/>
                  <a:ea typeface="Arial Bold"/>
                  <a:cs typeface="Arial Bold"/>
                  <a:sym typeface="Arial Bold"/>
                </a:rPr>
                <a:t>4 in 5 people</a:t>
              </a:r>
              <a:r>
                <a:rPr lang="en-US" sz="6900" spc="345" dirty="0">
                  <a:solidFill>
                    <a:schemeClr val="bg1"/>
                  </a:solidFill>
                  <a:latin typeface="Aptos Display" panose="020B0004020202020204" pitchFamily="34" charset="0"/>
                  <a:ea typeface="Arial"/>
                  <a:cs typeface="Arial"/>
                  <a:sym typeface="Arial"/>
                </a:rPr>
                <a:t>  will be infected with HPV over their lifetime</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76400" y="2630888"/>
            <a:ext cx="5539513" cy="5292625"/>
          </a:xfrm>
          <a:custGeom>
            <a:avLst/>
            <a:gdLst/>
            <a:ahLst/>
            <a:cxnLst/>
            <a:rect l="l" t="t" r="r" b="b"/>
            <a:pathLst>
              <a:path w="998200" h="1025952">
                <a:moveTo>
                  <a:pt x="499100" y="0"/>
                </a:moveTo>
                <a:cubicBezTo>
                  <a:pt x="223455" y="0"/>
                  <a:pt x="0" y="229667"/>
                  <a:pt x="0" y="512976"/>
                </a:cubicBezTo>
                <a:cubicBezTo>
                  <a:pt x="0" y="796285"/>
                  <a:pt x="223455" y="1025952"/>
                  <a:pt x="499100" y="1025952"/>
                </a:cubicBezTo>
                <a:cubicBezTo>
                  <a:pt x="774745" y="1025952"/>
                  <a:pt x="998200" y="796285"/>
                  <a:pt x="998200" y="512976"/>
                </a:cubicBezTo>
                <a:cubicBezTo>
                  <a:pt x="998200" y="229667"/>
                  <a:pt x="774745" y="0"/>
                  <a:pt x="499100" y="0"/>
                </a:cubicBezTo>
                <a:close/>
              </a:path>
            </a:pathLst>
          </a:custGeom>
          <a:solidFill>
            <a:schemeClr val="accent4">
              <a:lumMod val="75000"/>
            </a:schemeClr>
          </a:solidFill>
        </p:spPr>
        <p:txBody>
          <a:bodyPr/>
          <a:lstStyle/>
          <a:p>
            <a:endParaRPr lang="en-GB"/>
          </a:p>
        </p:txBody>
      </p:sp>
      <p:grpSp>
        <p:nvGrpSpPr>
          <p:cNvPr id="5" name="Group 5"/>
          <p:cNvGrpSpPr/>
          <p:nvPr/>
        </p:nvGrpSpPr>
        <p:grpSpPr>
          <a:xfrm>
            <a:off x="8150226" y="1315960"/>
            <a:ext cx="8031626" cy="2207821"/>
            <a:chOff x="0" y="-52229"/>
            <a:chExt cx="1925362" cy="695788"/>
          </a:xfrm>
        </p:grpSpPr>
        <p:sp>
          <p:nvSpPr>
            <p:cNvPr id="6" name="Freeform 6"/>
            <p:cNvSpPr/>
            <p:nvPr/>
          </p:nvSpPr>
          <p:spPr>
            <a:xfrm>
              <a:off x="0" y="0"/>
              <a:ext cx="1925362" cy="571963"/>
            </a:xfrm>
            <a:custGeom>
              <a:avLst/>
              <a:gdLst/>
              <a:ahLst/>
              <a:cxnLst/>
              <a:rect l="l" t="t" r="r" b="b"/>
              <a:pathLst>
                <a:path w="1925362" h="571963">
                  <a:moveTo>
                    <a:pt x="54011" y="0"/>
                  </a:moveTo>
                  <a:lnTo>
                    <a:pt x="1871351" y="0"/>
                  </a:lnTo>
                  <a:cubicBezTo>
                    <a:pt x="1901180" y="0"/>
                    <a:pt x="1925362" y="24181"/>
                    <a:pt x="1925362" y="54011"/>
                  </a:cubicBezTo>
                  <a:lnTo>
                    <a:pt x="1925362" y="517952"/>
                  </a:lnTo>
                  <a:cubicBezTo>
                    <a:pt x="1925362" y="547782"/>
                    <a:pt x="1901180" y="571963"/>
                    <a:pt x="1871351" y="571963"/>
                  </a:cubicBezTo>
                  <a:lnTo>
                    <a:pt x="54011" y="571963"/>
                  </a:lnTo>
                  <a:cubicBezTo>
                    <a:pt x="24181" y="571963"/>
                    <a:pt x="0" y="547782"/>
                    <a:pt x="0" y="517952"/>
                  </a:cubicBezTo>
                  <a:lnTo>
                    <a:pt x="0" y="54011"/>
                  </a:lnTo>
                  <a:cubicBezTo>
                    <a:pt x="0" y="24181"/>
                    <a:pt x="24181" y="0"/>
                    <a:pt x="54011" y="0"/>
                  </a:cubicBezTo>
                  <a:close/>
                </a:path>
              </a:pathLst>
            </a:custGeom>
            <a:solidFill>
              <a:srgbClr val="AAD4F5"/>
            </a:solidFill>
          </p:spPr>
          <p:txBody>
            <a:bodyPr/>
            <a:lstStyle/>
            <a:p>
              <a:endParaRPr lang="en-GB"/>
            </a:p>
          </p:txBody>
        </p:sp>
        <p:sp>
          <p:nvSpPr>
            <p:cNvPr id="7" name="TextBox 7"/>
            <p:cNvSpPr txBox="1"/>
            <p:nvPr/>
          </p:nvSpPr>
          <p:spPr>
            <a:xfrm>
              <a:off x="0" y="-52229"/>
              <a:ext cx="1925362" cy="695788"/>
            </a:xfrm>
            <a:prstGeom prst="rect">
              <a:avLst/>
            </a:prstGeom>
          </p:spPr>
          <p:txBody>
            <a:bodyPr lIns="50800" tIns="50800" rIns="50800" bIns="50800" rtlCol="0" anchor="ctr"/>
            <a:lstStyle/>
            <a:p>
              <a:pPr algn="ctr">
                <a:lnSpc>
                  <a:spcPts val="4339"/>
                </a:lnSpc>
              </a:pPr>
              <a:r>
                <a:rPr lang="en-US" sz="3300" spc="309" dirty="0">
                  <a:solidFill>
                    <a:srgbClr val="000000"/>
                  </a:solidFill>
                  <a:latin typeface="Aptos Display" panose="020B0004020202020204" pitchFamily="34" charset="0"/>
                  <a:ea typeface="Arial"/>
                  <a:cs typeface="Arial"/>
                  <a:sym typeface="Arial"/>
                </a:rPr>
                <a:t>There's </a:t>
              </a:r>
              <a:r>
                <a:rPr lang="en-US" sz="3300" b="1" spc="309" dirty="0">
                  <a:solidFill>
                    <a:srgbClr val="000000"/>
                  </a:solidFill>
                  <a:latin typeface="Aptos Display" panose="020B0004020202020204" pitchFamily="34" charset="0"/>
                  <a:ea typeface="Arial Bold"/>
                  <a:cs typeface="Arial Bold"/>
                  <a:sym typeface="Arial Bold"/>
                </a:rPr>
                <a:t>no cure</a:t>
              </a:r>
              <a:r>
                <a:rPr lang="en-US" sz="3300" spc="309" dirty="0">
                  <a:solidFill>
                    <a:srgbClr val="000000"/>
                  </a:solidFill>
                  <a:latin typeface="Aptos Display" panose="020B0004020202020204" pitchFamily="34" charset="0"/>
                  <a:ea typeface="Arial"/>
                  <a:cs typeface="Arial"/>
                  <a:sym typeface="Arial"/>
                </a:rPr>
                <a:t> for the HPV infection. The best </a:t>
              </a:r>
              <a:r>
                <a:rPr lang="en-US" sz="3300" b="1" spc="309" dirty="0">
                  <a:solidFill>
                    <a:srgbClr val="000000"/>
                  </a:solidFill>
                  <a:latin typeface="Aptos Display" panose="020B0004020202020204" pitchFamily="34" charset="0"/>
                  <a:ea typeface="Arial Bold"/>
                  <a:cs typeface="Arial Bold"/>
                  <a:sym typeface="Arial Bold"/>
                </a:rPr>
                <a:t>protection is prevention</a:t>
              </a:r>
              <a:r>
                <a:rPr lang="en-US" sz="3300" spc="309" dirty="0">
                  <a:solidFill>
                    <a:srgbClr val="000000"/>
                  </a:solidFill>
                  <a:latin typeface="Aptos Display" panose="020B0004020202020204" pitchFamily="34" charset="0"/>
                  <a:ea typeface="Arial"/>
                  <a:cs typeface="Arial"/>
                  <a:sym typeface="Arial"/>
                </a:rPr>
                <a:t>. ​</a:t>
              </a:r>
            </a:p>
          </p:txBody>
        </p:sp>
      </p:grpSp>
      <p:grpSp>
        <p:nvGrpSpPr>
          <p:cNvPr id="8" name="Group 8"/>
          <p:cNvGrpSpPr/>
          <p:nvPr/>
        </p:nvGrpSpPr>
        <p:grpSpPr>
          <a:xfrm>
            <a:off x="8150225" y="3594492"/>
            <a:ext cx="8031626" cy="1802402"/>
            <a:chOff x="0" y="0"/>
            <a:chExt cx="1917671" cy="600812"/>
          </a:xfrm>
        </p:grpSpPr>
        <p:sp>
          <p:nvSpPr>
            <p:cNvPr id="9" name="Freeform 9"/>
            <p:cNvSpPr/>
            <p:nvPr/>
          </p:nvSpPr>
          <p:spPr>
            <a:xfrm>
              <a:off x="0" y="0"/>
              <a:ext cx="1906176" cy="600812"/>
            </a:xfrm>
            <a:custGeom>
              <a:avLst/>
              <a:gdLst/>
              <a:ahLst/>
              <a:cxnLst/>
              <a:rect l="l" t="t" r="r" b="b"/>
              <a:pathLst>
                <a:path w="1906176" h="600812">
                  <a:moveTo>
                    <a:pt x="54554" y="0"/>
                  </a:moveTo>
                  <a:lnTo>
                    <a:pt x="1851621" y="0"/>
                  </a:lnTo>
                  <a:cubicBezTo>
                    <a:pt x="1866090" y="0"/>
                    <a:pt x="1879966" y="5748"/>
                    <a:pt x="1890197" y="15979"/>
                  </a:cubicBezTo>
                  <a:cubicBezTo>
                    <a:pt x="1900428" y="26210"/>
                    <a:pt x="1906176" y="40086"/>
                    <a:pt x="1906176" y="54554"/>
                  </a:cubicBezTo>
                  <a:lnTo>
                    <a:pt x="1906176" y="546258"/>
                  </a:lnTo>
                  <a:cubicBezTo>
                    <a:pt x="1906176" y="576387"/>
                    <a:pt x="1881751" y="600812"/>
                    <a:pt x="1851621" y="600812"/>
                  </a:cubicBezTo>
                  <a:lnTo>
                    <a:pt x="54554" y="600812"/>
                  </a:lnTo>
                  <a:cubicBezTo>
                    <a:pt x="40086" y="600812"/>
                    <a:pt x="26210" y="595064"/>
                    <a:pt x="15979" y="584833"/>
                  </a:cubicBezTo>
                  <a:cubicBezTo>
                    <a:pt x="5748" y="574602"/>
                    <a:pt x="0" y="560726"/>
                    <a:pt x="0" y="546258"/>
                  </a:cubicBezTo>
                  <a:lnTo>
                    <a:pt x="0" y="54554"/>
                  </a:lnTo>
                  <a:cubicBezTo>
                    <a:pt x="0" y="40086"/>
                    <a:pt x="5748" y="26210"/>
                    <a:pt x="15979" y="15979"/>
                  </a:cubicBezTo>
                  <a:cubicBezTo>
                    <a:pt x="26210" y="5748"/>
                    <a:pt x="40086" y="0"/>
                    <a:pt x="54554" y="0"/>
                  </a:cubicBezTo>
                  <a:close/>
                </a:path>
              </a:pathLst>
            </a:custGeom>
            <a:solidFill>
              <a:srgbClr val="63A2D8"/>
            </a:solidFill>
          </p:spPr>
          <p:txBody>
            <a:bodyPr/>
            <a:lstStyle/>
            <a:p>
              <a:endParaRPr lang="en-GB"/>
            </a:p>
          </p:txBody>
        </p:sp>
        <p:sp>
          <p:nvSpPr>
            <p:cNvPr id="10" name="TextBox 10"/>
            <p:cNvSpPr txBox="1"/>
            <p:nvPr/>
          </p:nvSpPr>
          <p:spPr>
            <a:xfrm>
              <a:off x="11495" y="52518"/>
              <a:ext cx="1906176" cy="464658"/>
            </a:xfrm>
            <a:prstGeom prst="rect">
              <a:avLst/>
            </a:prstGeom>
          </p:spPr>
          <p:txBody>
            <a:bodyPr lIns="50800" tIns="50800" rIns="50800" bIns="50800" rtlCol="0" anchor="ctr"/>
            <a:lstStyle/>
            <a:p>
              <a:pPr algn="ctr">
                <a:lnSpc>
                  <a:spcPts val="4759"/>
                </a:lnSpc>
              </a:pPr>
              <a:r>
                <a:rPr lang="en-US" sz="3800" spc="339" dirty="0">
                  <a:solidFill>
                    <a:srgbClr val="FFFFFF"/>
                  </a:solidFill>
                  <a:latin typeface="Aptos Display" panose="020B0004020202020204" pitchFamily="34" charset="0"/>
                  <a:ea typeface="Arial"/>
                  <a:cs typeface="Arial"/>
                  <a:sym typeface="Arial"/>
                </a:rPr>
                <a:t>HPV has </a:t>
              </a:r>
              <a:r>
                <a:rPr lang="en-US" sz="3800" b="1" spc="339" dirty="0">
                  <a:solidFill>
                    <a:srgbClr val="FFFFFF"/>
                  </a:solidFill>
                  <a:latin typeface="Aptos Display" panose="020B0004020202020204" pitchFamily="34" charset="0"/>
                  <a:ea typeface="Arial Bold"/>
                  <a:cs typeface="Arial Bold"/>
                  <a:sym typeface="Arial Bold"/>
                </a:rPr>
                <a:t>no symptoms</a:t>
              </a:r>
              <a:r>
                <a:rPr lang="en-US" sz="3800" spc="339" dirty="0">
                  <a:solidFill>
                    <a:srgbClr val="FFFFFF"/>
                  </a:solidFill>
                  <a:latin typeface="Aptos Display" panose="020B0004020202020204" pitchFamily="34" charset="0"/>
                  <a:ea typeface="Arial"/>
                  <a:cs typeface="Arial"/>
                  <a:sym typeface="Arial"/>
                </a:rPr>
                <a:t>, so you may not know if you have it.​</a:t>
              </a:r>
            </a:p>
          </p:txBody>
        </p:sp>
      </p:grpSp>
      <p:grpSp>
        <p:nvGrpSpPr>
          <p:cNvPr id="11" name="Group 11"/>
          <p:cNvGrpSpPr/>
          <p:nvPr/>
        </p:nvGrpSpPr>
        <p:grpSpPr>
          <a:xfrm>
            <a:off x="8233538" y="5554445"/>
            <a:ext cx="7965898" cy="2148643"/>
            <a:chOff x="-6340" y="-67298"/>
            <a:chExt cx="1899836" cy="680951"/>
          </a:xfrm>
        </p:grpSpPr>
        <p:sp>
          <p:nvSpPr>
            <p:cNvPr id="12" name="Freeform 12"/>
            <p:cNvSpPr/>
            <p:nvPr/>
          </p:nvSpPr>
          <p:spPr>
            <a:xfrm>
              <a:off x="-6340" y="-8522"/>
              <a:ext cx="1893496" cy="557126"/>
            </a:xfrm>
            <a:custGeom>
              <a:avLst/>
              <a:gdLst/>
              <a:ahLst/>
              <a:cxnLst/>
              <a:rect l="l" t="t" r="r" b="b"/>
              <a:pathLst>
                <a:path w="1893496" h="557126">
                  <a:moveTo>
                    <a:pt x="54920" y="0"/>
                  </a:moveTo>
                  <a:lnTo>
                    <a:pt x="1838576" y="0"/>
                  </a:lnTo>
                  <a:cubicBezTo>
                    <a:pt x="1853142" y="0"/>
                    <a:pt x="1867111" y="5786"/>
                    <a:pt x="1877410" y="16086"/>
                  </a:cubicBezTo>
                  <a:cubicBezTo>
                    <a:pt x="1887710" y="26385"/>
                    <a:pt x="1893496" y="40354"/>
                    <a:pt x="1893496" y="54920"/>
                  </a:cubicBezTo>
                  <a:lnTo>
                    <a:pt x="1893496" y="502207"/>
                  </a:lnTo>
                  <a:cubicBezTo>
                    <a:pt x="1893496" y="532538"/>
                    <a:pt x="1868908" y="557126"/>
                    <a:pt x="1838576" y="557126"/>
                  </a:cubicBezTo>
                  <a:lnTo>
                    <a:pt x="54920" y="557126"/>
                  </a:lnTo>
                  <a:cubicBezTo>
                    <a:pt x="24588" y="557126"/>
                    <a:pt x="0" y="532538"/>
                    <a:pt x="0" y="502207"/>
                  </a:cubicBezTo>
                  <a:lnTo>
                    <a:pt x="0" y="54920"/>
                  </a:lnTo>
                  <a:cubicBezTo>
                    <a:pt x="0" y="24588"/>
                    <a:pt x="24588" y="0"/>
                    <a:pt x="54920" y="0"/>
                  </a:cubicBezTo>
                  <a:close/>
                </a:path>
              </a:pathLst>
            </a:custGeom>
            <a:solidFill>
              <a:srgbClr val="2368A2"/>
            </a:solidFill>
          </p:spPr>
          <p:txBody>
            <a:bodyPr/>
            <a:lstStyle/>
            <a:p>
              <a:endParaRPr lang="en-GB"/>
            </a:p>
          </p:txBody>
        </p:sp>
        <p:sp>
          <p:nvSpPr>
            <p:cNvPr id="13" name="TextBox 13"/>
            <p:cNvSpPr txBox="1"/>
            <p:nvPr/>
          </p:nvSpPr>
          <p:spPr>
            <a:xfrm>
              <a:off x="0" y="-67298"/>
              <a:ext cx="1893496" cy="680951"/>
            </a:xfrm>
            <a:prstGeom prst="rect">
              <a:avLst/>
            </a:prstGeom>
          </p:spPr>
          <p:txBody>
            <a:bodyPr lIns="50800" tIns="50800" rIns="50800" bIns="50800" rtlCol="0" anchor="ctr"/>
            <a:lstStyle/>
            <a:p>
              <a:pPr algn="ctr">
                <a:lnSpc>
                  <a:spcPts val="4339"/>
                </a:lnSpc>
              </a:pPr>
              <a:r>
                <a:rPr lang="en-US" sz="3300" spc="309" dirty="0">
                  <a:solidFill>
                    <a:srgbClr val="FFFFFF"/>
                  </a:solidFill>
                  <a:latin typeface="Aptos Display" panose="020B0004020202020204" pitchFamily="34" charset="0"/>
                  <a:ea typeface="Arial"/>
                  <a:cs typeface="Arial"/>
                  <a:sym typeface="Arial"/>
                </a:rPr>
                <a:t>HPV is </a:t>
              </a:r>
              <a:r>
                <a:rPr lang="en-US" sz="3300" b="1" spc="309" dirty="0">
                  <a:solidFill>
                    <a:srgbClr val="FFFFFF"/>
                  </a:solidFill>
                  <a:latin typeface="Aptos Display" panose="020B0004020202020204" pitchFamily="34" charset="0"/>
                  <a:ea typeface="Arial Bold"/>
                  <a:cs typeface="Arial Bold"/>
                  <a:sym typeface="Arial Bold"/>
                </a:rPr>
                <a:t>spread </a:t>
              </a:r>
              <a:r>
                <a:rPr lang="en-US" sz="3300" spc="309" dirty="0">
                  <a:solidFill>
                    <a:srgbClr val="FFFFFF"/>
                  </a:solidFill>
                  <a:latin typeface="Aptos Display" panose="020B0004020202020204" pitchFamily="34" charset="0"/>
                  <a:ea typeface="Arial"/>
                  <a:cs typeface="Arial"/>
                  <a:sym typeface="Arial"/>
                </a:rPr>
                <a:t>by </a:t>
              </a:r>
              <a:r>
                <a:rPr lang="en-US" sz="3300" b="1" spc="309" dirty="0">
                  <a:solidFill>
                    <a:srgbClr val="FFFFFF"/>
                  </a:solidFill>
                  <a:latin typeface="Aptos Display" panose="020B0004020202020204" pitchFamily="34" charset="0"/>
                  <a:ea typeface="Arial Bold"/>
                  <a:cs typeface="Arial Bold"/>
                  <a:sym typeface="Arial Bold"/>
                </a:rPr>
                <a:t>skin-to-skin</a:t>
              </a:r>
              <a:r>
                <a:rPr lang="en-US" sz="3300" spc="309" dirty="0">
                  <a:solidFill>
                    <a:srgbClr val="FFFFFF"/>
                  </a:solidFill>
                  <a:latin typeface="Aptos Display" panose="020B0004020202020204" pitchFamily="34" charset="0"/>
                  <a:ea typeface="Arial"/>
                  <a:cs typeface="Arial"/>
                  <a:sym typeface="Arial"/>
                </a:rPr>
                <a:t> contact, usually in the </a:t>
              </a:r>
              <a:r>
                <a:rPr lang="en-US" sz="3300" b="1" spc="309" dirty="0">
                  <a:solidFill>
                    <a:srgbClr val="FFFFFF"/>
                  </a:solidFill>
                  <a:latin typeface="Aptos Display" panose="020B0004020202020204" pitchFamily="34" charset="0"/>
                  <a:ea typeface="Arial Bold"/>
                  <a:cs typeface="Arial Bold"/>
                  <a:sym typeface="Arial Bold"/>
                </a:rPr>
                <a:t>genital area</a:t>
              </a:r>
              <a:r>
                <a:rPr lang="en-US" sz="3300" spc="309" dirty="0">
                  <a:solidFill>
                    <a:srgbClr val="FFFFFF"/>
                  </a:solidFill>
                  <a:latin typeface="Aptos Display" panose="020B0004020202020204" pitchFamily="34" charset="0"/>
                  <a:ea typeface="Arial"/>
                  <a:cs typeface="Arial"/>
                  <a:sym typeface="Arial"/>
                </a:rPr>
                <a:t>. ​</a:t>
              </a:r>
            </a:p>
          </p:txBody>
        </p:sp>
      </p:grpSp>
      <p:sp>
        <p:nvSpPr>
          <p:cNvPr id="32" name="Freeform 32"/>
          <p:cNvSpPr/>
          <p:nvPr/>
        </p:nvSpPr>
        <p:spPr>
          <a:xfrm rot="-1684961">
            <a:off x="1648879" y="6614327"/>
            <a:ext cx="1875706" cy="2618371"/>
          </a:xfrm>
          <a:custGeom>
            <a:avLst/>
            <a:gdLst/>
            <a:ahLst/>
            <a:cxnLst/>
            <a:rect l="l" t="t" r="r" b="b"/>
            <a:pathLst>
              <a:path w="1875706" h="2618371">
                <a:moveTo>
                  <a:pt x="0" y="0"/>
                </a:moveTo>
                <a:lnTo>
                  <a:pt x="1875705" y="0"/>
                </a:lnTo>
                <a:lnTo>
                  <a:pt x="1875705" y="2618370"/>
                </a:lnTo>
                <a:lnTo>
                  <a:pt x="0" y="26183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3" name="TextBox 33"/>
          <p:cNvSpPr txBox="1"/>
          <p:nvPr/>
        </p:nvSpPr>
        <p:spPr>
          <a:xfrm>
            <a:off x="1443732" y="999582"/>
            <a:ext cx="7300723" cy="863600"/>
          </a:xfrm>
          <a:prstGeom prst="rect">
            <a:avLst/>
          </a:prstGeom>
        </p:spPr>
        <p:txBody>
          <a:bodyPr lIns="0" tIns="0" rIns="0" bIns="0" rtlCol="0" anchor="t">
            <a:spAutoFit/>
          </a:bodyPr>
          <a:lstStyle/>
          <a:p>
            <a:pPr marL="0" lvl="0" indent="0" algn="l">
              <a:lnSpc>
                <a:spcPts val="7000"/>
              </a:lnSpc>
              <a:spcBef>
                <a:spcPct val="0"/>
              </a:spcBef>
            </a:pPr>
            <a:r>
              <a:rPr lang="en-US" sz="5000" dirty="0">
                <a:solidFill>
                  <a:srgbClr val="000000"/>
                </a:solidFill>
                <a:latin typeface="Aptos Black" panose="020B0004020202020204" pitchFamily="34" charset="0"/>
                <a:ea typeface="Code Pro"/>
                <a:cs typeface="Code Pro"/>
                <a:sym typeface="Code Pro"/>
              </a:rPr>
              <a:t>What is HPV?</a:t>
            </a:r>
          </a:p>
        </p:txBody>
      </p:sp>
      <p:pic>
        <p:nvPicPr>
          <p:cNvPr id="15" name="Picture 14">
            <a:extLst>
              <a:ext uri="{FF2B5EF4-FFF2-40B4-BE49-F238E27FC236}">
                <a16:creationId xmlns:a16="http://schemas.microsoft.com/office/drawing/2014/main" id="{42223E15-E276-4865-DE1C-33B3DB5FF7B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2037" t="9887" r="9256" b="7004"/>
          <a:stretch>
            <a:fillRect/>
          </a:stretch>
        </p:blipFill>
        <p:spPr>
          <a:xfrm>
            <a:off x="14952206" y="7114598"/>
            <a:ext cx="2547625" cy="254240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a:extLst>
              <a:ext uri="{FF2B5EF4-FFF2-40B4-BE49-F238E27FC236}">
                <a16:creationId xmlns:a16="http://schemas.microsoft.com/office/drawing/2014/main" id="{78C72E0F-72F3-427C-88C6-5B0E0F43D130}"/>
              </a:ext>
            </a:extLst>
          </p:cNvPr>
          <p:cNvSpPr txBox="1"/>
          <p:nvPr/>
        </p:nvSpPr>
        <p:spPr>
          <a:xfrm>
            <a:off x="2285246" y="3670414"/>
            <a:ext cx="4321820" cy="3213572"/>
          </a:xfrm>
          <a:prstGeom prst="rect">
            <a:avLst/>
          </a:prstGeom>
          <a:noFill/>
        </p:spPr>
        <p:txBody>
          <a:bodyPr wrap="square">
            <a:spAutoFit/>
          </a:bodyPr>
          <a:lstStyle/>
          <a:p>
            <a:pPr algn="ctr">
              <a:lnSpc>
                <a:spcPts val="4900"/>
              </a:lnSpc>
            </a:pPr>
            <a:r>
              <a:rPr lang="en-US" sz="4000" spc="175" dirty="0">
                <a:solidFill>
                  <a:srgbClr val="FFFFFF"/>
                </a:solidFill>
                <a:latin typeface="Aptos Display" panose="020B0004020202020204" pitchFamily="34" charset="0"/>
                <a:ea typeface="Arial"/>
                <a:cs typeface="Arial"/>
                <a:sym typeface="Arial"/>
              </a:rPr>
              <a:t> HPV is a </a:t>
            </a:r>
            <a:r>
              <a:rPr lang="en-US" sz="4000" b="1" spc="175" dirty="0">
                <a:solidFill>
                  <a:srgbClr val="FFFFFF"/>
                </a:solidFill>
                <a:latin typeface="Aptos Display" panose="020B0004020202020204" pitchFamily="34" charset="0"/>
                <a:ea typeface="Arial Bold"/>
                <a:cs typeface="Arial Bold"/>
                <a:sym typeface="Arial Bold"/>
              </a:rPr>
              <a:t>virus </a:t>
            </a:r>
            <a:r>
              <a:rPr lang="en-US" sz="4000" spc="175" dirty="0">
                <a:solidFill>
                  <a:srgbClr val="FFFFFF"/>
                </a:solidFill>
                <a:latin typeface="Aptos Display" panose="020B0004020202020204" pitchFamily="34" charset="0"/>
                <a:ea typeface="Arial"/>
                <a:cs typeface="Arial"/>
                <a:sym typeface="Arial"/>
              </a:rPr>
              <a:t>that can cause </a:t>
            </a:r>
            <a:r>
              <a:rPr lang="en-US" sz="4000" b="1" spc="175" dirty="0">
                <a:solidFill>
                  <a:srgbClr val="FFFFFF"/>
                </a:solidFill>
                <a:latin typeface="Aptos Display" panose="020B0004020202020204" pitchFamily="34" charset="0"/>
                <a:ea typeface="Arial Bold"/>
                <a:cs typeface="Arial Bold"/>
                <a:sym typeface="Arial Bold"/>
              </a:rPr>
              <a:t>genital warts</a:t>
            </a:r>
            <a:r>
              <a:rPr lang="en-US" sz="4000" spc="175" dirty="0">
                <a:solidFill>
                  <a:srgbClr val="FFFFFF"/>
                </a:solidFill>
                <a:latin typeface="Aptos Display" panose="020B0004020202020204" pitchFamily="34" charset="0"/>
                <a:ea typeface="Arial"/>
                <a:cs typeface="Arial"/>
                <a:sym typeface="Arial"/>
              </a:rPr>
              <a:t> and </a:t>
            </a:r>
            <a:r>
              <a:rPr lang="en-US" sz="4000" b="1" spc="175" dirty="0">
                <a:solidFill>
                  <a:srgbClr val="FFFFFF"/>
                </a:solidFill>
                <a:latin typeface="Aptos Display" panose="020B0004020202020204" pitchFamily="34" charset="0"/>
                <a:ea typeface="Arial Bold"/>
                <a:cs typeface="Arial Bold"/>
                <a:sym typeface="Arial Bold"/>
              </a:rPr>
              <a:t>HPV-related cancers</a:t>
            </a:r>
            <a:r>
              <a:rPr lang="en-US" sz="4000" spc="175" dirty="0">
                <a:solidFill>
                  <a:srgbClr val="FFFFFF"/>
                </a:solidFill>
                <a:latin typeface="Aptos Display" panose="020B0004020202020204" pitchFamily="34" charset="0"/>
                <a:ea typeface="Arial"/>
                <a:cs typeface="Arial"/>
                <a:sym typeface="Aria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29504" y="1548313"/>
            <a:ext cx="6741646" cy="7190373"/>
            <a:chOff x="0" y="0"/>
            <a:chExt cx="1775578" cy="1893761"/>
          </a:xfrm>
        </p:grpSpPr>
        <p:sp>
          <p:nvSpPr>
            <p:cNvPr id="3" name="Freeform 3"/>
            <p:cNvSpPr/>
            <p:nvPr/>
          </p:nvSpPr>
          <p:spPr>
            <a:xfrm>
              <a:off x="0" y="0"/>
              <a:ext cx="1775578" cy="1893761"/>
            </a:xfrm>
            <a:custGeom>
              <a:avLst/>
              <a:gdLst/>
              <a:ahLst/>
              <a:cxnLst/>
              <a:rect l="l" t="t" r="r" b="b"/>
              <a:pathLst>
                <a:path w="1775578" h="1893761">
                  <a:moveTo>
                    <a:pt x="58567" y="0"/>
                  </a:moveTo>
                  <a:lnTo>
                    <a:pt x="1717011" y="0"/>
                  </a:lnTo>
                  <a:cubicBezTo>
                    <a:pt x="1732544" y="0"/>
                    <a:pt x="1747440" y="6170"/>
                    <a:pt x="1758424" y="17154"/>
                  </a:cubicBezTo>
                  <a:cubicBezTo>
                    <a:pt x="1769407" y="28137"/>
                    <a:pt x="1775578" y="43034"/>
                    <a:pt x="1775578" y="58567"/>
                  </a:cubicBezTo>
                  <a:lnTo>
                    <a:pt x="1775578" y="1835194"/>
                  </a:lnTo>
                  <a:cubicBezTo>
                    <a:pt x="1775578" y="1850727"/>
                    <a:pt x="1769407" y="1865624"/>
                    <a:pt x="1758424" y="1876607"/>
                  </a:cubicBezTo>
                  <a:cubicBezTo>
                    <a:pt x="1747440" y="1887590"/>
                    <a:pt x="1732544" y="1893761"/>
                    <a:pt x="1717011" y="1893761"/>
                  </a:cubicBezTo>
                  <a:lnTo>
                    <a:pt x="58567" y="1893761"/>
                  </a:lnTo>
                  <a:cubicBezTo>
                    <a:pt x="43034" y="1893761"/>
                    <a:pt x="28137" y="1887590"/>
                    <a:pt x="17154" y="1876607"/>
                  </a:cubicBezTo>
                  <a:cubicBezTo>
                    <a:pt x="6170" y="1865624"/>
                    <a:pt x="0" y="1850727"/>
                    <a:pt x="0" y="1835194"/>
                  </a:cubicBezTo>
                  <a:lnTo>
                    <a:pt x="0" y="58567"/>
                  </a:lnTo>
                  <a:cubicBezTo>
                    <a:pt x="0" y="43034"/>
                    <a:pt x="6170" y="28137"/>
                    <a:pt x="17154" y="17154"/>
                  </a:cubicBezTo>
                  <a:cubicBezTo>
                    <a:pt x="28137" y="6170"/>
                    <a:pt x="43034" y="0"/>
                    <a:pt x="58567" y="0"/>
                  </a:cubicBezTo>
                  <a:close/>
                </a:path>
              </a:pathLst>
            </a:custGeom>
            <a:solidFill>
              <a:srgbClr val="87C2E7"/>
            </a:solidFill>
          </p:spPr>
          <p:txBody>
            <a:bodyPr/>
            <a:lstStyle/>
            <a:p>
              <a:endParaRPr lang="en-GB"/>
            </a:p>
          </p:txBody>
        </p:sp>
        <p:sp>
          <p:nvSpPr>
            <p:cNvPr id="4" name="TextBox 4"/>
            <p:cNvSpPr txBox="1"/>
            <p:nvPr/>
          </p:nvSpPr>
          <p:spPr>
            <a:xfrm>
              <a:off x="0" y="-161925"/>
              <a:ext cx="1775578" cy="2055686"/>
            </a:xfrm>
            <a:prstGeom prst="rect">
              <a:avLst/>
            </a:prstGeom>
          </p:spPr>
          <p:txBody>
            <a:bodyPr lIns="50800" tIns="50800" rIns="50800" bIns="50800" rtlCol="0" anchor="ctr"/>
            <a:lstStyle/>
            <a:p>
              <a:pPr algn="ctr">
                <a:lnSpc>
                  <a:spcPts val="5879"/>
                </a:lnSpc>
              </a:pPr>
              <a:r>
                <a:rPr lang="en-US" sz="4199" b="1" spc="419" dirty="0">
                  <a:solidFill>
                    <a:srgbClr val="000000"/>
                  </a:solidFill>
                  <a:latin typeface="Aptos Display" panose="020B0004020202020204" pitchFamily="34" charset="0"/>
                  <a:ea typeface="Arial Bold"/>
                  <a:cs typeface="Arial Bold"/>
                  <a:sym typeface="Arial Bold"/>
                </a:rPr>
                <a:t>HPV </a:t>
              </a:r>
              <a:r>
                <a:rPr lang="en-US" sz="4199" spc="419" dirty="0">
                  <a:solidFill>
                    <a:srgbClr val="000000"/>
                  </a:solidFill>
                  <a:latin typeface="Aptos Display" panose="020B0004020202020204" pitchFamily="34" charset="0"/>
                  <a:ea typeface="Arial"/>
                  <a:cs typeface="Arial"/>
                  <a:sym typeface="Arial"/>
                </a:rPr>
                <a:t>can cause these </a:t>
              </a:r>
              <a:r>
                <a:rPr lang="en-US" sz="4199" b="1" spc="419" dirty="0">
                  <a:solidFill>
                    <a:srgbClr val="000000"/>
                  </a:solidFill>
                  <a:highlight>
                    <a:srgbClr val="00FFFF"/>
                  </a:highlight>
                  <a:latin typeface="Aptos Display" panose="020B0004020202020204" pitchFamily="34" charset="0"/>
                  <a:ea typeface="Arial Bold"/>
                  <a:cs typeface="Arial Bold"/>
                  <a:sym typeface="Arial Bold"/>
                </a:rPr>
                <a:t>cancers</a:t>
              </a:r>
              <a:r>
                <a:rPr lang="en-US" sz="4199" spc="419" dirty="0">
                  <a:solidFill>
                    <a:srgbClr val="000000"/>
                  </a:solidFill>
                  <a:latin typeface="Aptos Display" panose="020B0004020202020204" pitchFamily="34" charset="0"/>
                  <a:ea typeface="Arial"/>
                  <a:cs typeface="Arial"/>
                  <a:sym typeface="Arial"/>
                </a:rPr>
                <a:t>:</a:t>
              </a:r>
            </a:p>
            <a:p>
              <a:pPr algn="ctr">
                <a:lnSpc>
                  <a:spcPts val="5879"/>
                </a:lnSpc>
              </a:pPr>
              <a:r>
                <a:rPr lang="en-US" sz="4199" spc="419" dirty="0">
                  <a:solidFill>
                    <a:srgbClr val="000000"/>
                  </a:solidFill>
                  <a:latin typeface="Aptos Display" panose="020B0004020202020204" pitchFamily="34" charset="0"/>
                  <a:ea typeface="Arial"/>
                  <a:cs typeface="Arial"/>
                  <a:sym typeface="Arial"/>
                </a:rPr>
                <a:t>cervical ​</a:t>
              </a:r>
            </a:p>
            <a:p>
              <a:pPr algn="ctr">
                <a:lnSpc>
                  <a:spcPts val="5879"/>
                </a:lnSpc>
              </a:pPr>
              <a:r>
                <a:rPr lang="en-US" sz="4199" spc="419" dirty="0">
                  <a:solidFill>
                    <a:srgbClr val="000000"/>
                  </a:solidFill>
                  <a:latin typeface="Aptos Display" panose="020B0004020202020204" pitchFamily="34" charset="0"/>
                  <a:ea typeface="Arial"/>
                  <a:cs typeface="Arial"/>
                  <a:sym typeface="Arial"/>
                </a:rPr>
                <a:t>anal ​</a:t>
              </a:r>
            </a:p>
            <a:p>
              <a:pPr algn="ctr">
                <a:lnSpc>
                  <a:spcPts val="5879"/>
                </a:lnSpc>
              </a:pPr>
              <a:r>
                <a:rPr lang="en-US" sz="4199" spc="419" dirty="0">
                  <a:solidFill>
                    <a:srgbClr val="000000"/>
                  </a:solidFill>
                  <a:latin typeface="Aptos Display" panose="020B0004020202020204" pitchFamily="34" charset="0"/>
                  <a:ea typeface="Arial"/>
                  <a:cs typeface="Arial"/>
                  <a:sym typeface="Arial"/>
                </a:rPr>
                <a:t>penis ​</a:t>
              </a:r>
            </a:p>
            <a:p>
              <a:pPr algn="ctr">
                <a:lnSpc>
                  <a:spcPts val="5879"/>
                </a:lnSpc>
              </a:pPr>
              <a:r>
                <a:rPr lang="en-US" sz="4199" spc="419" dirty="0">
                  <a:solidFill>
                    <a:srgbClr val="000000"/>
                  </a:solidFill>
                  <a:latin typeface="Aptos Display" panose="020B0004020202020204" pitchFamily="34" charset="0"/>
                  <a:ea typeface="Arial"/>
                  <a:cs typeface="Arial"/>
                  <a:sym typeface="Arial"/>
                </a:rPr>
                <a:t>vulva ​</a:t>
              </a:r>
            </a:p>
            <a:p>
              <a:pPr algn="ctr">
                <a:lnSpc>
                  <a:spcPts val="5879"/>
                </a:lnSpc>
              </a:pPr>
              <a:r>
                <a:rPr lang="en-US" sz="4199" spc="419" dirty="0">
                  <a:solidFill>
                    <a:srgbClr val="000000"/>
                  </a:solidFill>
                  <a:latin typeface="Aptos Display" panose="020B0004020202020204" pitchFamily="34" charset="0"/>
                  <a:ea typeface="Arial"/>
                  <a:cs typeface="Arial"/>
                  <a:sym typeface="Arial"/>
                </a:rPr>
                <a:t>vaginal ​</a:t>
              </a:r>
            </a:p>
            <a:p>
              <a:pPr algn="ctr">
                <a:lnSpc>
                  <a:spcPts val="5879"/>
                </a:lnSpc>
              </a:pPr>
              <a:r>
                <a:rPr lang="en-US" sz="4199" spc="419" dirty="0">
                  <a:solidFill>
                    <a:srgbClr val="000000"/>
                  </a:solidFill>
                  <a:latin typeface="Aptos Display" panose="020B0004020202020204" pitchFamily="34" charset="0"/>
                  <a:ea typeface="Arial"/>
                  <a:cs typeface="Arial"/>
                  <a:sym typeface="Arial"/>
                </a:rPr>
                <a:t>head and neck​</a:t>
              </a:r>
            </a:p>
          </p:txBody>
        </p:sp>
      </p:grpSp>
      <p:grpSp>
        <p:nvGrpSpPr>
          <p:cNvPr id="5" name="Group 5"/>
          <p:cNvGrpSpPr/>
          <p:nvPr/>
        </p:nvGrpSpPr>
        <p:grpSpPr>
          <a:xfrm>
            <a:off x="9516851" y="952553"/>
            <a:ext cx="6454176" cy="8353357"/>
            <a:chOff x="0" y="-217326"/>
            <a:chExt cx="1699865" cy="2200061"/>
          </a:xfrm>
        </p:grpSpPr>
        <p:sp>
          <p:nvSpPr>
            <p:cNvPr id="6" name="Freeform 6"/>
            <p:cNvSpPr/>
            <p:nvPr/>
          </p:nvSpPr>
          <p:spPr>
            <a:xfrm>
              <a:off x="0" y="-63839"/>
              <a:ext cx="1699865" cy="1923836"/>
            </a:xfrm>
            <a:custGeom>
              <a:avLst/>
              <a:gdLst/>
              <a:ahLst/>
              <a:cxnLst/>
              <a:rect l="l" t="t" r="r" b="b"/>
              <a:pathLst>
                <a:path w="1699865" h="1923836">
                  <a:moveTo>
                    <a:pt x="61176" y="0"/>
                  </a:moveTo>
                  <a:lnTo>
                    <a:pt x="1638690" y="0"/>
                  </a:lnTo>
                  <a:cubicBezTo>
                    <a:pt x="1672476" y="0"/>
                    <a:pt x="1699865" y="27389"/>
                    <a:pt x="1699865" y="61176"/>
                  </a:cubicBezTo>
                  <a:lnTo>
                    <a:pt x="1699865" y="1862661"/>
                  </a:lnTo>
                  <a:cubicBezTo>
                    <a:pt x="1699865" y="1878885"/>
                    <a:pt x="1693420" y="1894446"/>
                    <a:pt x="1681947" y="1905918"/>
                  </a:cubicBezTo>
                  <a:cubicBezTo>
                    <a:pt x="1670475" y="1917391"/>
                    <a:pt x="1654914" y="1923836"/>
                    <a:pt x="1638690" y="1923836"/>
                  </a:cubicBezTo>
                  <a:lnTo>
                    <a:pt x="61176" y="1923836"/>
                  </a:lnTo>
                  <a:cubicBezTo>
                    <a:pt x="27389" y="1923836"/>
                    <a:pt x="0" y="1896447"/>
                    <a:pt x="0" y="1862661"/>
                  </a:cubicBezTo>
                  <a:lnTo>
                    <a:pt x="0" y="61176"/>
                  </a:lnTo>
                  <a:cubicBezTo>
                    <a:pt x="0" y="27389"/>
                    <a:pt x="27389" y="0"/>
                    <a:pt x="61176" y="0"/>
                  </a:cubicBezTo>
                  <a:close/>
                </a:path>
              </a:pathLst>
            </a:custGeom>
            <a:solidFill>
              <a:srgbClr val="FFFFCC"/>
            </a:solidFill>
          </p:spPr>
          <p:txBody>
            <a:bodyPr/>
            <a:lstStyle/>
            <a:p>
              <a:endParaRPr lang="en-GB"/>
            </a:p>
          </p:txBody>
        </p:sp>
        <p:sp>
          <p:nvSpPr>
            <p:cNvPr id="7" name="TextBox 7"/>
            <p:cNvSpPr txBox="1"/>
            <p:nvPr/>
          </p:nvSpPr>
          <p:spPr>
            <a:xfrm>
              <a:off x="0" y="-217326"/>
              <a:ext cx="1699865" cy="2200061"/>
            </a:xfrm>
            <a:prstGeom prst="rect">
              <a:avLst/>
            </a:prstGeom>
          </p:spPr>
          <p:txBody>
            <a:bodyPr lIns="50800" tIns="50800" rIns="50800" bIns="50800" rtlCol="0" anchor="ctr"/>
            <a:lstStyle/>
            <a:p>
              <a:pPr algn="ctr">
                <a:lnSpc>
                  <a:spcPts val="6746"/>
                </a:lnSpc>
              </a:pPr>
              <a:r>
                <a:rPr lang="en-US" sz="3899" spc="389" dirty="0">
                  <a:latin typeface="Aptos Display" panose="020B0004020202020204" pitchFamily="34" charset="0"/>
                  <a:ea typeface="Arial"/>
                  <a:cs typeface="Arial"/>
                  <a:sym typeface="Arial"/>
                </a:rPr>
                <a:t>The </a:t>
              </a:r>
              <a:r>
                <a:rPr lang="en-US" sz="3899" b="1" spc="389" dirty="0">
                  <a:highlight>
                    <a:srgbClr val="FFFF81"/>
                  </a:highlight>
                  <a:latin typeface="Aptos Display" panose="020B0004020202020204" pitchFamily="34" charset="0"/>
                  <a:ea typeface="Arial Bold"/>
                  <a:cs typeface="Arial Bold"/>
                  <a:sym typeface="Arial Bold"/>
                </a:rPr>
                <a:t>best way</a:t>
              </a:r>
              <a:r>
                <a:rPr lang="en-US" sz="3899" spc="389" dirty="0">
                  <a:highlight>
                    <a:srgbClr val="FFFF81"/>
                  </a:highlight>
                  <a:latin typeface="Aptos Display" panose="020B0004020202020204" pitchFamily="34" charset="0"/>
                  <a:ea typeface="Arial"/>
                  <a:cs typeface="Arial"/>
                  <a:sym typeface="Arial"/>
                </a:rPr>
                <a:t> </a:t>
              </a:r>
              <a:r>
                <a:rPr lang="en-US" sz="3899" spc="389" dirty="0">
                  <a:latin typeface="Aptos Display" panose="020B0004020202020204" pitchFamily="34" charset="0"/>
                  <a:ea typeface="Arial"/>
                  <a:cs typeface="Arial"/>
                  <a:sym typeface="Arial"/>
                </a:rPr>
                <a:t>to protect against HPV is to </a:t>
              </a:r>
              <a:r>
                <a:rPr lang="en-US" sz="3899" b="1" spc="389" dirty="0">
                  <a:highlight>
                    <a:srgbClr val="FFFF81"/>
                  </a:highlight>
                  <a:latin typeface="Aptos Display" panose="020B0004020202020204" pitchFamily="34" charset="0"/>
                  <a:ea typeface="Arial Bold"/>
                  <a:cs typeface="Arial Bold"/>
                  <a:sym typeface="Arial Bold"/>
                </a:rPr>
                <a:t>get the vaccine</a:t>
              </a:r>
              <a:r>
                <a:rPr lang="en-US" sz="3899" spc="389" dirty="0">
                  <a:latin typeface="Aptos Display" panose="020B0004020202020204" pitchFamily="34" charset="0"/>
                  <a:ea typeface="Arial"/>
                  <a:cs typeface="Arial"/>
                  <a:sym typeface="Arial"/>
                </a:rPr>
                <a:t> and </a:t>
              </a:r>
              <a:r>
                <a:rPr lang="en-US" sz="3899" b="1" spc="389" dirty="0">
                  <a:highlight>
                    <a:srgbClr val="FFFF81"/>
                  </a:highlight>
                  <a:latin typeface="Aptos Display" panose="020B0004020202020204" pitchFamily="34" charset="0"/>
                  <a:ea typeface="Arial Bold"/>
                  <a:cs typeface="Arial Bold"/>
                  <a:sym typeface="Arial Bold"/>
                </a:rPr>
                <a:t>use condoms</a:t>
              </a:r>
              <a:r>
                <a:rPr lang="en-US" sz="3899" b="1" spc="389" dirty="0">
                  <a:latin typeface="Aptos Display" panose="020B0004020202020204" pitchFamily="34" charset="0"/>
                  <a:ea typeface="Arial Bold"/>
                  <a:cs typeface="Arial Bold"/>
                  <a:sym typeface="Arial Bold"/>
                </a:rPr>
                <a:t> </a:t>
              </a:r>
              <a:r>
                <a:rPr lang="en-US" sz="3899" spc="389" dirty="0">
                  <a:latin typeface="Aptos Display" panose="020B0004020202020204" pitchFamily="34" charset="0"/>
                  <a:ea typeface="Arial Bold"/>
                  <a:cs typeface="Arial Bold"/>
                  <a:sym typeface="Arial Bold"/>
                </a:rPr>
                <a:t>when sexually active</a:t>
              </a:r>
              <a:r>
                <a:rPr lang="en-US" sz="3899" spc="389" dirty="0">
                  <a:latin typeface="Aptos Display" panose="020B0004020202020204" pitchFamily="34" charset="0"/>
                  <a:ea typeface="Arial"/>
                  <a:cs typeface="Arial"/>
                  <a:sym typeface="Arial"/>
                </a:rPr>
                <a:t>. </a:t>
              </a:r>
            </a:p>
            <a:p>
              <a:pPr algn="ctr">
                <a:lnSpc>
                  <a:spcPts val="6746"/>
                </a:lnSpc>
              </a:pPr>
              <a:r>
                <a:rPr lang="en-US" sz="3899" spc="389" dirty="0">
                  <a:latin typeface="Aptos Display" panose="020B0004020202020204" pitchFamily="34" charset="0"/>
                  <a:ea typeface="Arial Bold"/>
                  <a:cs typeface="Arial Bold"/>
                  <a:sym typeface="Arial Bold"/>
                </a:rPr>
                <a:t>You need </a:t>
              </a:r>
              <a:r>
                <a:rPr lang="en-US" sz="3899" b="1" spc="389" dirty="0">
                  <a:highlight>
                    <a:srgbClr val="FFFF81"/>
                  </a:highlight>
                  <a:latin typeface="Aptos Display" panose="020B0004020202020204" pitchFamily="34" charset="0"/>
                  <a:ea typeface="Arial Bold"/>
                  <a:cs typeface="Arial Bold"/>
                  <a:sym typeface="Arial Bold"/>
                </a:rPr>
                <a:t>both</a:t>
              </a:r>
              <a:r>
                <a:rPr lang="en-US" sz="3899" b="1" spc="389" dirty="0">
                  <a:latin typeface="Aptos Display" panose="020B0004020202020204" pitchFamily="34" charset="0"/>
                  <a:ea typeface="Arial Bold"/>
                  <a:cs typeface="Arial Bold"/>
                  <a:sym typeface="Arial Bold"/>
                </a:rPr>
                <a:t> </a:t>
              </a:r>
              <a:r>
                <a:rPr lang="en-US" sz="3899" spc="389" dirty="0">
                  <a:latin typeface="Aptos Display" panose="020B0004020202020204" pitchFamily="34" charset="0"/>
                  <a:ea typeface="Arial Bold"/>
                  <a:cs typeface="Arial Bold"/>
                  <a:sym typeface="Arial Bold"/>
                </a:rPr>
                <a:t>for</a:t>
              </a:r>
              <a:r>
                <a:rPr lang="en-US" sz="3899" b="1" spc="389" dirty="0">
                  <a:latin typeface="Aptos Display" panose="020B0004020202020204" pitchFamily="34" charset="0"/>
                  <a:ea typeface="Arial Bold"/>
                  <a:cs typeface="Arial Bold"/>
                  <a:sym typeface="Arial Bold"/>
                </a:rPr>
                <a:t> </a:t>
              </a:r>
              <a:r>
                <a:rPr lang="en-US" sz="3899" b="1" spc="389" dirty="0">
                  <a:highlight>
                    <a:srgbClr val="FFFF81"/>
                  </a:highlight>
                  <a:latin typeface="Aptos Display" panose="020B0004020202020204" pitchFamily="34" charset="0"/>
                  <a:ea typeface="Arial Bold"/>
                  <a:cs typeface="Arial Bold"/>
                  <a:sym typeface="Arial Bold"/>
                </a:rPr>
                <a:t>effective protection</a:t>
              </a:r>
              <a:r>
                <a:rPr lang="en-US" sz="3899" spc="389" dirty="0">
                  <a:highlight>
                    <a:srgbClr val="FFFF81"/>
                  </a:highlight>
                  <a:latin typeface="Aptos Display" panose="020B0004020202020204" pitchFamily="34" charset="0"/>
                  <a:ea typeface="Arial"/>
                  <a:cs typeface="Arial"/>
                  <a:sym typeface="Arial"/>
                </a:rPr>
                <a:t> </a:t>
              </a:r>
              <a:r>
                <a:rPr lang="en-US" sz="3899" spc="389" dirty="0">
                  <a:latin typeface="Aptos Display" panose="020B0004020202020204" pitchFamily="34" charset="0"/>
                  <a:ea typeface="Arial"/>
                  <a:cs typeface="Arial"/>
                  <a:sym typeface="Arial"/>
                </a:rPr>
                <a:t>against HPV.</a:t>
              </a:r>
              <a:r>
                <a:rPr lang="en-US" sz="3899" spc="389" dirty="0">
                  <a:solidFill>
                    <a:srgbClr val="FFFFFF"/>
                  </a:solidFill>
                  <a:latin typeface="Aptos Display" panose="020B0004020202020204" pitchFamily="34" charset="0"/>
                  <a:ea typeface="Arial"/>
                  <a:cs typeface="Arial"/>
                  <a:sym typeface="Arial"/>
                </a:rPr>
                <a:t>​</a:t>
              </a:r>
            </a:p>
          </p:txBody>
        </p:sp>
      </p:grpSp>
      <p:sp>
        <p:nvSpPr>
          <p:cNvPr id="25" name="Freeform 25"/>
          <p:cNvSpPr/>
          <p:nvPr/>
        </p:nvSpPr>
        <p:spPr>
          <a:xfrm>
            <a:off x="15381876" y="6482046"/>
            <a:ext cx="2230814" cy="3200400"/>
          </a:xfrm>
          <a:custGeom>
            <a:avLst/>
            <a:gdLst/>
            <a:ahLst/>
            <a:cxnLst/>
            <a:rect l="l" t="t" r="r" b="b"/>
            <a:pathLst>
              <a:path w="1593605" h="2334952">
                <a:moveTo>
                  <a:pt x="0" y="0"/>
                </a:moveTo>
                <a:lnTo>
                  <a:pt x="1593604" y="0"/>
                </a:lnTo>
                <a:lnTo>
                  <a:pt x="1593604" y="2334952"/>
                </a:lnTo>
                <a:lnTo>
                  <a:pt x="0" y="23349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6" name="Freeform 26"/>
          <p:cNvSpPr/>
          <p:nvPr/>
        </p:nvSpPr>
        <p:spPr>
          <a:xfrm>
            <a:off x="735361" y="2933700"/>
            <a:ext cx="1875706" cy="2618371"/>
          </a:xfrm>
          <a:custGeom>
            <a:avLst/>
            <a:gdLst/>
            <a:ahLst/>
            <a:cxnLst/>
            <a:rect l="l" t="t" r="r" b="b"/>
            <a:pathLst>
              <a:path w="1875706" h="2618371">
                <a:moveTo>
                  <a:pt x="0" y="0"/>
                </a:moveTo>
                <a:lnTo>
                  <a:pt x="1875706" y="0"/>
                </a:lnTo>
                <a:lnTo>
                  <a:pt x="1875706" y="2618370"/>
                </a:lnTo>
                <a:lnTo>
                  <a:pt x="0" y="26183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43732" y="2435263"/>
            <a:ext cx="5109468" cy="4959272"/>
          </a:xfrm>
          <a:custGeom>
            <a:avLst/>
            <a:gdLst/>
            <a:ahLst/>
            <a:cxnLst/>
            <a:rect l="l" t="t" r="r" b="b"/>
            <a:pathLst>
              <a:path w="998200" h="1025952">
                <a:moveTo>
                  <a:pt x="499100" y="0"/>
                </a:moveTo>
                <a:cubicBezTo>
                  <a:pt x="223455" y="0"/>
                  <a:pt x="0" y="229667"/>
                  <a:pt x="0" y="512976"/>
                </a:cubicBezTo>
                <a:cubicBezTo>
                  <a:pt x="0" y="796285"/>
                  <a:pt x="223455" y="1025952"/>
                  <a:pt x="499100" y="1025952"/>
                </a:cubicBezTo>
                <a:cubicBezTo>
                  <a:pt x="774745" y="1025952"/>
                  <a:pt x="998200" y="796285"/>
                  <a:pt x="998200" y="512976"/>
                </a:cubicBezTo>
                <a:cubicBezTo>
                  <a:pt x="998200" y="229667"/>
                  <a:pt x="774745" y="0"/>
                  <a:pt x="499100" y="0"/>
                </a:cubicBezTo>
                <a:close/>
              </a:path>
            </a:pathLst>
          </a:custGeom>
          <a:solidFill>
            <a:schemeClr val="accent4">
              <a:lumMod val="75000"/>
            </a:schemeClr>
          </a:solidFill>
        </p:spPr>
        <p:txBody>
          <a:bodyPr/>
          <a:lstStyle/>
          <a:p>
            <a:endParaRPr lang="en-GB"/>
          </a:p>
        </p:txBody>
      </p:sp>
      <p:grpSp>
        <p:nvGrpSpPr>
          <p:cNvPr id="5" name="Group 5"/>
          <p:cNvGrpSpPr/>
          <p:nvPr/>
        </p:nvGrpSpPr>
        <p:grpSpPr>
          <a:xfrm>
            <a:off x="8168436" y="1471395"/>
            <a:ext cx="7660270" cy="1767105"/>
            <a:chOff x="0" y="-66675"/>
            <a:chExt cx="1906176" cy="705313"/>
          </a:xfrm>
        </p:grpSpPr>
        <p:sp>
          <p:nvSpPr>
            <p:cNvPr id="6" name="Freeform 6"/>
            <p:cNvSpPr/>
            <p:nvPr/>
          </p:nvSpPr>
          <p:spPr>
            <a:xfrm>
              <a:off x="0" y="0"/>
              <a:ext cx="1906176" cy="571963"/>
            </a:xfrm>
            <a:custGeom>
              <a:avLst/>
              <a:gdLst/>
              <a:ahLst/>
              <a:cxnLst/>
              <a:rect l="l" t="t" r="r" b="b"/>
              <a:pathLst>
                <a:path w="1906176" h="571963">
                  <a:moveTo>
                    <a:pt x="54554" y="0"/>
                  </a:moveTo>
                  <a:lnTo>
                    <a:pt x="1851621" y="0"/>
                  </a:lnTo>
                  <a:cubicBezTo>
                    <a:pt x="1866090" y="0"/>
                    <a:pt x="1879966" y="5748"/>
                    <a:pt x="1890197" y="15979"/>
                  </a:cubicBezTo>
                  <a:cubicBezTo>
                    <a:pt x="1900428" y="26210"/>
                    <a:pt x="1906176" y="40086"/>
                    <a:pt x="1906176" y="54554"/>
                  </a:cubicBezTo>
                  <a:lnTo>
                    <a:pt x="1906176" y="517409"/>
                  </a:lnTo>
                  <a:cubicBezTo>
                    <a:pt x="1906176" y="531878"/>
                    <a:pt x="1900428" y="545754"/>
                    <a:pt x="1890197" y="555985"/>
                  </a:cubicBezTo>
                  <a:cubicBezTo>
                    <a:pt x="1879966" y="566216"/>
                    <a:pt x="1866090" y="571963"/>
                    <a:pt x="1851621" y="571963"/>
                  </a:cubicBezTo>
                  <a:lnTo>
                    <a:pt x="54554" y="571963"/>
                  </a:lnTo>
                  <a:cubicBezTo>
                    <a:pt x="40086" y="571963"/>
                    <a:pt x="26210" y="566216"/>
                    <a:pt x="15979" y="555985"/>
                  </a:cubicBezTo>
                  <a:cubicBezTo>
                    <a:pt x="5748" y="545754"/>
                    <a:pt x="0" y="531878"/>
                    <a:pt x="0" y="517409"/>
                  </a:cubicBezTo>
                  <a:lnTo>
                    <a:pt x="0" y="54554"/>
                  </a:lnTo>
                  <a:cubicBezTo>
                    <a:pt x="0" y="40086"/>
                    <a:pt x="5748" y="26210"/>
                    <a:pt x="15979" y="15979"/>
                  </a:cubicBezTo>
                  <a:cubicBezTo>
                    <a:pt x="26210" y="5748"/>
                    <a:pt x="40086" y="0"/>
                    <a:pt x="54554" y="0"/>
                  </a:cubicBezTo>
                  <a:close/>
                </a:path>
              </a:pathLst>
            </a:custGeom>
            <a:solidFill>
              <a:srgbClr val="AAD4F5"/>
            </a:solidFill>
          </p:spPr>
          <p:txBody>
            <a:bodyPr/>
            <a:lstStyle/>
            <a:p>
              <a:endParaRPr lang="en-GB"/>
            </a:p>
          </p:txBody>
        </p:sp>
        <p:sp>
          <p:nvSpPr>
            <p:cNvPr id="7" name="TextBox 7"/>
            <p:cNvSpPr txBox="1"/>
            <p:nvPr/>
          </p:nvSpPr>
          <p:spPr>
            <a:xfrm>
              <a:off x="0" y="-66675"/>
              <a:ext cx="1906176" cy="705313"/>
            </a:xfrm>
            <a:prstGeom prst="rect">
              <a:avLst/>
            </a:prstGeom>
          </p:spPr>
          <p:txBody>
            <a:bodyPr lIns="50800" tIns="50800" rIns="50800" bIns="50800" rtlCol="0" anchor="ctr"/>
            <a:lstStyle/>
            <a:p>
              <a:pPr algn="ctr">
                <a:lnSpc>
                  <a:spcPts val="4899"/>
                </a:lnSpc>
              </a:pPr>
              <a:r>
                <a:rPr lang="en-US" sz="3499" b="1" spc="349" dirty="0">
                  <a:solidFill>
                    <a:srgbClr val="000000"/>
                  </a:solidFill>
                  <a:latin typeface="Aptos Display" panose="020B0004020202020204" pitchFamily="34" charset="0"/>
                  <a:ea typeface="Arial Bold"/>
                  <a:cs typeface="Arial Bold"/>
                  <a:sym typeface="Arial Bold"/>
                </a:rPr>
                <a:t>Yes</a:t>
              </a:r>
              <a:r>
                <a:rPr lang="en-US" sz="3499" spc="349" dirty="0">
                  <a:solidFill>
                    <a:srgbClr val="000000"/>
                  </a:solidFill>
                  <a:latin typeface="Aptos Display" panose="020B0004020202020204" pitchFamily="34" charset="0"/>
                  <a:ea typeface="Arial"/>
                  <a:cs typeface="Arial"/>
                  <a:sym typeface="Arial"/>
                </a:rPr>
                <a:t>. The vaccine is very </a:t>
              </a:r>
              <a:r>
                <a:rPr lang="en-US" sz="3499" b="1" spc="349" dirty="0">
                  <a:solidFill>
                    <a:srgbClr val="000000"/>
                  </a:solidFill>
                  <a:latin typeface="Aptos Display" panose="020B0004020202020204" pitchFamily="34" charset="0"/>
                  <a:ea typeface="Arial"/>
                  <a:cs typeface="Arial"/>
                  <a:sym typeface="Arial"/>
                </a:rPr>
                <a:t>safe</a:t>
              </a:r>
              <a:r>
                <a:rPr lang="en-US" sz="3499" spc="349" dirty="0">
                  <a:solidFill>
                    <a:srgbClr val="000000"/>
                  </a:solidFill>
                  <a:latin typeface="Aptos Display" panose="020B0004020202020204" pitchFamily="34" charset="0"/>
                  <a:ea typeface="Arial"/>
                  <a:cs typeface="Arial"/>
                  <a:sym typeface="Arial"/>
                </a:rPr>
                <a:t>! </a:t>
              </a:r>
            </a:p>
          </p:txBody>
        </p:sp>
      </p:grpSp>
      <p:grpSp>
        <p:nvGrpSpPr>
          <p:cNvPr id="8" name="Group 8"/>
          <p:cNvGrpSpPr/>
          <p:nvPr/>
        </p:nvGrpSpPr>
        <p:grpSpPr>
          <a:xfrm>
            <a:off x="8216580" y="3269751"/>
            <a:ext cx="7612127" cy="2336903"/>
            <a:chOff x="0" y="-74685"/>
            <a:chExt cx="1906176" cy="734162"/>
          </a:xfrm>
        </p:grpSpPr>
        <p:sp>
          <p:nvSpPr>
            <p:cNvPr id="9" name="Freeform 9"/>
            <p:cNvSpPr/>
            <p:nvPr/>
          </p:nvSpPr>
          <p:spPr>
            <a:xfrm>
              <a:off x="0" y="0"/>
              <a:ext cx="1906176" cy="600812"/>
            </a:xfrm>
            <a:custGeom>
              <a:avLst/>
              <a:gdLst/>
              <a:ahLst/>
              <a:cxnLst/>
              <a:rect l="l" t="t" r="r" b="b"/>
              <a:pathLst>
                <a:path w="1906176" h="600812">
                  <a:moveTo>
                    <a:pt x="54554" y="0"/>
                  </a:moveTo>
                  <a:lnTo>
                    <a:pt x="1851621" y="0"/>
                  </a:lnTo>
                  <a:cubicBezTo>
                    <a:pt x="1866090" y="0"/>
                    <a:pt x="1879966" y="5748"/>
                    <a:pt x="1890197" y="15979"/>
                  </a:cubicBezTo>
                  <a:cubicBezTo>
                    <a:pt x="1900428" y="26210"/>
                    <a:pt x="1906176" y="40086"/>
                    <a:pt x="1906176" y="54554"/>
                  </a:cubicBezTo>
                  <a:lnTo>
                    <a:pt x="1906176" y="546258"/>
                  </a:lnTo>
                  <a:cubicBezTo>
                    <a:pt x="1906176" y="576387"/>
                    <a:pt x="1881751" y="600812"/>
                    <a:pt x="1851621" y="600812"/>
                  </a:cubicBezTo>
                  <a:lnTo>
                    <a:pt x="54554" y="600812"/>
                  </a:lnTo>
                  <a:cubicBezTo>
                    <a:pt x="40086" y="600812"/>
                    <a:pt x="26210" y="595064"/>
                    <a:pt x="15979" y="584833"/>
                  </a:cubicBezTo>
                  <a:cubicBezTo>
                    <a:pt x="5748" y="574602"/>
                    <a:pt x="0" y="560726"/>
                    <a:pt x="0" y="546258"/>
                  </a:cubicBezTo>
                  <a:lnTo>
                    <a:pt x="0" y="54554"/>
                  </a:lnTo>
                  <a:cubicBezTo>
                    <a:pt x="0" y="40086"/>
                    <a:pt x="5748" y="26210"/>
                    <a:pt x="15979" y="15979"/>
                  </a:cubicBezTo>
                  <a:cubicBezTo>
                    <a:pt x="26210" y="5748"/>
                    <a:pt x="40086" y="0"/>
                    <a:pt x="54554" y="0"/>
                  </a:cubicBezTo>
                  <a:close/>
                </a:path>
              </a:pathLst>
            </a:custGeom>
            <a:solidFill>
              <a:srgbClr val="63A2D8"/>
            </a:solidFill>
          </p:spPr>
          <p:txBody>
            <a:bodyPr/>
            <a:lstStyle/>
            <a:p>
              <a:endParaRPr lang="en-GB"/>
            </a:p>
          </p:txBody>
        </p:sp>
        <p:sp>
          <p:nvSpPr>
            <p:cNvPr id="10" name="TextBox 10"/>
            <p:cNvSpPr txBox="1"/>
            <p:nvPr/>
          </p:nvSpPr>
          <p:spPr>
            <a:xfrm>
              <a:off x="0" y="-74685"/>
              <a:ext cx="1906176" cy="734162"/>
            </a:xfrm>
            <a:prstGeom prst="rect">
              <a:avLst/>
            </a:prstGeom>
          </p:spPr>
          <p:txBody>
            <a:bodyPr lIns="50800" tIns="50800" rIns="50800" bIns="50800" rtlCol="0" anchor="ctr"/>
            <a:lstStyle/>
            <a:p>
              <a:pPr algn="ctr">
                <a:lnSpc>
                  <a:spcPts val="4899"/>
                </a:lnSpc>
              </a:pPr>
              <a:r>
                <a:rPr lang="en-US" sz="3800" spc="349" dirty="0">
                  <a:solidFill>
                    <a:srgbClr val="FFFFFF"/>
                  </a:solidFill>
                  <a:latin typeface="Aptos Display" panose="020B0004020202020204" pitchFamily="34" charset="0"/>
                  <a:ea typeface="Arial"/>
                  <a:cs typeface="Arial"/>
                  <a:sym typeface="Arial"/>
                </a:rPr>
                <a:t>It has been</a:t>
              </a:r>
              <a:r>
                <a:rPr lang="en-US" sz="3800" b="1" spc="349" dirty="0">
                  <a:solidFill>
                    <a:srgbClr val="FFFFFF"/>
                  </a:solidFill>
                  <a:latin typeface="Aptos Display" panose="020B0004020202020204" pitchFamily="34" charset="0"/>
                  <a:ea typeface="Arial Bold"/>
                  <a:cs typeface="Arial Bold"/>
                  <a:sym typeface="Arial Bold"/>
                </a:rPr>
                <a:t> tested thoroughly</a:t>
              </a:r>
              <a:r>
                <a:rPr lang="en-US" sz="3800" spc="349" dirty="0">
                  <a:solidFill>
                    <a:srgbClr val="FFFFFF"/>
                  </a:solidFill>
                  <a:latin typeface="Aptos Display" panose="020B0004020202020204" pitchFamily="34" charset="0"/>
                  <a:ea typeface="Arial"/>
                  <a:cs typeface="Arial"/>
                  <a:sym typeface="Arial"/>
                </a:rPr>
                <a:t> before being given to humans.</a:t>
              </a:r>
            </a:p>
          </p:txBody>
        </p:sp>
      </p:grpSp>
      <p:grpSp>
        <p:nvGrpSpPr>
          <p:cNvPr id="11" name="Group 11"/>
          <p:cNvGrpSpPr/>
          <p:nvPr/>
        </p:nvGrpSpPr>
        <p:grpSpPr>
          <a:xfrm>
            <a:off x="8216580" y="5353498"/>
            <a:ext cx="7612126" cy="3377246"/>
            <a:chOff x="0" y="-133350"/>
            <a:chExt cx="1893496" cy="889481"/>
          </a:xfrm>
        </p:grpSpPr>
        <p:sp>
          <p:nvSpPr>
            <p:cNvPr id="12" name="Freeform 12"/>
            <p:cNvSpPr/>
            <p:nvPr/>
          </p:nvSpPr>
          <p:spPr>
            <a:xfrm>
              <a:off x="0" y="0"/>
              <a:ext cx="1893496" cy="638801"/>
            </a:xfrm>
            <a:custGeom>
              <a:avLst/>
              <a:gdLst/>
              <a:ahLst/>
              <a:cxnLst/>
              <a:rect l="l" t="t" r="r" b="b"/>
              <a:pathLst>
                <a:path w="1893496" h="638801">
                  <a:moveTo>
                    <a:pt x="54920" y="0"/>
                  </a:moveTo>
                  <a:lnTo>
                    <a:pt x="1838576" y="0"/>
                  </a:lnTo>
                  <a:cubicBezTo>
                    <a:pt x="1853142" y="0"/>
                    <a:pt x="1867111" y="5786"/>
                    <a:pt x="1877410" y="16086"/>
                  </a:cubicBezTo>
                  <a:cubicBezTo>
                    <a:pt x="1887710" y="26385"/>
                    <a:pt x="1893496" y="40354"/>
                    <a:pt x="1893496" y="54920"/>
                  </a:cubicBezTo>
                  <a:lnTo>
                    <a:pt x="1893496" y="583881"/>
                  </a:lnTo>
                  <a:cubicBezTo>
                    <a:pt x="1893496" y="614212"/>
                    <a:pt x="1868908" y="638801"/>
                    <a:pt x="1838576" y="638801"/>
                  </a:cubicBezTo>
                  <a:lnTo>
                    <a:pt x="54920" y="638801"/>
                  </a:lnTo>
                  <a:cubicBezTo>
                    <a:pt x="40354" y="638801"/>
                    <a:pt x="26385" y="633014"/>
                    <a:pt x="16086" y="622715"/>
                  </a:cubicBezTo>
                  <a:cubicBezTo>
                    <a:pt x="5786" y="612415"/>
                    <a:pt x="0" y="598446"/>
                    <a:pt x="0" y="583881"/>
                  </a:cubicBezTo>
                  <a:lnTo>
                    <a:pt x="0" y="54920"/>
                  </a:lnTo>
                  <a:cubicBezTo>
                    <a:pt x="0" y="24588"/>
                    <a:pt x="24588" y="0"/>
                    <a:pt x="54920" y="0"/>
                  </a:cubicBezTo>
                  <a:close/>
                </a:path>
              </a:pathLst>
            </a:custGeom>
            <a:solidFill>
              <a:srgbClr val="2368A2"/>
            </a:solidFill>
          </p:spPr>
          <p:txBody>
            <a:bodyPr/>
            <a:lstStyle/>
            <a:p>
              <a:endParaRPr lang="en-GB"/>
            </a:p>
          </p:txBody>
        </p:sp>
        <p:sp>
          <p:nvSpPr>
            <p:cNvPr id="13" name="TextBox 13"/>
            <p:cNvSpPr txBox="1"/>
            <p:nvPr/>
          </p:nvSpPr>
          <p:spPr>
            <a:xfrm>
              <a:off x="0" y="-133350"/>
              <a:ext cx="1893496" cy="889481"/>
            </a:xfrm>
            <a:prstGeom prst="rect">
              <a:avLst/>
            </a:prstGeom>
          </p:spPr>
          <p:txBody>
            <a:bodyPr lIns="50800" tIns="50800" rIns="50800" bIns="50800" rtlCol="0" anchor="ctr"/>
            <a:lstStyle/>
            <a:p>
              <a:pPr algn="ctr">
                <a:lnSpc>
                  <a:spcPts val="4619"/>
                </a:lnSpc>
              </a:pPr>
              <a:r>
                <a:rPr lang="en-US" sz="3299" b="1" spc="329" dirty="0">
                  <a:solidFill>
                    <a:srgbClr val="FFFFFF"/>
                  </a:solidFill>
                  <a:latin typeface="Aptos Display" panose="020B0004020202020204" pitchFamily="34" charset="0"/>
                  <a:ea typeface="Arial Bold"/>
                  <a:cs typeface="Arial Bold"/>
                  <a:sym typeface="Arial Bold"/>
                </a:rPr>
                <a:t>Millions </a:t>
              </a:r>
              <a:r>
                <a:rPr lang="en-US" sz="3299" spc="329" dirty="0">
                  <a:solidFill>
                    <a:srgbClr val="FFFFFF"/>
                  </a:solidFill>
                  <a:latin typeface="Aptos Display" panose="020B0004020202020204" pitchFamily="34" charset="0"/>
                  <a:ea typeface="Arial"/>
                  <a:cs typeface="Arial"/>
                  <a:sym typeface="Arial"/>
                </a:rPr>
                <a:t>of doses have been given to people worldwide since the vaccine was introduced in 2008.</a:t>
              </a:r>
            </a:p>
          </p:txBody>
        </p:sp>
      </p:grpSp>
      <p:sp>
        <p:nvSpPr>
          <p:cNvPr id="31" name="TextBox 31"/>
          <p:cNvSpPr txBox="1"/>
          <p:nvPr/>
        </p:nvSpPr>
        <p:spPr>
          <a:xfrm>
            <a:off x="1443732" y="803874"/>
            <a:ext cx="8270813" cy="863600"/>
          </a:xfrm>
          <a:prstGeom prst="rect">
            <a:avLst/>
          </a:prstGeom>
        </p:spPr>
        <p:txBody>
          <a:bodyPr lIns="0" tIns="0" rIns="0" bIns="0" rtlCol="0" anchor="t">
            <a:spAutoFit/>
          </a:bodyPr>
          <a:lstStyle/>
          <a:p>
            <a:pPr marL="0" lvl="0" indent="0" algn="l">
              <a:lnSpc>
                <a:spcPts val="7000"/>
              </a:lnSpc>
              <a:spcBef>
                <a:spcPct val="0"/>
              </a:spcBef>
            </a:pPr>
            <a:r>
              <a:rPr lang="en-US" sz="5000" dirty="0">
                <a:solidFill>
                  <a:srgbClr val="000000"/>
                </a:solidFill>
                <a:latin typeface="Aptos Black" panose="020B0004020202020204" pitchFamily="34" charset="0"/>
                <a:ea typeface="Code Pro"/>
                <a:cs typeface="Code Pro"/>
                <a:sym typeface="Code Pro"/>
              </a:rPr>
              <a:t>Is the vaccination safe?</a:t>
            </a:r>
          </a:p>
        </p:txBody>
      </p:sp>
      <p:pic>
        <p:nvPicPr>
          <p:cNvPr id="14" name="Picture 2">
            <a:extLst>
              <a:ext uri="{FF2B5EF4-FFF2-40B4-BE49-F238E27FC236}">
                <a16:creationId xmlns:a16="http://schemas.microsoft.com/office/drawing/2014/main" id="{19E43BE4-9702-7378-7A6E-54E00865E6C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7500" y1="42326" x2="53841" y2="44245"/>
                        <a14:foregroundMark x1="53841" y1="44245" x2="58415" y2="48801"/>
                        <a14:foregroundMark x1="58415" y1="48801" x2="54207" y2="50600"/>
                        <a14:foregroundMark x1="54207" y1="50600" x2="51280" y2="50000"/>
                      </a14:backgroundRemoval>
                    </a14:imgEffect>
                  </a14:imgLayer>
                </a14:imgProps>
              </a:ext>
              <a:ext uri="{28A0092B-C50C-407E-A947-70E740481C1C}">
                <a14:useLocalDpi xmlns:a14="http://schemas.microsoft.com/office/drawing/2010/main" val="0"/>
              </a:ext>
            </a:extLst>
          </a:blip>
          <a:srcRect/>
          <a:stretch>
            <a:fillRect/>
          </a:stretch>
        </p:blipFill>
        <p:spPr bwMode="auto">
          <a:xfrm rot="1409968">
            <a:off x="220572" y="5907522"/>
            <a:ext cx="5848206" cy="297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19E7304-3C9A-67BB-99DF-33B5FDFAC31C}"/>
              </a:ext>
            </a:extLst>
          </p:cNvPr>
          <p:cNvSpPr txBox="1"/>
          <p:nvPr/>
        </p:nvSpPr>
        <p:spPr>
          <a:xfrm>
            <a:off x="2483991" y="2991103"/>
            <a:ext cx="3028950" cy="3847592"/>
          </a:xfrm>
          <a:prstGeom prst="rect">
            <a:avLst/>
          </a:prstGeom>
          <a:noFill/>
        </p:spPr>
        <p:txBody>
          <a:bodyPr wrap="square">
            <a:spAutoFit/>
          </a:bodyPr>
          <a:lstStyle/>
          <a:p>
            <a:pPr algn="ctr">
              <a:lnSpc>
                <a:spcPts val="4900"/>
              </a:lnSpc>
            </a:pPr>
            <a:r>
              <a:rPr lang="en-US" sz="4000" spc="175" dirty="0">
                <a:solidFill>
                  <a:srgbClr val="FFFFFF"/>
                </a:solidFill>
                <a:latin typeface="Aptos Display" panose="020B0004020202020204" pitchFamily="34" charset="0"/>
                <a:ea typeface="Arial"/>
                <a:cs typeface="Arial"/>
                <a:sym typeface="Arial"/>
              </a:rPr>
              <a:t> </a:t>
            </a:r>
            <a:r>
              <a:rPr lang="en-US" sz="4000" b="1" spc="175" dirty="0">
                <a:solidFill>
                  <a:srgbClr val="FFFFFF"/>
                </a:solidFill>
                <a:latin typeface="Aptos Display" panose="020B0004020202020204" pitchFamily="34" charset="0"/>
                <a:ea typeface="Arial Bold"/>
                <a:cs typeface="Arial Bold"/>
                <a:sym typeface="Arial Bold"/>
              </a:rPr>
              <a:t>HPV </a:t>
            </a:r>
            <a:r>
              <a:rPr lang="en-US" sz="4000" spc="175" dirty="0">
                <a:solidFill>
                  <a:srgbClr val="FFFFFF"/>
                </a:solidFill>
                <a:latin typeface="Aptos Display" panose="020B0004020202020204" pitchFamily="34" charset="0"/>
                <a:ea typeface="Arial"/>
                <a:cs typeface="Arial"/>
                <a:sym typeface="Arial"/>
              </a:rPr>
              <a:t>is a </a:t>
            </a:r>
            <a:r>
              <a:rPr lang="en-US" sz="4000" b="1" spc="175" dirty="0">
                <a:solidFill>
                  <a:srgbClr val="FFFFFF"/>
                </a:solidFill>
                <a:latin typeface="Aptos Display" panose="020B0004020202020204" pitchFamily="34" charset="0"/>
                <a:ea typeface="Arial Bold"/>
                <a:cs typeface="Arial Bold"/>
                <a:sym typeface="Arial Bold"/>
              </a:rPr>
              <a:t>virus and stands for: </a:t>
            </a:r>
          </a:p>
          <a:p>
            <a:pPr algn="ctr">
              <a:lnSpc>
                <a:spcPts val="4900"/>
              </a:lnSpc>
            </a:pPr>
            <a:r>
              <a:rPr lang="en-US" sz="4000" b="1" spc="175" dirty="0">
                <a:solidFill>
                  <a:srgbClr val="FFFFFF"/>
                </a:solidFill>
                <a:latin typeface="Aptos Display" panose="020B0004020202020204" pitchFamily="34" charset="0"/>
                <a:ea typeface="Arial Bold"/>
                <a:cs typeface="Arial Bold"/>
                <a:sym typeface="Arial Bold"/>
              </a:rPr>
              <a:t>H</a:t>
            </a:r>
            <a:r>
              <a:rPr lang="en-US" sz="4000" spc="175" dirty="0">
                <a:solidFill>
                  <a:srgbClr val="FFFFFF"/>
                </a:solidFill>
                <a:latin typeface="Aptos Display" panose="020B0004020202020204" pitchFamily="34" charset="0"/>
                <a:ea typeface="Arial"/>
                <a:cs typeface="Arial"/>
                <a:sym typeface="Arial"/>
              </a:rPr>
              <a:t>uman </a:t>
            </a:r>
          </a:p>
          <a:p>
            <a:pPr algn="ctr">
              <a:lnSpc>
                <a:spcPts val="4900"/>
              </a:lnSpc>
            </a:pPr>
            <a:r>
              <a:rPr lang="en-US" sz="4000" b="1" spc="175" dirty="0">
                <a:solidFill>
                  <a:srgbClr val="FFFFFF"/>
                </a:solidFill>
                <a:latin typeface="Aptos Display" panose="020B0004020202020204" pitchFamily="34" charset="0"/>
                <a:ea typeface="Arial Bold"/>
                <a:cs typeface="Arial Bold"/>
                <a:sym typeface="Arial Bold"/>
              </a:rPr>
              <a:t>P</a:t>
            </a:r>
            <a:r>
              <a:rPr lang="en-US" sz="4000" spc="175" dirty="0">
                <a:solidFill>
                  <a:srgbClr val="FFFFFF"/>
                </a:solidFill>
                <a:latin typeface="Aptos Display" panose="020B0004020202020204" pitchFamily="34" charset="0"/>
                <a:ea typeface="Arial"/>
                <a:cs typeface="Arial"/>
                <a:sym typeface="Arial"/>
              </a:rPr>
              <a:t>apilloma</a:t>
            </a:r>
          </a:p>
          <a:p>
            <a:pPr algn="ctr">
              <a:lnSpc>
                <a:spcPts val="4900"/>
              </a:lnSpc>
            </a:pPr>
            <a:r>
              <a:rPr lang="en-US" sz="4000" b="1" spc="175" dirty="0">
                <a:solidFill>
                  <a:srgbClr val="FFFFFF"/>
                </a:solidFill>
                <a:latin typeface="Aptos Display" panose="020B0004020202020204" pitchFamily="34" charset="0"/>
                <a:ea typeface="Arial Bold"/>
                <a:cs typeface="Arial Bold"/>
                <a:sym typeface="Arial Bold"/>
              </a:rPr>
              <a:t>V</a:t>
            </a:r>
            <a:r>
              <a:rPr lang="en-US" sz="4000" spc="175" dirty="0">
                <a:solidFill>
                  <a:srgbClr val="FFFFFF"/>
                </a:solidFill>
                <a:latin typeface="Aptos Display" panose="020B0004020202020204" pitchFamily="34" charset="0"/>
                <a:ea typeface="Arial"/>
                <a:cs typeface="Arial"/>
                <a:sym typeface="Arial"/>
              </a:rPr>
              <a:t>irus</a:t>
            </a:r>
          </a:p>
        </p:txBody>
      </p:sp>
      <p:pic>
        <p:nvPicPr>
          <p:cNvPr id="18" name="Graphic 17" descr="Group of people with solid fill">
            <a:extLst>
              <a:ext uri="{FF2B5EF4-FFF2-40B4-BE49-F238E27FC236}">
                <a16:creationId xmlns:a16="http://schemas.microsoft.com/office/drawing/2014/main" id="{9B0746ED-4357-9261-EBE9-576F818978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70594" y="6591300"/>
            <a:ext cx="2655495" cy="26554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736772" y="1746865"/>
            <a:ext cx="16814455" cy="1573133"/>
            <a:chOff x="0" y="-76200"/>
            <a:chExt cx="4428498" cy="414323"/>
          </a:xfrm>
        </p:grpSpPr>
        <p:sp>
          <p:nvSpPr>
            <p:cNvPr id="21" name="Freeform 21"/>
            <p:cNvSpPr/>
            <p:nvPr/>
          </p:nvSpPr>
          <p:spPr>
            <a:xfrm>
              <a:off x="0" y="-29666"/>
              <a:ext cx="4428498" cy="338123"/>
            </a:xfrm>
            <a:custGeom>
              <a:avLst/>
              <a:gdLst/>
              <a:ahLst/>
              <a:cxnLst/>
              <a:rect l="l" t="t" r="r" b="b"/>
              <a:pathLst>
                <a:path w="4428498" h="338123">
                  <a:moveTo>
                    <a:pt x="23482" y="0"/>
                  </a:moveTo>
                  <a:lnTo>
                    <a:pt x="4405016" y="0"/>
                  </a:lnTo>
                  <a:cubicBezTo>
                    <a:pt x="4411244" y="0"/>
                    <a:pt x="4417217" y="2474"/>
                    <a:pt x="4421620" y="6878"/>
                  </a:cubicBezTo>
                  <a:cubicBezTo>
                    <a:pt x="4426024" y="11281"/>
                    <a:pt x="4428498" y="17254"/>
                    <a:pt x="4428498" y="23482"/>
                  </a:cubicBezTo>
                  <a:lnTo>
                    <a:pt x="4428498" y="314641"/>
                  </a:lnTo>
                  <a:cubicBezTo>
                    <a:pt x="4428498" y="327610"/>
                    <a:pt x="4417985" y="338123"/>
                    <a:pt x="4405016" y="338123"/>
                  </a:cubicBezTo>
                  <a:lnTo>
                    <a:pt x="23482" y="338123"/>
                  </a:lnTo>
                  <a:cubicBezTo>
                    <a:pt x="17254" y="338123"/>
                    <a:pt x="11281" y="335649"/>
                    <a:pt x="6878" y="331245"/>
                  </a:cubicBezTo>
                  <a:cubicBezTo>
                    <a:pt x="2474" y="326842"/>
                    <a:pt x="0" y="320869"/>
                    <a:pt x="0" y="314641"/>
                  </a:cubicBezTo>
                  <a:lnTo>
                    <a:pt x="0" y="23482"/>
                  </a:lnTo>
                  <a:cubicBezTo>
                    <a:pt x="0" y="10513"/>
                    <a:pt x="10513" y="0"/>
                    <a:pt x="23482" y="0"/>
                  </a:cubicBezTo>
                  <a:close/>
                </a:path>
              </a:pathLst>
            </a:custGeom>
            <a:solidFill>
              <a:srgbClr val="3CAEA3"/>
            </a:solidFill>
          </p:spPr>
          <p:txBody>
            <a:bodyPr/>
            <a:lstStyle/>
            <a:p>
              <a:endParaRPr lang="en-GB"/>
            </a:p>
          </p:txBody>
        </p:sp>
        <p:sp>
          <p:nvSpPr>
            <p:cNvPr id="22" name="TextBox 22"/>
            <p:cNvSpPr txBox="1"/>
            <p:nvPr/>
          </p:nvSpPr>
          <p:spPr>
            <a:xfrm>
              <a:off x="0" y="-76200"/>
              <a:ext cx="4428498" cy="414323"/>
            </a:xfrm>
            <a:prstGeom prst="rect">
              <a:avLst/>
            </a:prstGeom>
          </p:spPr>
          <p:txBody>
            <a:bodyPr lIns="50800" tIns="50800" rIns="50800" bIns="50800" rtlCol="0" anchor="ctr"/>
            <a:lstStyle/>
            <a:p>
              <a:pPr algn="ctr">
                <a:lnSpc>
                  <a:spcPts val="5599"/>
                </a:lnSpc>
              </a:pPr>
              <a:r>
                <a:rPr lang="en-US" sz="3999" b="1" spc="199" dirty="0">
                  <a:solidFill>
                    <a:srgbClr val="FFFFFF"/>
                  </a:solidFill>
                  <a:latin typeface="Canva Sans Bold"/>
                  <a:ea typeface="Canva Sans Bold"/>
                  <a:cs typeface="Canva Sans Bold"/>
                  <a:sym typeface="Canva Sans Bold"/>
                </a:rPr>
                <a:t>HPV stands for...</a:t>
              </a:r>
            </a:p>
          </p:txBody>
        </p:sp>
      </p:grpSp>
      <p:sp>
        <p:nvSpPr>
          <p:cNvPr id="35" name="Freeform 35"/>
          <p:cNvSpPr/>
          <p:nvPr/>
        </p:nvSpPr>
        <p:spPr>
          <a:xfrm>
            <a:off x="5367138" y="3771900"/>
            <a:ext cx="7553722" cy="2530497"/>
          </a:xfrm>
          <a:custGeom>
            <a:avLst/>
            <a:gdLst/>
            <a:ahLst/>
            <a:cxnLst/>
            <a:rect l="l" t="t" r="r" b="b"/>
            <a:pathLst>
              <a:path w="7553722" h="2530497">
                <a:moveTo>
                  <a:pt x="0" y="0"/>
                </a:moveTo>
                <a:lnTo>
                  <a:pt x="7553722" y="0"/>
                </a:lnTo>
                <a:lnTo>
                  <a:pt x="7553722" y="2530496"/>
                </a:lnTo>
                <a:lnTo>
                  <a:pt x="0" y="2530496"/>
                </a:lnTo>
                <a:lnTo>
                  <a:pt x="0" y="0"/>
                </a:lnTo>
                <a:close/>
              </a:path>
            </a:pathLst>
          </a:custGeom>
          <a:blipFill>
            <a:blip r:embed="rId3"/>
            <a:stretch>
              <a:fillRect/>
            </a:stretch>
          </a:blipFill>
        </p:spPr>
        <p:txBody>
          <a:bodyPr/>
          <a:lstStyle/>
          <a:p>
            <a:endParaRPr lang="en-GB"/>
          </a:p>
        </p:txBody>
      </p:sp>
      <p:grpSp>
        <p:nvGrpSpPr>
          <p:cNvPr id="23" name="Group 23"/>
          <p:cNvGrpSpPr/>
          <p:nvPr/>
        </p:nvGrpSpPr>
        <p:grpSpPr>
          <a:xfrm>
            <a:off x="5442902" y="4954154"/>
            <a:ext cx="331954" cy="405324"/>
            <a:chOff x="0" y="0"/>
            <a:chExt cx="698500" cy="852885"/>
          </a:xfrm>
        </p:grpSpPr>
        <p:sp>
          <p:nvSpPr>
            <p:cNvPr id="24" name="Freeform 24"/>
            <p:cNvSpPr/>
            <p:nvPr/>
          </p:nvSpPr>
          <p:spPr>
            <a:xfrm>
              <a:off x="0" y="0"/>
              <a:ext cx="698500" cy="852885"/>
            </a:xfrm>
            <a:custGeom>
              <a:avLst/>
              <a:gdLst/>
              <a:ahLst/>
              <a:cxnLst/>
              <a:rect l="l" t="t" r="r" b="b"/>
              <a:pathLst>
                <a:path w="698500" h="852885">
                  <a:moveTo>
                    <a:pt x="349250" y="0"/>
                  </a:moveTo>
                  <a:lnTo>
                    <a:pt x="698500" y="203200"/>
                  </a:lnTo>
                  <a:lnTo>
                    <a:pt x="698500" y="649685"/>
                  </a:lnTo>
                  <a:lnTo>
                    <a:pt x="349250" y="852885"/>
                  </a:lnTo>
                  <a:lnTo>
                    <a:pt x="0" y="649685"/>
                  </a:lnTo>
                  <a:lnTo>
                    <a:pt x="0" y="203200"/>
                  </a:lnTo>
                  <a:lnTo>
                    <a:pt x="349250" y="0"/>
                  </a:lnTo>
                  <a:close/>
                </a:path>
              </a:pathLst>
            </a:custGeom>
            <a:solidFill>
              <a:srgbClr val="FFFF81"/>
            </a:solidFill>
          </p:spPr>
          <p:txBody>
            <a:bodyPr/>
            <a:lstStyle/>
            <a:p>
              <a:endParaRPr lang="en-GB"/>
            </a:p>
          </p:txBody>
        </p:sp>
        <p:sp>
          <p:nvSpPr>
            <p:cNvPr id="25" name="TextBox 25"/>
            <p:cNvSpPr txBox="1"/>
            <p:nvPr/>
          </p:nvSpPr>
          <p:spPr>
            <a:xfrm>
              <a:off x="0" y="82550"/>
              <a:ext cx="698500" cy="630635"/>
            </a:xfrm>
            <a:prstGeom prst="rect">
              <a:avLst/>
            </a:prstGeom>
          </p:spPr>
          <p:txBody>
            <a:bodyPr lIns="50800" tIns="50800" rIns="50800" bIns="50800" rtlCol="0" anchor="ctr"/>
            <a:lstStyle/>
            <a:p>
              <a:pPr algn="ctr">
                <a:lnSpc>
                  <a:spcPts val="1960"/>
                </a:lnSpc>
              </a:pPr>
              <a:endParaRPr/>
            </a:p>
          </p:txBody>
        </p:sp>
      </p:grpSp>
      <p:grpSp>
        <p:nvGrpSpPr>
          <p:cNvPr id="26" name="Group 26"/>
          <p:cNvGrpSpPr/>
          <p:nvPr/>
        </p:nvGrpSpPr>
        <p:grpSpPr>
          <a:xfrm>
            <a:off x="5442902" y="6646486"/>
            <a:ext cx="331954" cy="386274"/>
            <a:chOff x="0" y="0"/>
            <a:chExt cx="698500" cy="812800"/>
          </a:xfrm>
        </p:grpSpPr>
        <p:sp>
          <p:nvSpPr>
            <p:cNvPr id="27" name="Freeform 2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28" name="TextBox 28"/>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nvGrpSpPr>
          <p:cNvPr id="29" name="Group 29"/>
          <p:cNvGrpSpPr/>
          <p:nvPr/>
        </p:nvGrpSpPr>
        <p:grpSpPr>
          <a:xfrm>
            <a:off x="5442902" y="8319767"/>
            <a:ext cx="331954" cy="386274"/>
            <a:chOff x="0" y="0"/>
            <a:chExt cx="698500" cy="812800"/>
          </a:xfrm>
        </p:grpSpPr>
        <p:sp>
          <p:nvSpPr>
            <p:cNvPr id="30" name="Freeform 3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31" name="TextBox 31"/>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32" name="TextBox 32"/>
          <p:cNvSpPr txBox="1"/>
          <p:nvPr/>
        </p:nvSpPr>
        <p:spPr>
          <a:xfrm>
            <a:off x="6665260" y="6469740"/>
            <a:ext cx="5704435"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Human Paloma Virus</a:t>
            </a:r>
          </a:p>
        </p:txBody>
      </p:sp>
      <p:sp>
        <p:nvSpPr>
          <p:cNvPr id="33" name="TextBox 33"/>
          <p:cNvSpPr txBox="1"/>
          <p:nvPr/>
        </p:nvSpPr>
        <p:spPr>
          <a:xfrm>
            <a:off x="6665260" y="8111522"/>
            <a:ext cx="6254433"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Human Papilloma Vaccine</a:t>
            </a:r>
          </a:p>
        </p:txBody>
      </p:sp>
      <p:sp>
        <p:nvSpPr>
          <p:cNvPr id="34" name="TextBox 34"/>
          <p:cNvSpPr txBox="1"/>
          <p:nvPr/>
        </p:nvSpPr>
        <p:spPr>
          <a:xfrm>
            <a:off x="6665260" y="4827958"/>
            <a:ext cx="5704435"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Human Papilloma Virus</a:t>
            </a:r>
          </a:p>
        </p:txBody>
      </p:sp>
      <p:sp>
        <p:nvSpPr>
          <p:cNvPr id="36" name="TextBox 36"/>
          <p:cNvSpPr txBox="1"/>
          <p:nvPr/>
        </p:nvSpPr>
        <p:spPr>
          <a:xfrm>
            <a:off x="1676400" y="967047"/>
            <a:ext cx="14530292" cy="771525"/>
          </a:xfrm>
          <a:prstGeom prst="rect">
            <a:avLst/>
          </a:prstGeom>
        </p:spPr>
        <p:txBody>
          <a:bodyPr lIns="0" tIns="0" rIns="0" bIns="0" rtlCol="0" anchor="t">
            <a:spAutoFit/>
          </a:bodyPr>
          <a:lstStyle/>
          <a:p>
            <a:pPr algn="l">
              <a:lnSpc>
                <a:spcPts val="6299"/>
              </a:lnSpc>
            </a:pPr>
            <a:r>
              <a:rPr lang="en-US" sz="4500" dirty="0">
                <a:solidFill>
                  <a:srgbClr val="000000"/>
                </a:solidFill>
                <a:latin typeface="Aptos Black" panose="020B0004020202020204" pitchFamily="34" charset="0"/>
                <a:ea typeface="Code Pro"/>
                <a:cs typeface="Code Pro"/>
                <a:sym typeface="Code Pro"/>
              </a:rPr>
              <a:t>Read the statement &amp; choose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6"/>
          <p:cNvSpPr/>
          <p:nvPr/>
        </p:nvSpPr>
        <p:spPr>
          <a:xfrm>
            <a:off x="3695326" y="6910226"/>
            <a:ext cx="7553722" cy="2530497"/>
          </a:xfrm>
          <a:custGeom>
            <a:avLst/>
            <a:gdLst/>
            <a:ahLst/>
            <a:cxnLst/>
            <a:rect l="l" t="t" r="r" b="b"/>
            <a:pathLst>
              <a:path w="7553722" h="2530497">
                <a:moveTo>
                  <a:pt x="0" y="0"/>
                </a:moveTo>
                <a:lnTo>
                  <a:pt x="7553722" y="0"/>
                </a:lnTo>
                <a:lnTo>
                  <a:pt x="7553722" y="2530496"/>
                </a:lnTo>
                <a:lnTo>
                  <a:pt x="0" y="2530496"/>
                </a:lnTo>
                <a:lnTo>
                  <a:pt x="0" y="0"/>
                </a:lnTo>
                <a:close/>
              </a:path>
            </a:pathLst>
          </a:custGeom>
          <a:blipFill>
            <a:blip r:embed="rId3"/>
            <a:stretch>
              <a:fillRect/>
            </a:stretch>
          </a:blipFill>
        </p:spPr>
        <p:txBody>
          <a:bodyPr/>
          <a:lstStyle/>
          <a:p>
            <a:endParaRPr lang="en-GB" dirty="0"/>
          </a:p>
        </p:txBody>
      </p:sp>
      <p:sp>
        <p:nvSpPr>
          <p:cNvPr id="19" name="TextBox 19"/>
          <p:cNvSpPr txBox="1"/>
          <p:nvPr/>
        </p:nvSpPr>
        <p:spPr>
          <a:xfrm>
            <a:off x="1676400" y="917760"/>
            <a:ext cx="14510081" cy="771525"/>
          </a:xfrm>
          <a:prstGeom prst="rect">
            <a:avLst/>
          </a:prstGeom>
        </p:spPr>
        <p:txBody>
          <a:bodyPr lIns="0" tIns="0" rIns="0" bIns="0" rtlCol="0" anchor="t">
            <a:spAutoFit/>
          </a:bodyPr>
          <a:lstStyle/>
          <a:p>
            <a:pPr algn="l">
              <a:lnSpc>
                <a:spcPts val="6299"/>
              </a:lnSpc>
            </a:pPr>
            <a:r>
              <a:rPr lang="en-US" sz="4500" dirty="0">
                <a:solidFill>
                  <a:srgbClr val="000000"/>
                </a:solidFill>
                <a:latin typeface="Aptos Black" panose="020B0004020202020204" pitchFamily="34" charset="0"/>
                <a:ea typeface="Code Pro"/>
                <a:cs typeface="Code Pro"/>
                <a:sym typeface="Code Pro"/>
              </a:rPr>
              <a:t>Read the statement &amp; choose the correct answer:</a:t>
            </a:r>
          </a:p>
        </p:txBody>
      </p:sp>
      <p:grpSp>
        <p:nvGrpSpPr>
          <p:cNvPr id="21" name="Group 21"/>
          <p:cNvGrpSpPr/>
          <p:nvPr/>
        </p:nvGrpSpPr>
        <p:grpSpPr>
          <a:xfrm>
            <a:off x="736773" y="2304685"/>
            <a:ext cx="16814455" cy="1283811"/>
            <a:chOff x="0" y="0"/>
            <a:chExt cx="4428498" cy="338123"/>
          </a:xfrm>
        </p:grpSpPr>
        <p:sp>
          <p:nvSpPr>
            <p:cNvPr id="22" name="Freeform 22"/>
            <p:cNvSpPr/>
            <p:nvPr/>
          </p:nvSpPr>
          <p:spPr>
            <a:xfrm>
              <a:off x="0" y="0"/>
              <a:ext cx="4428498" cy="338123"/>
            </a:xfrm>
            <a:custGeom>
              <a:avLst/>
              <a:gdLst/>
              <a:ahLst/>
              <a:cxnLst/>
              <a:rect l="l" t="t" r="r" b="b"/>
              <a:pathLst>
                <a:path w="4428498" h="338123">
                  <a:moveTo>
                    <a:pt x="23482" y="0"/>
                  </a:moveTo>
                  <a:lnTo>
                    <a:pt x="4405016" y="0"/>
                  </a:lnTo>
                  <a:cubicBezTo>
                    <a:pt x="4411244" y="0"/>
                    <a:pt x="4417217" y="2474"/>
                    <a:pt x="4421620" y="6878"/>
                  </a:cubicBezTo>
                  <a:cubicBezTo>
                    <a:pt x="4426024" y="11281"/>
                    <a:pt x="4428498" y="17254"/>
                    <a:pt x="4428498" y="23482"/>
                  </a:cubicBezTo>
                  <a:lnTo>
                    <a:pt x="4428498" y="314641"/>
                  </a:lnTo>
                  <a:cubicBezTo>
                    <a:pt x="4428498" y="327610"/>
                    <a:pt x="4417985" y="338123"/>
                    <a:pt x="4405016" y="338123"/>
                  </a:cubicBezTo>
                  <a:lnTo>
                    <a:pt x="23482" y="338123"/>
                  </a:lnTo>
                  <a:cubicBezTo>
                    <a:pt x="17254" y="338123"/>
                    <a:pt x="11281" y="335649"/>
                    <a:pt x="6878" y="331245"/>
                  </a:cubicBezTo>
                  <a:cubicBezTo>
                    <a:pt x="2474" y="326842"/>
                    <a:pt x="0" y="320869"/>
                    <a:pt x="0" y="314641"/>
                  </a:cubicBezTo>
                  <a:lnTo>
                    <a:pt x="0" y="23482"/>
                  </a:lnTo>
                  <a:cubicBezTo>
                    <a:pt x="0" y="10513"/>
                    <a:pt x="10513" y="0"/>
                    <a:pt x="23482" y="0"/>
                  </a:cubicBezTo>
                  <a:close/>
                </a:path>
              </a:pathLst>
            </a:custGeom>
            <a:solidFill>
              <a:srgbClr val="000065"/>
            </a:solidFill>
          </p:spPr>
          <p:txBody>
            <a:bodyPr/>
            <a:lstStyle/>
            <a:p>
              <a:endParaRPr lang="en-GB"/>
            </a:p>
          </p:txBody>
        </p:sp>
        <p:sp>
          <p:nvSpPr>
            <p:cNvPr id="23" name="TextBox 23"/>
            <p:cNvSpPr txBox="1"/>
            <p:nvPr/>
          </p:nvSpPr>
          <p:spPr>
            <a:xfrm>
              <a:off x="0" y="-76200"/>
              <a:ext cx="4428498" cy="414323"/>
            </a:xfrm>
            <a:prstGeom prst="rect">
              <a:avLst/>
            </a:prstGeom>
          </p:spPr>
          <p:txBody>
            <a:bodyPr lIns="50800" tIns="50800" rIns="50800" bIns="50800" rtlCol="0" anchor="ctr"/>
            <a:lstStyle/>
            <a:p>
              <a:pPr algn="ctr">
                <a:lnSpc>
                  <a:spcPts val="5599"/>
                </a:lnSpc>
              </a:pPr>
              <a:r>
                <a:rPr lang="en-US" sz="3999" b="1" spc="199">
                  <a:solidFill>
                    <a:srgbClr val="FFFFFF"/>
                  </a:solidFill>
                  <a:latin typeface="Canva Sans Bold"/>
                  <a:ea typeface="Canva Sans Bold"/>
                  <a:cs typeface="Canva Sans Bold"/>
                  <a:sym typeface="Canva Sans Bold"/>
                </a:rPr>
                <a:t>The HPV vaccine is tested thoroughly before its given to us. </a:t>
              </a:r>
            </a:p>
          </p:txBody>
        </p:sp>
      </p:grpSp>
      <p:grpSp>
        <p:nvGrpSpPr>
          <p:cNvPr id="27" name="Group 27"/>
          <p:cNvGrpSpPr/>
          <p:nvPr/>
        </p:nvGrpSpPr>
        <p:grpSpPr>
          <a:xfrm>
            <a:off x="5442903" y="6132295"/>
            <a:ext cx="331954" cy="386274"/>
            <a:chOff x="0" y="0"/>
            <a:chExt cx="698500" cy="812800"/>
          </a:xfrm>
        </p:grpSpPr>
        <p:sp>
          <p:nvSpPr>
            <p:cNvPr id="28" name="Freeform 28"/>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29" name="TextBox 29"/>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nvGrpSpPr>
          <p:cNvPr id="30" name="Group 30"/>
          <p:cNvGrpSpPr/>
          <p:nvPr/>
        </p:nvGrpSpPr>
        <p:grpSpPr>
          <a:xfrm>
            <a:off x="5442903" y="7910587"/>
            <a:ext cx="331954" cy="386274"/>
            <a:chOff x="0" y="0"/>
            <a:chExt cx="698500" cy="812800"/>
          </a:xfrm>
        </p:grpSpPr>
        <p:sp>
          <p:nvSpPr>
            <p:cNvPr id="31" name="Freeform 3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32" name="TextBox 32"/>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33" name="TextBox 33"/>
          <p:cNvSpPr txBox="1"/>
          <p:nvPr/>
        </p:nvSpPr>
        <p:spPr>
          <a:xfrm>
            <a:off x="6665261" y="4294148"/>
            <a:ext cx="3748886"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No</a:t>
            </a:r>
          </a:p>
        </p:txBody>
      </p:sp>
      <p:sp>
        <p:nvSpPr>
          <p:cNvPr id="34" name="TextBox 34"/>
          <p:cNvSpPr txBox="1"/>
          <p:nvPr/>
        </p:nvSpPr>
        <p:spPr>
          <a:xfrm>
            <a:off x="6665261" y="5916604"/>
            <a:ext cx="5704435"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Only on some people</a:t>
            </a:r>
          </a:p>
        </p:txBody>
      </p:sp>
      <p:sp>
        <p:nvSpPr>
          <p:cNvPr id="35" name="TextBox 35"/>
          <p:cNvSpPr txBox="1"/>
          <p:nvPr/>
        </p:nvSpPr>
        <p:spPr>
          <a:xfrm>
            <a:off x="6665261" y="7702343"/>
            <a:ext cx="3748886"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Yes</a:t>
            </a:r>
          </a:p>
        </p:txBody>
      </p:sp>
      <p:grpSp>
        <p:nvGrpSpPr>
          <p:cNvPr id="2" name="Group 27">
            <a:extLst>
              <a:ext uri="{FF2B5EF4-FFF2-40B4-BE49-F238E27FC236}">
                <a16:creationId xmlns:a16="http://schemas.microsoft.com/office/drawing/2014/main" id="{520882C4-3C80-4897-6756-BE3CC905C463}"/>
              </a:ext>
            </a:extLst>
          </p:cNvPr>
          <p:cNvGrpSpPr/>
          <p:nvPr/>
        </p:nvGrpSpPr>
        <p:grpSpPr>
          <a:xfrm>
            <a:off x="5442903" y="4493737"/>
            <a:ext cx="331954" cy="386274"/>
            <a:chOff x="0" y="0"/>
            <a:chExt cx="698500" cy="812800"/>
          </a:xfrm>
        </p:grpSpPr>
        <p:sp>
          <p:nvSpPr>
            <p:cNvPr id="3" name="Freeform 28">
              <a:extLst>
                <a:ext uri="{FF2B5EF4-FFF2-40B4-BE49-F238E27FC236}">
                  <a16:creationId xmlns:a16="http://schemas.microsoft.com/office/drawing/2014/main" id="{17E211F8-B221-AE40-9EFD-D88530C22276}"/>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4" name="TextBox 29">
              <a:extLst>
                <a:ext uri="{FF2B5EF4-FFF2-40B4-BE49-F238E27FC236}">
                  <a16:creationId xmlns:a16="http://schemas.microsoft.com/office/drawing/2014/main" id="{70201C73-EFA6-E065-59F4-1CC9727E8F69}"/>
                </a:ext>
              </a:extLst>
            </p:cNvPr>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6"/>
          <p:cNvSpPr/>
          <p:nvPr/>
        </p:nvSpPr>
        <p:spPr>
          <a:xfrm>
            <a:off x="3776878" y="5279189"/>
            <a:ext cx="7553722" cy="2530497"/>
          </a:xfrm>
          <a:custGeom>
            <a:avLst/>
            <a:gdLst/>
            <a:ahLst/>
            <a:cxnLst/>
            <a:rect l="l" t="t" r="r" b="b"/>
            <a:pathLst>
              <a:path w="7553722" h="2530497">
                <a:moveTo>
                  <a:pt x="0" y="0"/>
                </a:moveTo>
                <a:lnTo>
                  <a:pt x="7553722" y="0"/>
                </a:lnTo>
                <a:lnTo>
                  <a:pt x="7553722" y="2530497"/>
                </a:lnTo>
                <a:lnTo>
                  <a:pt x="0" y="2530497"/>
                </a:lnTo>
                <a:lnTo>
                  <a:pt x="0" y="0"/>
                </a:lnTo>
                <a:close/>
              </a:path>
            </a:pathLst>
          </a:custGeom>
          <a:blipFill>
            <a:blip r:embed="rId3"/>
            <a:stretch>
              <a:fillRect/>
            </a:stretch>
          </a:blipFill>
        </p:spPr>
        <p:txBody>
          <a:bodyPr/>
          <a:lstStyle/>
          <a:p>
            <a:endParaRPr lang="en-GB"/>
          </a:p>
        </p:txBody>
      </p:sp>
      <p:sp>
        <p:nvSpPr>
          <p:cNvPr id="19" name="TextBox 19"/>
          <p:cNvSpPr txBox="1"/>
          <p:nvPr/>
        </p:nvSpPr>
        <p:spPr>
          <a:xfrm>
            <a:off x="1511940" y="964532"/>
            <a:ext cx="14530292" cy="771525"/>
          </a:xfrm>
          <a:prstGeom prst="rect">
            <a:avLst/>
          </a:prstGeom>
        </p:spPr>
        <p:txBody>
          <a:bodyPr lIns="0" tIns="0" rIns="0" bIns="0" rtlCol="0" anchor="t">
            <a:spAutoFit/>
          </a:bodyPr>
          <a:lstStyle/>
          <a:p>
            <a:pPr algn="l">
              <a:lnSpc>
                <a:spcPts val="6299"/>
              </a:lnSpc>
            </a:pPr>
            <a:r>
              <a:rPr lang="en-US" sz="4500" dirty="0">
                <a:solidFill>
                  <a:srgbClr val="000000"/>
                </a:solidFill>
                <a:latin typeface="Aptos Black" panose="020B0004020202020204" pitchFamily="34" charset="0"/>
                <a:ea typeface="Code Pro"/>
                <a:cs typeface="Code Pro"/>
                <a:sym typeface="Code Pro"/>
              </a:rPr>
              <a:t>Read the statement &amp; choose the correct answer:</a:t>
            </a:r>
          </a:p>
        </p:txBody>
      </p:sp>
      <p:grpSp>
        <p:nvGrpSpPr>
          <p:cNvPr id="21" name="Group 21"/>
          <p:cNvGrpSpPr/>
          <p:nvPr/>
        </p:nvGrpSpPr>
        <p:grpSpPr>
          <a:xfrm>
            <a:off x="828439" y="2419242"/>
            <a:ext cx="16631122" cy="1731958"/>
            <a:chOff x="0" y="0"/>
            <a:chExt cx="4380213" cy="456153"/>
          </a:xfrm>
        </p:grpSpPr>
        <p:sp>
          <p:nvSpPr>
            <p:cNvPr id="22" name="Freeform 22"/>
            <p:cNvSpPr/>
            <p:nvPr/>
          </p:nvSpPr>
          <p:spPr>
            <a:xfrm>
              <a:off x="0" y="0"/>
              <a:ext cx="4380213" cy="456153"/>
            </a:xfrm>
            <a:custGeom>
              <a:avLst/>
              <a:gdLst/>
              <a:ahLst/>
              <a:cxnLst/>
              <a:rect l="l" t="t" r="r" b="b"/>
              <a:pathLst>
                <a:path w="4380213" h="456153">
                  <a:moveTo>
                    <a:pt x="23741" y="0"/>
                  </a:moveTo>
                  <a:lnTo>
                    <a:pt x="4356472" y="0"/>
                  </a:lnTo>
                  <a:cubicBezTo>
                    <a:pt x="4362769" y="0"/>
                    <a:pt x="4368807" y="2501"/>
                    <a:pt x="4373260" y="6954"/>
                  </a:cubicBezTo>
                  <a:cubicBezTo>
                    <a:pt x="4377712" y="11406"/>
                    <a:pt x="4380213" y="17444"/>
                    <a:pt x="4380213" y="23741"/>
                  </a:cubicBezTo>
                  <a:lnTo>
                    <a:pt x="4380213" y="432413"/>
                  </a:lnTo>
                  <a:cubicBezTo>
                    <a:pt x="4380213" y="438709"/>
                    <a:pt x="4377712" y="444748"/>
                    <a:pt x="4373260" y="449200"/>
                  </a:cubicBezTo>
                  <a:cubicBezTo>
                    <a:pt x="4368807" y="453652"/>
                    <a:pt x="4362769" y="456153"/>
                    <a:pt x="4356472" y="456153"/>
                  </a:cubicBezTo>
                  <a:lnTo>
                    <a:pt x="23741" y="456153"/>
                  </a:lnTo>
                  <a:cubicBezTo>
                    <a:pt x="17444" y="456153"/>
                    <a:pt x="11406" y="453652"/>
                    <a:pt x="6954" y="449200"/>
                  </a:cubicBezTo>
                  <a:cubicBezTo>
                    <a:pt x="2501" y="444748"/>
                    <a:pt x="0" y="438709"/>
                    <a:pt x="0" y="432413"/>
                  </a:cubicBezTo>
                  <a:lnTo>
                    <a:pt x="0" y="23741"/>
                  </a:lnTo>
                  <a:cubicBezTo>
                    <a:pt x="0" y="17444"/>
                    <a:pt x="2501" y="11406"/>
                    <a:pt x="6954" y="6954"/>
                  </a:cubicBezTo>
                  <a:cubicBezTo>
                    <a:pt x="11406" y="2501"/>
                    <a:pt x="17444" y="0"/>
                    <a:pt x="23741" y="0"/>
                  </a:cubicBezTo>
                  <a:close/>
                </a:path>
              </a:pathLst>
            </a:custGeom>
            <a:solidFill>
              <a:srgbClr val="4B6EBF"/>
            </a:solidFill>
          </p:spPr>
          <p:txBody>
            <a:bodyPr/>
            <a:lstStyle/>
            <a:p>
              <a:endParaRPr lang="en-GB"/>
            </a:p>
          </p:txBody>
        </p:sp>
        <p:sp>
          <p:nvSpPr>
            <p:cNvPr id="23" name="TextBox 23"/>
            <p:cNvSpPr txBox="1"/>
            <p:nvPr/>
          </p:nvSpPr>
          <p:spPr>
            <a:xfrm>
              <a:off x="0" y="-76200"/>
              <a:ext cx="4380213" cy="532353"/>
            </a:xfrm>
            <a:prstGeom prst="rect">
              <a:avLst/>
            </a:prstGeom>
          </p:spPr>
          <p:txBody>
            <a:bodyPr lIns="50800" tIns="50800" rIns="50800" bIns="50800" rtlCol="0" anchor="ctr"/>
            <a:lstStyle/>
            <a:p>
              <a:pPr algn="ctr">
                <a:lnSpc>
                  <a:spcPts val="5599"/>
                </a:lnSpc>
              </a:pPr>
              <a:r>
                <a:rPr lang="en-US" sz="3999" b="1" spc="199" dirty="0">
                  <a:solidFill>
                    <a:srgbClr val="FFFFFF"/>
                  </a:solidFill>
                  <a:latin typeface="Canva Sans Bold"/>
                  <a:ea typeface="Canva Sans Bold"/>
                  <a:cs typeface="Canva Sans Bold"/>
                  <a:sym typeface="Canva Sans Bold"/>
                </a:rPr>
                <a:t>Getting the HPV vaccine will </a:t>
              </a:r>
              <a:r>
                <a:rPr lang="en-US" sz="3999" b="1" i="1" spc="199" dirty="0">
                  <a:solidFill>
                    <a:srgbClr val="FFFFFF"/>
                  </a:solidFill>
                  <a:latin typeface="Canva Sans Bold Italics"/>
                  <a:ea typeface="Canva Sans Bold Italics"/>
                  <a:cs typeface="Canva Sans Bold Italics"/>
                  <a:sym typeface="Canva Sans Bold Italics"/>
                </a:rPr>
                <a:t>only </a:t>
              </a:r>
              <a:r>
                <a:rPr lang="en-US" sz="3999" b="1" spc="199" dirty="0">
                  <a:solidFill>
                    <a:srgbClr val="FFFFFF"/>
                  </a:solidFill>
                  <a:latin typeface="Canva Sans Bold"/>
                  <a:ea typeface="Canva Sans Bold"/>
                  <a:cs typeface="Canva Sans Bold"/>
                  <a:sym typeface="Canva Sans Bold"/>
                </a:rPr>
                <a:t>protect me from getting genital warts. </a:t>
              </a:r>
            </a:p>
          </p:txBody>
        </p:sp>
      </p:grpSp>
      <p:grpSp>
        <p:nvGrpSpPr>
          <p:cNvPr id="24" name="Group 24"/>
          <p:cNvGrpSpPr/>
          <p:nvPr/>
        </p:nvGrpSpPr>
        <p:grpSpPr>
          <a:xfrm>
            <a:off x="5680285" y="4621256"/>
            <a:ext cx="331954" cy="386274"/>
            <a:chOff x="0" y="0"/>
            <a:chExt cx="698500" cy="812800"/>
          </a:xfrm>
        </p:grpSpPr>
        <p:sp>
          <p:nvSpPr>
            <p:cNvPr id="25" name="Freeform 25"/>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26" name="TextBox 26"/>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a:off x="5680285" y="6313351"/>
            <a:ext cx="331954" cy="386274"/>
            <a:chOff x="0" y="0"/>
            <a:chExt cx="698500" cy="812800"/>
          </a:xfrm>
        </p:grpSpPr>
        <p:sp>
          <p:nvSpPr>
            <p:cNvPr id="28" name="Freeform 28"/>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29" name="TextBox 29"/>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33" name="TextBox 33"/>
          <p:cNvSpPr txBox="1"/>
          <p:nvPr/>
        </p:nvSpPr>
        <p:spPr>
          <a:xfrm>
            <a:off x="6902643" y="6183669"/>
            <a:ext cx="3748886"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No</a:t>
            </a:r>
          </a:p>
        </p:txBody>
      </p:sp>
      <p:sp>
        <p:nvSpPr>
          <p:cNvPr id="34" name="TextBox 34"/>
          <p:cNvSpPr txBox="1"/>
          <p:nvPr/>
        </p:nvSpPr>
        <p:spPr>
          <a:xfrm>
            <a:off x="6902643" y="4556962"/>
            <a:ext cx="6478507"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Maybe... </a:t>
            </a:r>
          </a:p>
        </p:txBody>
      </p:sp>
      <p:sp>
        <p:nvSpPr>
          <p:cNvPr id="35" name="TextBox 35"/>
          <p:cNvSpPr txBox="1"/>
          <p:nvPr/>
        </p:nvSpPr>
        <p:spPr>
          <a:xfrm>
            <a:off x="6902643" y="7883400"/>
            <a:ext cx="3748886"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Yes</a:t>
            </a:r>
          </a:p>
        </p:txBody>
      </p:sp>
      <p:grpSp>
        <p:nvGrpSpPr>
          <p:cNvPr id="2" name="Group 27">
            <a:extLst>
              <a:ext uri="{FF2B5EF4-FFF2-40B4-BE49-F238E27FC236}">
                <a16:creationId xmlns:a16="http://schemas.microsoft.com/office/drawing/2014/main" id="{84158D6E-C31C-7C9B-A473-41BCE22DEB78}"/>
              </a:ext>
            </a:extLst>
          </p:cNvPr>
          <p:cNvGrpSpPr/>
          <p:nvPr/>
        </p:nvGrpSpPr>
        <p:grpSpPr>
          <a:xfrm>
            <a:off x="5680285" y="8168081"/>
            <a:ext cx="331954" cy="386274"/>
            <a:chOff x="0" y="0"/>
            <a:chExt cx="698500" cy="812800"/>
          </a:xfrm>
        </p:grpSpPr>
        <p:sp>
          <p:nvSpPr>
            <p:cNvPr id="3" name="Freeform 28">
              <a:extLst>
                <a:ext uri="{FF2B5EF4-FFF2-40B4-BE49-F238E27FC236}">
                  <a16:creationId xmlns:a16="http://schemas.microsoft.com/office/drawing/2014/main" id="{EDAA4B30-25B5-87B8-BE41-CECD37CAA0CB}"/>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4" name="TextBox 29">
              <a:extLst>
                <a:ext uri="{FF2B5EF4-FFF2-40B4-BE49-F238E27FC236}">
                  <a16:creationId xmlns:a16="http://schemas.microsoft.com/office/drawing/2014/main" id="{FE6FE64C-1064-5430-51A0-35CABE6D1691}"/>
                </a:ext>
              </a:extLst>
            </p:cNvPr>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783265" y="986228"/>
            <a:ext cx="14409030" cy="771525"/>
          </a:xfrm>
          <a:prstGeom prst="rect">
            <a:avLst/>
          </a:prstGeom>
        </p:spPr>
        <p:txBody>
          <a:bodyPr lIns="0" tIns="0" rIns="0" bIns="0" rtlCol="0" anchor="t">
            <a:spAutoFit/>
          </a:bodyPr>
          <a:lstStyle/>
          <a:p>
            <a:pPr algn="l">
              <a:lnSpc>
                <a:spcPts val="6299"/>
              </a:lnSpc>
            </a:pPr>
            <a:r>
              <a:rPr lang="en-US" sz="4500" dirty="0">
                <a:solidFill>
                  <a:srgbClr val="000000"/>
                </a:solidFill>
                <a:latin typeface="Aptos Black" panose="020B0004020202020204" pitchFamily="34" charset="0"/>
                <a:ea typeface="Code Pro"/>
                <a:cs typeface="Code Pro"/>
                <a:sym typeface="Code Pro"/>
              </a:rPr>
              <a:t>Read the statement &amp; choose the correct answer:</a:t>
            </a:r>
          </a:p>
        </p:txBody>
      </p:sp>
      <p:grpSp>
        <p:nvGrpSpPr>
          <p:cNvPr id="21" name="Group 21"/>
          <p:cNvGrpSpPr/>
          <p:nvPr/>
        </p:nvGrpSpPr>
        <p:grpSpPr>
          <a:xfrm>
            <a:off x="800100" y="1832052"/>
            <a:ext cx="16687799" cy="1919429"/>
            <a:chOff x="-50173" y="-69649"/>
            <a:chExt cx="4395141" cy="505528"/>
          </a:xfrm>
        </p:grpSpPr>
        <p:sp>
          <p:nvSpPr>
            <p:cNvPr id="22" name="Freeform 22"/>
            <p:cNvSpPr/>
            <p:nvPr/>
          </p:nvSpPr>
          <p:spPr>
            <a:xfrm>
              <a:off x="-50173" y="0"/>
              <a:ext cx="4395141" cy="429328"/>
            </a:xfrm>
            <a:custGeom>
              <a:avLst/>
              <a:gdLst/>
              <a:ahLst/>
              <a:cxnLst/>
              <a:rect l="l" t="t" r="r" b="b"/>
              <a:pathLst>
                <a:path w="4192438" h="429328">
                  <a:moveTo>
                    <a:pt x="24804" y="0"/>
                  </a:moveTo>
                  <a:lnTo>
                    <a:pt x="4167633" y="0"/>
                  </a:lnTo>
                  <a:cubicBezTo>
                    <a:pt x="4174212" y="0"/>
                    <a:pt x="4180521" y="2613"/>
                    <a:pt x="4185172" y="7265"/>
                  </a:cubicBezTo>
                  <a:cubicBezTo>
                    <a:pt x="4189824" y="11917"/>
                    <a:pt x="4192438" y="18226"/>
                    <a:pt x="4192438" y="24804"/>
                  </a:cubicBezTo>
                  <a:lnTo>
                    <a:pt x="4192438" y="404524"/>
                  </a:lnTo>
                  <a:cubicBezTo>
                    <a:pt x="4192438" y="418223"/>
                    <a:pt x="4181332" y="429328"/>
                    <a:pt x="4167633" y="429328"/>
                  </a:cubicBezTo>
                  <a:lnTo>
                    <a:pt x="24804" y="429328"/>
                  </a:lnTo>
                  <a:cubicBezTo>
                    <a:pt x="18226" y="429328"/>
                    <a:pt x="11917" y="426715"/>
                    <a:pt x="7265" y="422063"/>
                  </a:cubicBezTo>
                  <a:cubicBezTo>
                    <a:pt x="2613" y="417412"/>
                    <a:pt x="0" y="411103"/>
                    <a:pt x="0" y="404524"/>
                  </a:cubicBezTo>
                  <a:lnTo>
                    <a:pt x="0" y="24804"/>
                  </a:lnTo>
                  <a:cubicBezTo>
                    <a:pt x="0" y="18226"/>
                    <a:pt x="2613" y="11917"/>
                    <a:pt x="7265" y="7265"/>
                  </a:cubicBezTo>
                  <a:cubicBezTo>
                    <a:pt x="11917" y="2613"/>
                    <a:pt x="18226" y="0"/>
                    <a:pt x="24804" y="0"/>
                  </a:cubicBezTo>
                  <a:close/>
                </a:path>
              </a:pathLst>
            </a:custGeom>
            <a:solidFill>
              <a:srgbClr val="A8EEC1"/>
            </a:solidFill>
          </p:spPr>
          <p:txBody>
            <a:bodyPr/>
            <a:lstStyle/>
            <a:p>
              <a:endParaRPr lang="en-GB"/>
            </a:p>
          </p:txBody>
        </p:sp>
        <p:sp>
          <p:nvSpPr>
            <p:cNvPr id="23" name="TextBox 23"/>
            <p:cNvSpPr txBox="1"/>
            <p:nvPr/>
          </p:nvSpPr>
          <p:spPr>
            <a:xfrm>
              <a:off x="0" y="-69649"/>
              <a:ext cx="4192438" cy="505528"/>
            </a:xfrm>
            <a:prstGeom prst="rect">
              <a:avLst/>
            </a:prstGeom>
          </p:spPr>
          <p:txBody>
            <a:bodyPr lIns="50800" tIns="50800" rIns="50800" bIns="50800" rtlCol="0" anchor="ctr"/>
            <a:lstStyle/>
            <a:p>
              <a:pPr algn="ctr">
                <a:lnSpc>
                  <a:spcPts val="5599"/>
                </a:lnSpc>
              </a:pPr>
              <a:r>
                <a:rPr lang="en-US" sz="3999" b="1" spc="199" dirty="0">
                  <a:solidFill>
                    <a:srgbClr val="000000"/>
                  </a:solidFill>
                  <a:latin typeface="Canva Sans Bold"/>
                  <a:ea typeface="Canva Sans Bold"/>
                  <a:cs typeface="Canva Sans Bold"/>
                  <a:sym typeface="Canva Sans Bold"/>
                </a:rPr>
                <a:t>Having the HPV vaccine will protect me from </a:t>
              </a:r>
              <a:r>
                <a:rPr lang="en-US" sz="3999" b="1" i="1" spc="199" dirty="0">
                  <a:solidFill>
                    <a:srgbClr val="000000"/>
                  </a:solidFill>
                  <a:latin typeface="Canva Sans Bold Italics"/>
                  <a:ea typeface="Canva Sans Bold Italics"/>
                  <a:cs typeface="Canva Sans Bold Italics"/>
                  <a:sym typeface="Canva Sans Bold Italics"/>
                </a:rPr>
                <a:t>all </a:t>
              </a:r>
              <a:r>
                <a:rPr lang="en-US" sz="3999" b="1" spc="199" dirty="0">
                  <a:solidFill>
                    <a:srgbClr val="000000"/>
                  </a:solidFill>
                  <a:latin typeface="Canva Sans Bold"/>
                  <a:ea typeface="Canva Sans Bold"/>
                  <a:cs typeface="Canva Sans Bold"/>
                  <a:sym typeface="Canva Sans Bold"/>
                </a:rPr>
                <a:t>infections related to sexual contact.</a:t>
              </a:r>
            </a:p>
          </p:txBody>
        </p:sp>
      </p:grpSp>
      <p:sp>
        <p:nvSpPr>
          <p:cNvPr id="36" name="Freeform 36"/>
          <p:cNvSpPr/>
          <p:nvPr/>
        </p:nvSpPr>
        <p:spPr>
          <a:xfrm>
            <a:off x="5245139" y="4790697"/>
            <a:ext cx="9809966" cy="3286339"/>
          </a:xfrm>
          <a:custGeom>
            <a:avLst/>
            <a:gdLst/>
            <a:ahLst/>
            <a:cxnLst/>
            <a:rect l="l" t="t" r="r" b="b"/>
            <a:pathLst>
              <a:path w="9809966" h="3286339">
                <a:moveTo>
                  <a:pt x="0" y="0"/>
                </a:moveTo>
                <a:lnTo>
                  <a:pt x="9809966" y="0"/>
                </a:lnTo>
                <a:lnTo>
                  <a:pt x="9809966" y="3286339"/>
                </a:lnTo>
                <a:lnTo>
                  <a:pt x="0" y="3286339"/>
                </a:lnTo>
                <a:lnTo>
                  <a:pt x="0" y="0"/>
                </a:lnTo>
                <a:close/>
              </a:path>
            </a:pathLst>
          </a:custGeom>
          <a:blipFill>
            <a:blip r:embed="rId3"/>
            <a:stretch>
              <a:fillRect/>
            </a:stretch>
          </a:blipFill>
        </p:spPr>
        <p:txBody>
          <a:bodyPr/>
          <a:lstStyle/>
          <a:p>
            <a:endParaRPr lang="en-GB"/>
          </a:p>
        </p:txBody>
      </p:sp>
      <p:grpSp>
        <p:nvGrpSpPr>
          <p:cNvPr id="24" name="Group 24"/>
          <p:cNvGrpSpPr/>
          <p:nvPr/>
        </p:nvGrpSpPr>
        <p:grpSpPr>
          <a:xfrm>
            <a:off x="4953000" y="4632237"/>
            <a:ext cx="331954" cy="386274"/>
            <a:chOff x="0" y="0"/>
            <a:chExt cx="698500" cy="812800"/>
          </a:xfrm>
        </p:grpSpPr>
        <p:sp>
          <p:nvSpPr>
            <p:cNvPr id="25" name="Freeform 25"/>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26" name="TextBox 26"/>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a:off x="4953000" y="6324333"/>
            <a:ext cx="331954" cy="386274"/>
            <a:chOff x="0" y="0"/>
            <a:chExt cx="698500" cy="812800"/>
          </a:xfrm>
        </p:grpSpPr>
        <p:sp>
          <p:nvSpPr>
            <p:cNvPr id="28" name="Freeform 28"/>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29" name="TextBox 29"/>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nvGrpSpPr>
          <p:cNvPr id="30" name="Group 30"/>
          <p:cNvGrpSpPr/>
          <p:nvPr/>
        </p:nvGrpSpPr>
        <p:grpSpPr>
          <a:xfrm>
            <a:off x="4953000" y="8102626"/>
            <a:ext cx="331954" cy="386274"/>
            <a:chOff x="0" y="0"/>
            <a:chExt cx="698500" cy="812800"/>
          </a:xfrm>
        </p:grpSpPr>
        <p:sp>
          <p:nvSpPr>
            <p:cNvPr id="31" name="Freeform 31"/>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32" name="TextBox 32"/>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33" name="TextBox 33"/>
          <p:cNvSpPr txBox="1"/>
          <p:nvPr/>
        </p:nvSpPr>
        <p:spPr>
          <a:xfrm>
            <a:off x="6175358" y="8007574"/>
            <a:ext cx="3748886"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No, none</a:t>
            </a:r>
          </a:p>
        </p:txBody>
      </p:sp>
      <p:sp>
        <p:nvSpPr>
          <p:cNvPr id="34" name="TextBox 34"/>
          <p:cNvSpPr txBox="1"/>
          <p:nvPr/>
        </p:nvSpPr>
        <p:spPr>
          <a:xfrm>
            <a:off x="6175358" y="6195202"/>
            <a:ext cx="8509660"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No, only from human papilloma virus </a:t>
            </a:r>
          </a:p>
        </p:txBody>
      </p:sp>
      <p:sp>
        <p:nvSpPr>
          <p:cNvPr id="35" name="TextBox 35"/>
          <p:cNvSpPr txBox="1"/>
          <p:nvPr/>
        </p:nvSpPr>
        <p:spPr>
          <a:xfrm>
            <a:off x="6175357" y="4382829"/>
            <a:ext cx="3748886" cy="680636"/>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4"/>
          <p:cNvSpPr txBox="1"/>
          <p:nvPr/>
        </p:nvSpPr>
        <p:spPr>
          <a:xfrm>
            <a:off x="1736047" y="1088209"/>
            <a:ext cx="6527314" cy="899926"/>
          </a:xfrm>
          <a:prstGeom prst="rect">
            <a:avLst/>
          </a:prstGeom>
        </p:spPr>
        <p:txBody>
          <a:bodyPr lIns="0" tIns="0" rIns="0" bIns="0" rtlCol="0" anchor="t">
            <a:spAutoFit/>
          </a:bodyPr>
          <a:lstStyle/>
          <a:p>
            <a:pPr algn="l">
              <a:lnSpc>
                <a:spcPts val="7419"/>
              </a:lnSpc>
            </a:pPr>
            <a:r>
              <a:rPr lang="en-US" sz="5299" b="1" dirty="0">
                <a:solidFill>
                  <a:srgbClr val="000000"/>
                </a:solidFill>
                <a:latin typeface="Aptos Black" panose="020B0004020202020204" pitchFamily="34" charset="0"/>
                <a:ea typeface="Code Pro"/>
                <a:cs typeface="Arial Bold" panose="020B0704020202020204"/>
                <a:sym typeface="Code Pro"/>
              </a:rPr>
              <a:t>Today’s objectives</a:t>
            </a:r>
          </a:p>
        </p:txBody>
      </p:sp>
      <p:grpSp>
        <p:nvGrpSpPr>
          <p:cNvPr id="36" name="Group 36"/>
          <p:cNvGrpSpPr/>
          <p:nvPr/>
        </p:nvGrpSpPr>
        <p:grpSpPr>
          <a:xfrm>
            <a:off x="1370846" y="2734751"/>
            <a:ext cx="949157" cy="950349"/>
            <a:chOff x="0" y="0"/>
            <a:chExt cx="1265543" cy="1267131"/>
          </a:xfrm>
        </p:grpSpPr>
        <p:grpSp>
          <p:nvGrpSpPr>
            <p:cNvPr id="37" name="Group 37"/>
            <p:cNvGrpSpPr/>
            <p:nvPr/>
          </p:nvGrpSpPr>
          <p:grpSpPr>
            <a:xfrm>
              <a:off x="0" y="0"/>
              <a:ext cx="1265543" cy="1267131"/>
              <a:chOff x="0" y="0"/>
              <a:chExt cx="929247" cy="930414"/>
            </a:xfrm>
          </p:grpSpPr>
          <p:sp>
            <p:nvSpPr>
              <p:cNvPr id="38" name="Freeform 38"/>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latin typeface="Arial Bold" panose="020B0704020202020204"/>
                  <a:cs typeface="Arial Bold" panose="020B0704020202020204"/>
                </a:endParaRPr>
              </a:p>
            </p:txBody>
          </p:sp>
          <p:sp>
            <p:nvSpPr>
              <p:cNvPr id="39" name="TextBox 39"/>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latin typeface="Arial Bold" panose="020B0704020202020204"/>
                  <a:cs typeface="Arial Bold" panose="020B0704020202020204"/>
                </a:endParaRPr>
              </a:p>
            </p:txBody>
          </p:sp>
        </p:grpSp>
        <p:sp>
          <p:nvSpPr>
            <p:cNvPr id="40" name="TextBox 40"/>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70C0"/>
                  </a:solidFill>
                  <a:latin typeface="Arial Bold" panose="020B0704020202020204"/>
                  <a:ea typeface="Code Pro Bold"/>
                  <a:cs typeface="Arial Bold" panose="020B0704020202020204"/>
                  <a:sym typeface="Code Pro Bold"/>
                </a:rPr>
                <a:t>1</a:t>
              </a:r>
            </a:p>
          </p:txBody>
        </p:sp>
      </p:grpSp>
      <p:sp>
        <p:nvSpPr>
          <p:cNvPr id="41" name="AutoShape 41"/>
          <p:cNvSpPr/>
          <p:nvPr/>
        </p:nvSpPr>
        <p:spPr>
          <a:xfrm>
            <a:off x="1736047" y="2171700"/>
            <a:ext cx="6527314" cy="0"/>
          </a:xfrm>
          <a:prstGeom prst="line">
            <a:avLst/>
          </a:prstGeom>
          <a:ln w="38100" cap="flat">
            <a:solidFill>
              <a:srgbClr val="FFFF81"/>
            </a:solidFill>
            <a:prstDash val="solid"/>
            <a:headEnd type="none" w="sm" len="sm"/>
            <a:tailEnd type="none" w="sm" len="sm"/>
          </a:ln>
        </p:spPr>
        <p:txBody>
          <a:bodyPr/>
          <a:lstStyle/>
          <a:p>
            <a:endParaRPr lang="en-GB" dirty="0">
              <a:latin typeface="Arial Bold" panose="020B0704020202020204"/>
              <a:cs typeface="Arial Bold" panose="020B0704020202020204"/>
            </a:endParaRPr>
          </a:p>
        </p:txBody>
      </p:sp>
      <p:sp>
        <p:nvSpPr>
          <p:cNvPr id="42" name="TextBox 42"/>
          <p:cNvSpPr txBox="1"/>
          <p:nvPr/>
        </p:nvSpPr>
        <p:spPr>
          <a:xfrm>
            <a:off x="2971800" y="2857500"/>
            <a:ext cx="14184198" cy="577081"/>
          </a:xfrm>
          <a:prstGeom prst="rect">
            <a:avLst/>
          </a:prstGeom>
        </p:spPr>
        <p:txBody>
          <a:bodyPr lIns="0" tIns="0" rIns="0" bIns="0" rtlCol="0" anchor="t">
            <a:spAutoFit/>
          </a:bodyPr>
          <a:lstStyle/>
          <a:p>
            <a:pPr algn="l">
              <a:lnSpc>
                <a:spcPts val="4479"/>
              </a:lnSpc>
              <a:spcBef>
                <a:spcPct val="0"/>
              </a:spcBef>
            </a:pPr>
            <a:r>
              <a:rPr lang="en-US" sz="4000" spc="319" dirty="0">
                <a:solidFill>
                  <a:srgbClr val="000000"/>
                </a:solidFill>
                <a:latin typeface="Aptos Display" panose="020B0004020202020204" pitchFamily="34" charset="0"/>
                <a:ea typeface="Arial"/>
                <a:cs typeface="Arial Bold" panose="020B0704020202020204"/>
                <a:sym typeface="Arial"/>
              </a:rPr>
              <a:t>To </a:t>
            </a:r>
            <a:r>
              <a:rPr lang="en-US" sz="4000" b="1" spc="319" dirty="0">
                <a:solidFill>
                  <a:srgbClr val="000000"/>
                </a:solidFill>
                <a:latin typeface="Aptos Display" panose="020B0004020202020204" pitchFamily="34" charset="0"/>
                <a:ea typeface="Arial Bold" panose="020B0704020202020204"/>
                <a:cs typeface="Arial Bold" panose="020B0704020202020204"/>
                <a:sym typeface="Arial Bold"/>
              </a:rPr>
              <a:t>understand </a:t>
            </a:r>
            <a:r>
              <a:rPr lang="en-US" sz="4000" spc="319" dirty="0">
                <a:solidFill>
                  <a:srgbClr val="000000"/>
                </a:solidFill>
                <a:latin typeface="Aptos Display" panose="020B0004020202020204" pitchFamily="34" charset="0"/>
                <a:ea typeface="Arial"/>
                <a:cs typeface="Arial Bold" panose="020B0704020202020204"/>
                <a:sym typeface="Arial"/>
              </a:rPr>
              <a:t>what a vaccine is &amp; how it works</a:t>
            </a:r>
          </a:p>
        </p:txBody>
      </p:sp>
      <p:sp>
        <p:nvSpPr>
          <p:cNvPr id="43" name="TextBox 43"/>
          <p:cNvSpPr txBox="1"/>
          <p:nvPr/>
        </p:nvSpPr>
        <p:spPr>
          <a:xfrm>
            <a:off x="2971800" y="4296858"/>
            <a:ext cx="13287905" cy="577081"/>
          </a:xfrm>
          <a:prstGeom prst="rect">
            <a:avLst/>
          </a:prstGeom>
        </p:spPr>
        <p:txBody>
          <a:bodyPr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Bold" panose="020B0704020202020204"/>
                <a:sym typeface="Arial"/>
              </a:rPr>
              <a:t>To </a:t>
            </a:r>
            <a:r>
              <a:rPr lang="en-US" sz="4000" b="1" spc="320" dirty="0">
                <a:solidFill>
                  <a:srgbClr val="000000"/>
                </a:solidFill>
                <a:latin typeface="Aptos Display" panose="020B0004020202020204" pitchFamily="34" charset="0"/>
                <a:ea typeface="Arial Bold" panose="020B0704020202020204"/>
                <a:cs typeface="Arial Bold" panose="020B0704020202020204"/>
                <a:sym typeface="Arial Bold"/>
              </a:rPr>
              <a:t>understand </a:t>
            </a:r>
            <a:r>
              <a:rPr lang="en-US" sz="4000" spc="320" dirty="0">
                <a:solidFill>
                  <a:srgbClr val="000000"/>
                </a:solidFill>
                <a:latin typeface="Aptos Display" panose="020B0004020202020204" pitchFamily="34" charset="0"/>
                <a:ea typeface="Arial"/>
                <a:cs typeface="Arial Bold" panose="020B0704020202020204"/>
                <a:sym typeface="Arial"/>
              </a:rPr>
              <a:t>why &amp; how we get vaccines</a:t>
            </a:r>
          </a:p>
        </p:txBody>
      </p:sp>
      <p:sp>
        <p:nvSpPr>
          <p:cNvPr id="44" name="TextBox 44"/>
          <p:cNvSpPr txBox="1"/>
          <p:nvPr/>
        </p:nvSpPr>
        <p:spPr>
          <a:xfrm>
            <a:off x="2914624" y="5562801"/>
            <a:ext cx="13345081" cy="1154162"/>
          </a:xfrm>
          <a:prstGeom prst="rect">
            <a:avLst/>
          </a:prstGeom>
        </p:spPr>
        <p:txBody>
          <a:bodyPr wrap="square"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Bold" panose="020B0704020202020204"/>
                <a:sym typeface="Arial"/>
              </a:rPr>
              <a:t>To know which specific diseases the </a:t>
            </a:r>
            <a:r>
              <a:rPr lang="en-US" sz="4000" b="1" spc="320" dirty="0">
                <a:solidFill>
                  <a:srgbClr val="000000"/>
                </a:solidFill>
                <a:latin typeface="Aptos Display" panose="020B0004020202020204" pitchFamily="34" charset="0"/>
                <a:ea typeface="Arial Bold" panose="020B0704020202020204"/>
                <a:cs typeface="Arial Bold" panose="020B0704020202020204"/>
                <a:sym typeface="Arial Bold"/>
              </a:rPr>
              <a:t>HPV </a:t>
            </a:r>
            <a:r>
              <a:rPr lang="en-US" sz="4000" spc="320" dirty="0">
                <a:solidFill>
                  <a:srgbClr val="000000"/>
                </a:solidFill>
                <a:latin typeface="Aptos Display" panose="020B0004020202020204" pitchFamily="34" charset="0"/>
                <a:ea typeface="Arial"/>
                <a:cs typeface="Arial Bold" panose="020B0704020202020204"/>
                <a:sym typeface="Arial"/>
              </a:rPr>
              <a:t>vaccine relates to &amp; its link to sexual contact</a:t>
            </a:r>
          </a:p>
        </p:txBody>
      </p:sp>
      <p:sp>
        <p:nvSpPr>
          <p:cNvPr id="45" name="TextBox 45"/>
          <p:cNvSpPr txBox="1"/>
          <p:nvPr/>
        </p:nvSpPr>
        <p:spPr>
          <a:xfrm>
            <a:off x="2914624" y="7180740"/>
            <a:ext cx="9967547" cy="1154162"/>
          </a:xfrm>
          <a:prstGeom prst="rect">
            <a:avLst/>
          </a:prstGeom>
        </p:spPr>
        <p:txBody>
          <a:bodyPr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Bold" panose="020B0704020202020204"/>
                <a:sym typeface="Arial"/>
              </a:rPr>
              <a:t>To understand when &amp; where to get </a:t>
            </a:r>
            <a:r>
              <a:rPr lang="en-US" sz="4000" b="1" spc="320" dirty="0">
                <a:solidFill>
                  <a:srgbClr val="000000"/>
                </a:solidFill>
                <a:latin typeface="Aptos Display" panose="020B0004020202020204" pitchFamily="34" charset="0"/>
                <a:ea typeface="Arial Bold" panose="020B0704020202020204"/>
                <a:cs typeface="Arial Bold" panose="020B0704020202020204"/>
                <a:sym typeface="Arial Bold"/>
              </a:rPr>
              <a:t>medical advice</a:t>
            </a:r>
          </a:p>
        </p:txBody>
      </p:sp>
      <p:grpSp>
        <p:nvGrpSpPr>
          <p:cNvPr id="46" name="Group 46"/>
          <p:cNvGrpSpPr/>
          <p:nvPr/>
        </p:nvGrpSpPr>
        <p:grpSpPr>
          <a:xfrm>
            <a:off x="1370846" y="4228025"/>
            <a:ext cx="949157" cy="950349"/>
            <a:chOff x="0" y="0"/>
            <a:chExt cx="1265543" cy="1267131"/>
          </a:xfrm>
        </p:grpSpPr>
        <p:grpSp>
          <p:nvGrpSpPr>
            <p:cNvPr id="47" name="Group 47"/>
            <p:cNvGrpSpPr/>
            <p:nvPr/>
          </p:nvGrpSpPr>
          <p:grpSpPr>
            <a:xfrm>
              <a:off x="0" y="0"/>
              <a:ext cx="1265543" cy="1267131"/>
              <a:chOff x="0" y="0"/>
              <a:chExt cx="929247" cy="930414"/>
            </a:xfrm>
          </p:grpSpPr>
          <p:sp>
            <p:nvSpPr>
              <p:cNvPr id="48" name="Freeform 48"/>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latin typeface="Arial Bold" panose="020B0704020202020204"/>
                  <a:cs typeface="Arial Bold" panose="020B0704020202020204"/>
                </a:endParaRPr>
              </a:p>
            </p:txBody>
          </p:sp>
          <p:sp>
            <p:nvSpPr>
              <p:cNvPr id="49" name="TextBox 49"/>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latin typeface="Arial Bold" panose="020B0704020202020204"/>
                  <a:cs typeface="Arial Bold" panose="020B0704020202020204"/>
                </a:endParaRPr>
              </a:p>
            </p:txBody>
          </p:sp>
        </p:grpSp>
        <p:sp>
          <p:nvSpPr>
            <p:cNvPr id="50" name="TextBox 50"/>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70C0"/>
                  </a:solidFill>
                  <a:latin typeface="Arial Bold" panose="020B0704020202020204"/>
                  <a:ea typeface="Code Pro Bold"/>
                  <a:cs typeface="Arial Bold" panose="020B0704020202020204"/>
                  <a:sym typeface="Code Pro Bold"/>
                </a:rPr>
                <a:t>2</a:t>
              </a:r>
            </a:p>
          </p:txBody>
        </p:sp>
      </p:grpSp>
      <p:grpSp>
        <p:nvGrpSpPr>
          <p:cNvPr id="51" name="Group 51"/>
          <p:cNvGrpSpPr/>
          <p:nvPr/>
        </p:nvGrpSpPr>
        <p:grpSpPr>
          <a:xfrm>
            <a:off x="1370846" y="5659684"/>
            <a:ext cx="949157" cy="950349"/>
            <a:chOff x="0" y="0"/>
            <a:chExt cx="1265543" cy="1267131"/>
          </a:xfrm>
        </p:grpSpPr>
        <p:grpSp>
          <p:nvGrpSpPr>
            <p:cNvPr id="52" name="Group 52"/>
            <p:cNvGrpSpPr/>
            <p:nvPr/>
          </p:nvGrpSpPr>
          <p:grpSpPr>
            <a:xfrm>
              <a:off x="0" y="0"/>
              <a:ext cx="1265543" cy="1267131"/>
              <a:chOff x="0" y="0"/>
              <a:chExt cx="929247" cy="930414"/>
            </a:xfrm>
          </p:grpSpPr>
          <p:sp>
            <p:nvSpPr>
              <p:cNvPr id="53" name="Freeform 53"/>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latin typeface="Arial Bold" panose="020B0704020202020204"/>
                  <a:cs typeface="Arial Bold" panose="020B0704020202020204"/>
                </a:endParaRPr>
              </a:p>
            </p:txBody>
          </p:sp>
          <p:sp>
            <p:nvSpPr>
              <p:cNvPr id="54" name="TextBox 54"/>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latin typeface="Arial Bold" panose="020B0704020202020204"/>
                  <a:cs typeface="Arial Bold" panose="020B0704020202020204"/>
                </a:endParaRPr>
              </a:p>
            </p:txBody>
          </p:sp>
        </p:grpSp>
        <p:sp>
          <p:nvSpPr>
            <p:cNvPr id="55" name="TextBox 55"/>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70C0"/>
                  </a:solidFill>
                  <a:latin typeface="Arial Bold" panose="020B0704020202020204"/>
                  <a:ea typeface="Code Pro Bold"/>
                  <a:cs typeface="Arial Bold" panose="020B0704020202020204"/>
                  <a:sym typeface="Code Pro Bold"/>
                </a:rPr>
                <a:t>3</a:t>
              </a:r>
            </a:p>
          </p:txBody>
        </p:sp>
      </p:grpSp>
      <p:grpSp>
        <p:nvGrpSpPr>
          <p:cNvPr id="56" name="Group 56"/>
          <p:cNvGrpSpPr/>
          <p:nvPr/>
        </p:nvGrpSpPr>
        <p:grpSpPr>
          <a:xfrm>
            <a:off x="1370846" y="7067439"/>
            <a:ext cx="949157" cy="950349"/>
            <a:chOff x="0" y="0"/>
            <a:chExt cx="1265543" cy="1267131"/>
          </a:xfrm>
        </p:grpSpPr>
        <p:grpSp>
          <p:nvGrpSpPr>
            <p:cNvPr id="57" name="Group 57"/>
            <p:cNvGrpSpPr/>
            <p:nvPr/>
          </p:nvGrpSpPr>
          <p:grpSpPr>
            <a:xfrm>
              <a:off x="0" y="0"/>
              <a:ext cx="1265543" cy="1267131"/>
              <a:chOff x="0" y="0"/>
              <a:chExt cx="929247" cy="930414"/>
            </a:xfrm>
          </p:grpSpPr>
          <p:sp>
            <p:nvSpPr>
              <p:cNvPr id="58" name="Freeform 58"/>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latin typeface="Arial Bold" panose="020B0704020202020204"/>
                  <a:cs typeface="Arial Bold" panose="020B0704020202020204"/>
                </a:endParaRPr>
              </a:p>
            </p:txBody>
          </p:sp>
          <p:sp>
            <p:nvSpPr>
              <p:cNvPr id="59" name="TextBox 59"/>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latin typeface="Arial Bold" panose="020B0704020202020204"/>
                  <a:cs typeface="Arial Bold" panose="020B0704020202020204"/>
                </a:endParaRPr>
              </a:p>
            </p:txBody>
          </p:sp>
        </p:grpSp>
        <p:sp>
          <p:nvSpPr>
            <p:cNvPr id="60" name="TextBox 60"/>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70C0"/>
                  </a:solidFill>
                  <a:latin typeface="Arial Bold" panose="020B0704020202020204"/>
                  <a:ea typeface="Code Pro Bold"/>
                  <a:cs typeface="Arial Bold" panose="020B0704020202020204"/>
                  <a:sym typeface="Code Pro Bold"/>
                </a:rPr>
                <a:t>4</a:t>
              </a:r>
            </a:p>
          </p:txBody>
        </p:sp>
      </p:grpSp>
      <p:sp>
        <p:nvSpPr>
          <p:cNvPr id="61" name="Freeform 61"/>
          <p:cNvSpPr/>
          <p:nvPr/>
        </p:nvSpPr>
        <p:spPr>
          <a:xfrm rot="-447577">
            <a:off x="13980823" y="6304318"/>
            <a:ext cx="3673259" cy="3145228"/>
          </a:xfrm>
          <a:custGeom>
            <a:avLst/>
            <a:gdLst/>
            <a:ahLst/>
            <a:cxnLst/>
            <a:rect l="l" t="t" r="r" b="b"/>
            <a:pathLst>
              <a:path w="3673259" h="3145228">
                <a:moveTo>
                  <a:pt x="0" y="0"/>
                </a:moveTo>
                <a:lnTo>
                  <a:pt x="3673259" y="0"/>
                </a:lnTo>
                <a:lnTo>
                  <a:pt x="3673259" y="3145228"/>
                </a:lnTo>
                <a:lnTo>
                  <a:pt x="0" y="31452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latin typeface="Arial Bold" panose="020B0704020202020204"/>
              <a:cs typeface="Arial Bold" panose="020B070402020202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742844" y="931570"/>
            <a:ext cx="14489871" cy="771525"/>
          </a:xfrm>
          <a:prstGeom prst="rect">
            <a:avLst/>
          </a:prstGeom>
        </p:spPr>
        <p:txBody>
          <a:bodyPr lIns="0" tIns="0" rIns="0" bIns="0" rtlCol="0" anchor="t">
            <a:spAutoFit/>
          </a:bodyPr>
          <a:lstStyle/>
          <a:p>
            <a:pPr algn="l">
              <a:lnSpc>
                <a:spcPts val="6299"/>
              </a:lnSpc>
            </a:pPr>
            <a:r>
              <a:rPr lang="en-US" sz="4500" dirty="0">
                <a:solidFill>
                  <a:srgbClr val="000000"/>
                </a:solidFill>
                <a:latin typeface="Aptos Black" panose="020B0004020202020204" pitchFamily="34" charset="0"/>
                <a:ea typeface="Code Pro"/>
                <a:cs typeface="Code Pro"/>
                <a:sym typeface="Code Pro"/>
              </a:rPr>
              <a:t>Read the statement &amp; choose the correct answer:</a:t>
            </a:r>
          </a:p>
        </p:txBody>
      </p:sp>
      <p:grpSp>
        <p:nvGrpSpPr>
          <p:cNvPr id="20" name="Group 20"/>
          <p:cNvGrpSpPr/>
          <p:nvPr/>
        </p:nvGrpSpPr>
        <p:grpSpPr>
          <a:xfrm>
            <a:off x="762000" y="2021023"/>
            <a:ext cx="16764000" cy="1630106"/>
            <a:chOff x="0" y="0"/>
            <a:chExt cx="4192438" cy="429328"/>
          </a:xfrm>
        </p:grpSpPr>
        <p:sp>
          <p:nvSpPr>
            <p:cNvPr id="21" name="Freeform 21"/>
            <p:cNvSpPr/>
            <p:nvPr/>
          </p:nvSpPr>
          <p:spPr>
            <a:xfrm>
              <a:off x="0" y="0"/>
              <a:ext cx="4192438" cy="429328"/>
            </a:xfrm>
            <a:custGeom>
              <a:avLst/>
              <a:gdLst/>
              <a:ahLst/>
              <a:cxnLst/>
              <a:rect l="l" t="t" r="r" b="b"/>
              <a:pathLst>
                <a:path w="4192438" h="429328">
                  <a:moveTo>
                    <a:pt x="24804" y="0"/>
                  </a:moveTo>
                  <a:lnTo>
                    <a:pt x="4167633" y="0"/>
                  </a:lnTo>
                  <a:cubicBezTo>
                    <a:pt x="4174212" y="0"/>
                    <a:pt x="4180521" y="2613"/>
                    <a:pt x="4185172" y="7265"/>
                  </a:cubicBezTo>
                  <a:cubicBezTo>
                    <a:pt x="4189824" y="11917"/>
                    <a:pt x="4192438" y="18226"/>
                    <a:pt x="4192438" y="24804"/>
                  </a:cubicBezTo>
                  <a:lnTo>
                    <a:pt x="4192438" y="404524"/>
                  </a:lnTo>
                  <a:cubicBezTo>
                    <a:pt x="4192438" y="418223"/>
                    <a:pt x="4181332" y="429328"/>
                    <a:pt x="4167633" y="429328"/>
                  </a:cubicBezTo>
                  <a:lnTo>
                    <a:pt x="24804" y="429328"/>
                  </a:lnTo>
                  <a:cubicBezTo>
                    <a:pt x="18226" y="429328"/>
                    <a:pt x="11917" y="426715"/>
                    <a:pt x="7265" y="422063"/>
                  </a:cubicBezTo>
                  <a:cubicBezTo>
                    <a:pt x="2613" y="417412"/>
                    <a:pt x="0" y="411103"/>
                    <a:pt x="0" y="404524"/>
                  </a:cubicBezTo>
                  <a:lnTo>
                    <a:pt x="0" y="24804"/>
                  </a:lnTo>
                  <a:cubicBezTo>
                    <a:pt x="0" y="18226"/>
                    <a:pt x="2613" y="11917"/>
                    <a:pt x="7265" y="7265"/>
                  </a:cubicBezTo>
                  <a:cubicBezTo>
                    <a:pt x="11917" y="2613"/>
                    <a:pt x="18226" y="0"/>
                    <a:pt x="24804" y="0"/>
                  </a:cubicBezTo>
                  <a:close/>
                </a:path>
              </a:pathLst>
            </a:custGeom>
            <a:solidFill>
              <a:srgbClr val="523D73"/>
            </a:solidFill>
          </p:spPr>
          <p:txBody>
            <a:bodyPr/>
            <a:lstStyle/>
            <a:p>
              <a:endParaRPr lang="en-GB"/>
            </a:p>
          </p:txBody>
        </p:sp>
        <p:sp>
          <p:nvSpPr>
            <p:cNvPr id="22" name="TextBox 22"/>
            <p:cNvSpPr txBox="1"/>
            <p:nvPr/>
          </p:nvSpPr>
          <p:spPr>
            <a:xfrm>
              <a:off x="0" y="-76200"/>
              <a:ext cx="4192438" cy="505528"/>
            </a:xfrm>
            <a:prstGeom prst="rect">
              <a:avLst/>
            </a:prstGeom>
          </p:spPr>
          <p:txBody>
            <a:bodyPr lIns="50800" tIns="50800" rIns="50800" bIns="50800" rtlCol="0" anchor="ctr"/>
            <a:lstStyle/>
            <a:p>
              <a:pPr algn="ctr">
                <a:lnSpc>
                  <a:spcPts val="5599"/>
                </a:lnSpc>
              </a:pPr>
              <a:r>
                <a:rPr lang="en-US" sz="3999" b="1" spc="199">
                  <a:solidFill>
                    <a:srgbClr val="FFFFFD"/>
                  </a:solidFill>
                  <a:latin typeface="Canva Sans Bold"/>
                  <a:ea typeface="Canva Sans Bold"/>
                  <a:cs typeface="Canva Sans Bold"/>
                  <a:sym typeface="Canva Sans Bold"/>
                </a:rPr>
                <a:t>Condoms are </a:t>
              </a:r>
              <a:r>
                <a:rPr lang="en-US" sz="3999" b="1" i="1" spc="199">
                  <a:solidFill>
                    <a:srgbClr val="FFFFFD"/>
                  </a:solidFill>
                  <a:latin typeface="Canva Sans Bold Italics"/>
                  <a:ea typeface="Canva Sans Bold Italics"/>
                  <a:cs typeface="Canva Sans Bold Italics"/>
                  <a:sym typeface="Canva Sans Bold Italics"/>
                </a:rPr>
                <a:t>all </a:t>
              </a:r>
              <a:r>
                <a:rPr lang="en-US" sz="3999" b="1" spc="199">
                  <a:solidFill>
                    <a:srgbClr val="FFFFFD"/>
                  </a:solidFill>
                  <a:latin typeface="Canva Sans Bold"/>
                  <a:ea typeface="Canva Sans Bold"/>
                  <a:cs typeface="Canva Sans Bold"/>
                  <a:sym typeface="Canva Sans Bold"/>
                </a:rPr>
                <a:t>I need to protect me from getting HPV.</a:t>
              </a:r>
            </a:p>
          </p:txBody>
        </p:sp>
      </p:grpSp>
      <p:sp>
        <p:nvSpPr>
          <p:cNvPr id="35" name="Freeform 35"/>
          <p:cNvSpPr/>
          <p:nvPr/>
        </p:nvSpPr>
        <p:spPr>
          <a:xfrm>
            <a:off x="4980155" y="6296278"/>
            <a:ext cx="9732017" cy="3064479"/>
          </a:xfrm>
          <a:custGeom>
            <a:avLst/>
            <a:gdLst/>
            <a:ahLst/>
            <a:cxnLst/>
            <a:rect l="l" t="t" r="r" b="b"/>
            <a:pathLst>
              <a:path w="9732017" h="3064479">
                <a:moveTo>
                  <a:pt x="0" y="0"/>
                </a:moveTo>
                <a:lnTo>
                  <a:pt x="9732017" y="0"/>
                </a:lnTo>
                <a:lnTo>
                  <a:pt x="9732017" y="3064479"/>
                </a:lnTo>
                <a:lnTo>
                  <a:pt x="0" y="3064479"/>
                </a:lnTo>
                <a:lnTo>
                  <a:pt x="0" y="0"/>
                </a:lnTo>
                <a:close/>
              </a:path>
            </a:pathLst>
          </a:custGeom>
          <a:blipFill>
            <a:blip r:embed="rId3"/>
            <a:stretch>
              <a:fillRect t="-3193" b="-3193"/>
            </a:stretch>
          </a:blipFill>
        </p:spPr>
        <p:txBody>
          <a:bodyPr/>
          <a:lstStyle/>
          <a:p>
            <a:endParaRPr lang="en-GB" dirty="0"/>
          </a:p>
        </p:txBody>
      </p:sp>
      <p:sp>
        <p:nvSpPr>
          <p:cNvPr id="32" name="TextBox 32"/>
          <p:cNvSpPr txBox="1"/>
          <p:nvPr/>
        </p:nvSpPr>
        <p:spPr>
          <a:xfrm>
            <a:off x="5747961" y="5729822"/>
            <a:ext cx="7370167" cy="688975"/>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No, I just need the HPV vaccine </a:t>
            </a:r>
          </a:p>
        </p:txBody>
      </p:sp>
      <p:sp>
        <p:nvSpPr>
          <p:cNvPr id="33" name="TextBox 33"/>
          <p:cNvSpPr txBox="1"/>
          <p:nvPr/>
        </p:nvSpPr>
        <p:spPr>
          <a:xfrm>
            <a:off x="5747961" y="7441167"/>
            <a:ext cx="9923400" cy="688975"/>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No, I need condoms and the HPV vaccine </a:t>
            </a:r>
          </a:p>
        </p:txBody>
      </p:sp>
      <p:sp>
        <p:nvSpPr>
          <p:cNvPr id="34" name="TextBox 34"/>
          <p:cNvSpPr txBox="1"/>
          <p:nvPr/>
        </p:nvSpPr>
        <p:spPr>
          <a:xfrm>
            <a:off x="5747961" y="4018476"/>
            <a:ext cx="3748887" cy="688975"/>
          </a:xfrm>
          <a:prstGeom prst="rect">
            <a:avLst/>
          </a:prstGeom>
        </p:spPr>
        <p:txBody>
          <a:bodyPr lIns="0" tIns="0" rIns="0" bIns="0" rtlCol="0" anchor="t">
            <a:spAutoFit/>
          </a:bodyPr>
          <a:lstStyle/>
          <a:p>
            <a:pPr algn="l">
              <a:lnSpc>
                <a:spcPts val="5599"/>
              </a:lnSpc>
            </a:pPr>
            <a:r>
              <a:rPr lang="en-US" sz="3999" dirty="0">
                <a:solidFill>
                  <a:srgbClr val="000000"/>
                </a:solidFill>
                <a:latin typeface="Aptos Display" panose="020B0004020202020204" pitchFamily="34" charset="0"/>
                <a:ea typeface="Questrial"/>
                <a:cs typeface="Questrial"/>
                <a:sym typeface="Questrial"/>
              </a:rPr>
              <a:t>Yes</a:t>
            </a:r>
          </a:p>
        </p:txBody>
      </p:sp>
      <p:sp>
        <p:nvSpPr>
          <p:cNvPr id="2" name="Freeform 25">
            <a:extLst>
              <a:ext uri="{FF2B5EF4-FFF2-40B4-BE49-F238E27FC236}">
                <a16:creationId xmlns:a16="http://schemas.microsoft.com/office/drawing/2014/main" id="{4338666D-8860-D124-A989-CABE539A059C}"/>
              </a:ext>
            </a:extLst>
          </p:cNvPr>
          <p:cNvSpPr/>
          <p:nvPr/>
        </p:nvSpPr>
        <p:spPr>
          <a:xfrm>
            <a:off x="4648200" y="4286254"/>
            <a:ext cx="331954" cy="386274"/>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3" name="Freeform 28">
            <a:extLst>
              <a:ext uri="{FF2B5EF4-FFF2-40B4-BE49-F238E27FC236}">
                <a16:creationId xmlns:a16="http://schemas.microsoft.com/office/drawing/2014/main" id="{48DCF7A3-4CFD-31DB-2C04-277440DC892E}"/>
              </a:ext>
            </a:extLst>
          </p:cNvPr>
          <p:cNvSpPr/>
          <p:nvPr/>
        </p:nvSpPr>
        <p:spPr>
          <a:xfrm>
            <a:off x="4648200" y="5978350"/>
            <a:ext cx="331954" cy="386274"/>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4" name="Freeform 31">
            <a:extLst>
              <a:ext uri="{FF2B5EF4-FFF2-40B4-BE49-F238E27FC236}">
                <a16:creationId xmlns:a16="http://schemas.microsoft.com/office/drawing/2014/main" id="{23F8BBE0-86FC-0BA2-5880-784357962BE4}"/>
              </a:ext>
            </a:extLst>
          </p:cNvPr>
          <p:cNvSpPr/>
          <p:nvPr/>
        </p:nvSpPr>
        <p:spPr>
          <a:xfrm>
            <a:off x="4648200" y="7756643"/>
            <a:ext cx="331954" cy="386274"/>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1447800" y="571500"/>
            <a:ext cx="6985633" cy="863600"/>
          </a:xfrm>
          <a:prstGeom prst="rect">
            <a:avLst/>
          </a:prstGeom>
        </p:spPr>
        <p:txBody>
          <a:bodyPr lIns="0" tIns="0" rIns="0" bIns="0" rtlCol="0" anchor="t">
            <a:spAutoFit/>
          </a:bodyPr>
          <a:lstStyle/>
          <a:p>
            <a:pPr marL="0" lvl="0" indent="0" algn="l">
              <a:lnSpc>
                <a:spcPts val="7000"/>
              </a:lnSpc>
              <a:spcBef>
                <a:spcPct val="0"/>
              </a:spcBef>
            </a:pPr>
            <a:r>
              <a:rPr lang="en-US" sz="5000" dirty="0">
                <a:solidFill>
                  <a:srgbClr val="000000"/>
                </a:solidFill>
                <a:latin typeface="Aptos Black" panose="020B0004020202020204" pitchFamily="34" charset="0"/>
                <a:ea typeface="Code Pro"/>
                <a:cs typeface="Code Pro"/>
                <a:sym typeface="Code Pro"/>
              </a:rPr>
              <a:t>Getting the vaccine</a:t>
            </a:r>
          </a:p>
        </p:txBody>
      </p:sp>
      <p:pic>
        <p:nvPicPr>
          <p:cNvPr id="22" name="Picture 21">
            <a:extLst>
              <a:ext uri="{FF2B5EF4-FFF2-40B4-BE49-F238E27FC236}">
                <a16:creationId xmlns:a16="http://schemas.microsoft.com/office/drawing/2014/main" id="{6B966BAA-2A80-015C-1EF9-35DE52DD497A}"/>
              </a:ext>
            </a:extLst>
          </p:cNvPr>
          <p:cNvPicPr>
            <a:picLocks noChangeAspect="1"/>
          </p:cNvPicPr>
          <p:nvPr/>
        </p:nvPicPr>
        <p:blipFill>
          <a:blip r:embed="rId3"/>
          <a:stretch>
            <a:fillRect/>
          </a:stretch>
        </p:blipFill>
        <p:spPr>
          <a:xfrm>
            <a:off x="3185826" y="1773872"/>
            <a:ext cx="11916347" cy="673925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2">
            <a:extLst>
              <a:ext uri="{FF2B5EF4-FFF2-40B4-BE49-F238E27FC236}">
                <a16:creationId xmlns:a16="http://schemas.microsoft.com/office/drawing/2014/main" id="{9702E0C5-4258-5D53-5155-B30F19751CC2}"/>
              </a:ext>
            </a:extLst>
          </p:cNvPr>
          <p:cNvSpPr txBox="1"/>
          <p:nvPr/>
        </p:nvSpPr>
        <p:spPr>
          <a:xfrm>
            <a:off x="1371600" y="723900"/>
            <a:ext cx="6985633" cy="850810"/>
          </a:xfrm>
          <a:prstGeom prst="rect">
            <a:avLst/>
          </a:prstGeom>
        </p:spPr>
        <p:txBody>
          <a:bodyPr lIns="0" tIns="0" rIns="0" bIns="0" rtlCol="0" anchor="t">
            <a:spAutoFit/>
          </a:bodyPr>
          <a:lstStyle/>
          <a:p>
            <a:pPr marL="0" lvl="0" indent="0" algn="l">
              <a:lnSpc>
                <a:spcPts val="7000"/>
              </a:lnSpc>
              <a:spcBef>
                <a:spcPct val="0"/>
              </a:spcBef>
            </a:pPr>
            <a:r>
              <a:rPr lang="en-US" sz="5000" b="1" dirty="0">
                <a:solidFill>
                  <a:srgbClr val="000000"/>
                </a:solidFill>
                <a:latin typeface="Aptos Black" panose="020B0004020202020204" pitchFamily="34" charset="0"/>
                <a:ea typeface="Code Pro"/>
                <a:cs typeface="Arial Bold" panose="020B0704020202020204" pitchFamily="34" charset="0"/>
                <a:sym typeface="Code Pro"/>
              </a:rPr>
              <a:t>Getting medical help:</a:t>
            </a:r>
          </a:p>
        </p:txBody>
      </p:sp>
      <p:pic>
        <p:nvPicPr>
          <p:cNvPr id="4" name="Picture 3" descr="A colorful rectangular banner with text&#10;&#10;AI-generated content may be incorrect.">
            <a:extLst>
              <a:ext uri="{FF2B5EF4-FFF2-40B4-BE49-F238E27FC236}">
                <a16:creationId xmlns:a16="http://schemas.microsoft.com/office/drawing/2014/main" id="{3A39CFCC-7FF3-8E0F-4D1E-62AC9DC5A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825573"/>
            <a:ext cx="11919043" cy="747627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6890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0BE742BF-37D2-C203-68B5-B14246A2E0E1}"/>
              </a:ext>
            </a:extLst>
          </p:cNvPr>
          <p:cNvGrpSpPr/>
          <p:nvPr/>
        </p:nvGrpSpPr>
        <p:grpSpPr>
          <a:xfrm>
            <a:off x="911097" y="1932265"/>
            <a:ext cx="5521201" cy="3820835"/>
            <a:chOff x="64838" y="-51360"/>
            <a:chExt cx="1404567" cy="1052395"/>
          </a:xfrm>
        </p:grpSpPr>
        <p:sp>
          <p:nvSpPr>
            <p:cNvPr id="21" name="Freeform 3">
              <a:extLst>
                <a:ext uri="{FF2B5EF4-FFF2-40B4-BE49-F238E27FC236}">
                  <a16:creationId xmlns:a16="http://schemas.microsoft.com/office/drawing/2014/main" id="{D70F93A8-9A4D-99E4-6D0B-95F150F6C8A8}"/>
                </a:ext>
              </a:extLst>
            </p:cNvPr>
            <p:cNvSpPr/>
            <p:nvPr/>
          </p:nvSpPr>
          <p:spPr>
            <a:xfrm>
              <a:off x="64838" y="10552"/>
              <a:ext cx="1404567" cy="928570"/>
            </a:xfrm>
            <a:custGeom>
              <a:avLst/>
              <a:gdLst/>
              <a:ahLst/>
              <a:cxnLst/>
              <a:rect l="l" t="t" r="r" b="b"/>
              <a:pathLst>
                <a:path w="1404567" h="928570">
                  <a:moveTo>
                    <a:pt x="74037" y="0"/>
                  </a:moveTo>
                  <a:lnTo>
                    <a:pt x="1330529" y="0"/>
                  </a:lnTo>
                  <a:cubicBezTo>
                    <a:pt x="1350165" y="0"/>
                    <a:pt x="1368997" y="7800"/>
                    <a:pt x="1382882" y="21685"/>
                  </a:cubicBezTo>
                  <a:cubicBezTo>
                    <a:pt x="1396766" y="35570"/>
                    <a:pt x="1404567" y="54401"/>
                    <a:pt x="1404567" y="74037"/>
                  </a:cubicBezTo>
                  <a:lnTo>
                    <a:pt x="1404567" y="854533"/>
                  </a:lnTo>
                  <a:cubicBezTo>
                    <a:pt x="1404567" y="874168"/>
                    <a:pt x="1396766" y="893000"/>
                    <a:pt x="1382882" y="906885"/>
                  </a:cubicBezTo>
                  <a:cubicBezTo>
                    <a:pt x="1368997" y="920769"/>
                    <a:pt x="1350165" y="928570"/>
                    <a:pt x="1330529" y="928570"/>
                  </a:cubicBezTo>
                  <a:lnTo>
                    <a:pt x="74037" y="928570"/>
                  </a:lnTo>
                  <a:cubicBezTo>
                    <a:pt x="54401" y="928570"/>
                    <a:pt x="35570" y="920769"/>
                    <a:pt x="21685" y="906885"/>
                  </a:cubicBezTo>
                  <a:cubicBezTo>
                    <a:pt x="7800" y="893000"/>
                    <a:pt x="0" y="874168"/>
                    <a:pt x="0" y="854533"/>
                  </a:cubicBezTo>
                  <a:lnTo>
                    <a:pt x="0" y="74037"/>
                  </a:lnTo>
                  <a:cubicBezTo>
                    <a:pt x="0" y="54401"/>
                    <a:pt x="7800" y="35570"/>
                    <a:pt x="21685" y="21685"/>
                  </a:cubicBezTo>
                  <a:cubicBezTo>
                    <a:pt x="35570" y="7800"/>
                    <a:pt x="54401" y="0"/>
                    <a:pt x="74037" y="0"/>
                  </a:cubicBezTo>
                  <a:close/>
                </a:path>
              </a:pathLst>
            </a:custGeom>
            <a:solidFill>
              <a:srgbClr val="A8EEC1"/>
            </a:solidFill>
          </p:spPr>
          <p:txBody>
            <a:bodyPr/>
            <a:lstStyle/>
            <a:p>
              <a:endParaRPr lang="en-GB"/>
            </a:p>
          </p:txBody>
        </p:sp>
        <p:sp>
          <p:nvSpPr>
            <p:cNvPr id="34" name="TextBox 4">
              <a:extLst>
                <a:ext uri="{FF2B5EF4-FFF2-40B4-BE49-F238E27FC236}">
                  <a16:creationId xmlns:a16="http://schemas.microsoft.com/office/drawing/2014/main" id="{A4E6D523-F503-6757-5CDF-99D7D939E8D0}"/>
                </a:ext>
              </a:extLst>
            </p:cNvPr>
            <p:cNvSpPr txBox="1"/>
            <p:nvPr/>
          </p:nvSpPr>
          <p:spPr>
            <a:xfrm>
              <a:off x="64838" y="-51360"/>
              <a:ext cx="1404567" cy="1052395"/>
            </a:xfrm>
            <a:prstGeom prst="rect">
              <a:avLst/>
            </a:prstGeom>
          </p:spPr>
          <p:txBody>
            <a:bodyPr lIns="50800" tIns="50800" rIns="50800" bIns="50800" rtlCol="0" anchor="ctr"/>
            <a:lstStyle/>
            <a:p>
              <a:pPr algn="ctr">
                <a:lnSpc>
                  <a:spcPts val="4479"/>
                </a:lnSpc>
              </a:pPr>
              <a:endParaRPr lang="en-US" sz="3199" spc="319" dirty="0">
                <a:solidFill>
                  <a:srgbClr val="000000"/>
                </a:solidFill>
                <a:latin typeface="Arial"/>
                <a:ea typeface="Arial"/>
                <a:cs typeface="Arial"/>
                <a:sym typeface="Arial"/>
              </a:endParaRPr>
            </a:p>
          </p:txBody>
        </p:sp>
      </p:grpSp>
      <p:sp>
        <p:nvSpPr>
          <p:cNvPr id="5" name="TextBox 22">
            <a:extLst>
              <a:ext uri="{FF2B5EF4-FFF2-40B4-BE49-F238E27FC236}">
                <a16:creationId xmlns:a16="http://schemas.microsoft.com/office/drawing/2014/main" id="{F91CA92B-6CD9-A6DA-1601-2A1962A17A92}"/>
              </a:ext>
            </a:extLst>
          </p:cNvPr>
          <p:cNvSpPr txBox="1"/>
          <p:nvPr/>
        </p:nvSpPr>
        <p:spPr>
          <a:xfrm>
            <a:off x="1447800" y="1006374"/>
            <a:ext cx="6985633" cy="850810"/>
          </a:xfrm>
          <a:prstGeom prst="rect">
            <a:avLst/>
          </a:prstGeom>
        </p:spPr>
        <p:txBody>
          <a:bodyPr lIns="0" tIns="0" rIns="0" bIns="0" rtlCol="0" anchor="t">
            <a:spAutoFit/>
          </a:bodyPr>
          <a:lstStyle/>
          <a:p>
            <a:pPr marL="0" lvl="0" indent="0" algn="l">
              <a:lnSpc>
                <a:spcPts val="7000"/>
              </a:lnSpc>
              <a:spcBef>
                <a:spcPct val="0"/>
              </a:spcBef>
            </a:pPr>
            <a:r>
              <a:rPr lang="en-US" sz="5000" dirty="0">
                <a:solidFill>
                  <a:srgbClr val="000000"/>
                </a:solidFill>
                <a:latin typeface="Aptos Black" panose="020B0004020202020204" pitchFamily="34" charset="0"/>
                <a:ea typeface="Code Pro"/>
                <a:cs typeface="Arial Bold" panose="020B0704020202020204" pitchFamily="34" charset="0"/>
                <a:sym typeface="Code Pro"/>
              </a:rPr>
              <a:t>Getting the vaccine</a:t>
            </a:r>
          </a:p>
        </p:txBody>
      </p:sp>
      <p:grpSp>
        <p:nvGrpSpPr>
          <p:cNvPr id="7" name="Group 23">
            <a:extLst>
              <a:ext uri="{FF2B5EF4-FFF2-40B4-BE49-F238E27FC236}">
                <a16:creationId xmlns:a16="http://schemas.microsoft.com/office/drawing/2014/main" id="{1B1EF0FF-C123-F141-1FB9-73313422D1BA}"/>
              </a:ext>
            </a:extLst>
          </p:cNvPr>
          <p:cNvGrpSpPr/>
          <p:nvPr/>
        </p:nvGrpSpPr>
        <p:grpSpPr>
          <a:xfrm>
            <a:off x="6599965" y="2705100"/>
            <a:ext cx="5345619" cy="6746435"/>
            <a:chOff x="0" y="-515322"/>
            <a:chExt cx="7127493" cy="8995247"/>
          </a:xfrm>
        </p:grpSpPr>
        <p:grpSp>
          <p:nvGrpSpPr>
            <p:cNvPr id="8" name="Group 24">
              <a:extLst>
                <a:ext uri="{FF2B5EF4-FFF2-40B4-BE49-F238E27FC236}">
                  <a16:creationId xmlns:a16="http://schemas.microsoft.com/office/drawing/2014/main" id="{EE6BB59E-2BD1-18AA-C71E-679397CF1282}"/>
                </a:ext>
              </a:extLst>
            </p:cNvPr>
            <p:cNvGrpSpPr/>
            <p:nvPr/>
          </p:nvGrpSpPr>
          <p:grpSpPr>
            <a:xfrm>
              <a:off x="0" y="-515322"/>
              <a:ext cx="7127493" cy="5375969"/>
              <a:chOff x="0" y="-101792"/>
              <a:chExt cx="1407900" cy="1061920"/>
            </a:xfrm>
          </p:grpSpPr>
          <p:sp>
            <p:nvSpPr>
              <p:cNvPr id="11" name="Freeform 25">
                <a:extLst>
                  <a:ext uri="{FF2B5EF4-FFF2-40B4-BE49-F238E27FC236}">
                    <a16:creationId xmlns:a16="http://schemas.microsoft.com/office/drawing/2014/main" id="{E9F0D9CA-D886-9ACF-4101-44FC65BFF009}"/>
                  </a:ext>
                </a:extLst>
              </p:cNvPr>
              <p:cNvSpPr/>
              <p:nvPr/>
            </p:nvSpPr>
            <p:spPr>
              <a:xfrm>
                <a:off x="0" y="0"/>
                <a:ext cx="1407900" cy="928570"/>
              </a:xfrm>
              <a:custGeom>
                <a:avLst/>
                <a:gdLst/>
                <a:ahLst/>
                <a:cxnLst/>
                <a:rect l="l" t="t" r="r" b="b"/>
                <a:pathLst>
                  <a:path w="1407900" h="928570">
                    <a:moveTo>
                      <a:pt x="73862" y="0"/>
                    </a:moveTo>
                    <a:lnTo>
                      <a:pt x="1334038" y="0"/>
                    </a:lnTo>
                    <a:cubicBezTo>
                      <a:pt x="1374831" y="0"/>
                      <a:pt x="1407900" y="33069"/>
                      <a:pt x="1407900" y="73862"/>
                    </a:cubicBezTo>
                    <a:lnTo>
                      <a:pt x="1407900" y="854708"/>
                    </a:lnTo>
                    <a:cubicBezTo>
                      <a:pt x="1407900" y="874297"/>
                      <a:pt x="1400118" y="893084"/>
                      <a:pt x="1386266" y="906936"/>
                    </a:cubicBezTo>
                    <a:cubicBezTo>
                      <a:pt x="1372414" y="920788"/>
                      <a:pt x="1353627" y="928570"/>
                      <a:pt x="1334038" y="928570"/>
                    </a:cubicBezTo>
                    <a:lnTo>
                      <a:pt x="73862" y="928570"/>
                    </a:lnTo>
                    <a:cubicBezTo>
                      <a:pt x="33069" y="928570"/>
                      <a:pt x="0" y="895501"/>
                      <a:pt x="0" y="854708"/>
                    </a:cubicBezTo>
                    <a:lnTo>
                      <a:pt x="0" y="73862"/>
                    </a:lnTo>
                    <a:cubicBezTo>
                      <a:pt x="0" y="33069"/>
                      <a:pt x="33069" y="0"/>
                      <a:pt x="73862" y="0"/>
                    </a:cubicBezTo>
                    <a:close/>
                  </a:path>
                </a:pathLst>
              </a:custGeom>
              <a:solidFill>
                <a:srgbClr val="DECDFF"/>
              </a:solidFill>
            </p:spPr>
            <p:txBody>
              <a:bodyPr/>
              <a:lstStyle/>
              <a:p>
                <a:endParaRPr lang="en-GB"/>
              </a:p>
            </p:txBody>
          </p:sp>
          <p:sp>
            <p:nvSpPr>
              <p:cNvPr id="12" name="TextBox 26">
                <a:extLst>
                  <a:ext uri="{FF2B5EF4-FFF2-40B4-BE49-F238E27FC236}">
                    <a16:creationId xmlns:a16="http://schemas.microsoft.com/office/drawing/2014/main" id="{845ED4F0-1C38-D840-C550-AFA83A6CAC79}"/>
                  </a:ext>
                </a:extLst>
              </p:cNvPr>
              <p:cNvSpPr txBox="1"/>
              <p:nvPr/>
            </p:nvSpPr>
            <p:spPr>
              <a:xfrm>
                <a:off x="0" y="-101792"/>
                <a:ext cx="1407900" cy="1061920"/>
              </a:xfrm>
              <a:prstGeom prst="rect">
                <a:avLst/>
              </a:prstGeom>
            </p:spPr>
            <p:txBody>
              <a:bodyPr lIns="50800" tIns="50800" rIns="50800" bIns="50800" rtlCol="0" anchor="ctr"/>
              <a:lstStyle/>
              <a:p>
                <a:pPr algn="ctr">
                  <a:lnSpc>
                    <a:spcPts val="4759"/>
                  </a:lnSpc>
                </a:pPr>
                <a:r>
                  <a:rPr lang="en-US" sz="4000" spc="339" dirty="0">
                    <a:solidFill>
                      <a:srgbClr val="000000"/>
                    </a:solidFill>
                    <a:latin typeface="Aptos Display" panose="020B0004020202020204" pitchFamily="34" charset="0"/>
                    <a:ea typeface="Arial"/>
                    <a:cs typeface="Arial"/>
                    <a:sym typeface="Arial"/>
                  </a:rPr>
                  <a:t>The vaccine is usually given to </a:t>
                </a:r>
                <a:r>
                  <a:rPr lang="en-US" sz="4000" b="1" spc="339" dirty="0">
                    <a:solidFill>
                      <a:srgbClr val="000000"/>
                    </a:solidFill>
                    <a:latin typeface="Aptos Display" panose="020B0004020202020204" pitchFamily="34" charset="0"/>
                    <a:ea typeface="Arial Bold"/>
                    <a:cs typeface="Arial Bold"/>
                    <a:sym typeface="Arial Bold"/>
                  </a:rPr>
                  <a:t>boys and girls </a:t>
                </a:r>
                <a:r>
                  <a:rPr lang="en-US" sz="4000" spc="339" dirty="0">
                    <a:solidFill>
                      <a:srgbClr val="000000"/>
                    </a:solidFill>
                    <a:latin typeface="Aptos Display" panose="020B0004020202020204" pitchFamily="34" charset="0"/>
                    <a:ea typeface="Arial"/>
                    <a:cs typeface="Arial"/>
                    <a:sym typeface="Arial"/>
                  </a:rPr>
                  <a:t>between </a:t>
                </a:r>
                <a:r>
                  <a:rPr lang="en-US" sz="4000" b="1" spc="339" dirty="0">
                    <a:solidFill>
                      <a:srgbClr val="000000"/>
                    </a:solidFill>
                    <a:latin typeface="Aptos Display" panose="020B0004020202020204" pitchFamily="34" charset="0"/>
                    <a:ea typeface="Arial Bold"/>
                    <a:cs typeface="Arial Bold"/>
                    <a:sym typeface="Arial Bold"/>
                  </a:rPr>
                  <a:t>13 and 15</a:t>
                </a:r>
                <a:r>
                  <a:rPr lang="en-US" sz="4000" spc="339" dirty="0">
                    <a:solidFill>
                      <a:srgbClr val="000000"/>
                    </a:solidFill>
                    <a:latin typeface="Aptos Display" panose="020B0004020202020204" pitchFamily="34" charset="0"/>
                    <a:ea typeface="Arial"/>
                    <a:cs typeface="Arial"/>
                    <a:sym typeface="Arial"/>
                  </a:rPr>
                  <a:t>, in </a:t>
                </a:r>
                <a:r>
                  <a:rPr lang="en-US" sz="4000" b="1" spc="339" dirty="0">
                    <a:solidFill>
                      <a:srgbClr val="000000"/>
                    </a:solidFill>
                    <a:latin typeface="Aptos Display" panose="020B0004020202020204" pitchFamily="34" charset="0"/>
                    <a:ea typeface="Arial Bold"/>
                    <a:cs typeface="Arial Bold"/>
                    <a:sym typeface="Arial Bold"/>
                  </a:rPr>
                  <a:t>year 9</a:t>
                </a:r>
                <a:r>
                  <a:rPr lang="en-US" sz="4000" spc="339" dirty="0">
                    <a:solidFill>
                      <a:srgbClr val="000000"/>
                    </a:solidFill>
                    <a:latin typeface="Aptos Display" panose="020B0004020202020204" pitchFamily="34" charset="0"/>
                    <a:ea typeface="Arial"/>
                    <a:cs typeface="Arial"/>
                    <a:sym typeface="Arial"/>
                  </a:rPr>
                  <a:t>.​</a:t>
                </a:r>
              </a:p>
            </p:txBody>
          </p:sp>
        </p:grpSp>
        <p:sp>
          <p:nvSpPr>
            <p:cNvPr id="9" name="Freeform 27">
              <a:extLst>
                <a:ext uri="{FF2B5EF4-FFF2-40B4-BE49-F238E27FC236}">
                  <a16:creationId xmlns:a16="http://schemas.microsoft.com/office/drawing/2014/main" id="{C9C9836C-8499-CAE7-15B2-FCACF1A06369}"/>
                </a:ext>
              </a:extLst>
            </p:cNvPr>
            <p:cNvSpPr/>
            <p:nvPr/>
          </p:nvSpPr>
          <p:spPr>
            <a:xfrm>
              <a:off x="5255877" y="3855535"/>
              <a:ext cx="1239664" cy="3742383"/>
            </a:xfrm>
            <a:custGeom>
              <a:avLst/>
              <a:gdLst/>
              <a:ahLst/>
              <a:cxnLst/>
              <a:rect l="l" t="t" r="r" b="b"/>
              <a:pathLst>
                <a:path w="1239664" h="3742383">
                  <a:moveTo>
                    <a:pt x="0" y="0"/>
                  </a:moveTo>
                  <a:lnTo>
                    <a:pt x="1239664" y="0"/>
                  </a:lnTo>
                  <a:lnTo>
                    <a:pt x="1239664" y="3742384"/>
                  </a:lnTo>
                  <a:lnTo>
                    <a:pt x="0" y="3742384"/>
                  </a:lnTo>
                  <a:lnTo>
                    <a:pt x="0" y="0"/>
                  </a:lnTo>
                  <a:close/>
                </a:path>
              </a:pathLst>
            </a:custGeom>
            <a:blipFill>
              <a:blip r:embed="rId3"/>
              <a:stretch>
                <a:fillRect/>
              </a:stretch>
            </a:blipFill>
          </p:spPr>
          <p:txBody>
            <a:bodyPr/>
            <a:lstStyle/>
            <a:p>
              <a:endParaRPr lang="en-GB"/>
            </a:p>
          </p:txBody>
        </p:sp>
        <p:sp>
          <p:nvSpPr>
            <p:cNvPr id="10" name="Freeform 28">
              <a:extLst>
                <a:ext uri="{FF2B5EF4-FFF2-40B4-BE49-F238E27FC236}">
                  <a16:creationId xmlns:a16="http://schemas.microsoft.com/office/drawing/2014/main" id="{EE6B6154-CF8A-E7A9-5083-20415EBE38DE}"/>
                </a:ext>
              </a:extLst>
            </p:cNvPr>
            <p:cNvSpPr/>
            <p:nvPr/>
          </p:nvSpPr>
          <p:spPr>
            <a:xfrm>
              <a:off x="3985456" y="4345325"/>
              <a:ext cx="1514297" cy="4134600"/>
            </a:xfrm>
            <a:custGeom>
              <a:avLst/>
              <a:gdLst/>
              <a:ahLst/>
              <a:cxnLst/>
              <a:rect l="l" t="t" r="r" b="b"/>
              <a:pathLst>
                <a:path w="1514297" h="4134600">
                  <a:moveTo>
                    <a:pt x="0" y="0"/>
                  </a:moveTo>
                  <a:lnTo>
                    <a:pt x="1514297" y="0"/>
                  </a:lnTo>
                  <a:lnTo>
                    <a:pt x="1514297" y="4134599"/>
                  </a:lnTo>
                  <a:lnTo>
                    <a:pt x="0" y="41345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13" name="Group 29">
            <a:extLst>
              <a:ext uri="{FF2B5EF4-FFF2-40B4-BE49-F238E27FC236}">
                <a16:creationId xmlns:a16="http://schemas.microsoft.com/office/drawing/2014/main" id="{16D0BBB0-4EAD-A2B7-3EAE-3224FDF8860C}"/>
              </a:ext>
            </a:extLst>
          </p:cNvPr>
          <p:cNvGrpSpPr/>
          <p:nvPr/>
        </p:nvGrpSpPr>
        <p:grpSpPr>
          <a:xfrm>
            <a:off x="12232174" y="3707388"/>
            <a:ext cx="5939760" cy="6579612"/>
            <a:chOff x="-657351" y="-307111"/>
            <a:chExt cx="7919680" cy="8772816"/>
          </a:xfrm>
        </p:grpSpPr>
        <p:grpSp>
          <p:nvGrpSpPr>
            <p:cNvPr id="14" name="Group 30">
              <a:extLst>
                <a:ext uri="{FF2B5EF4-FFF2-40B4-BE49-F238E27FC236}">
                  <a16:creationId xmlns:a16="http://schemas.microsoft.com/office/drawing/2014/main" id="{2DFA4AAA-38A4-0DB6-F91F-E8A2D21B238D}"/>
                </a:ext>
              </a:extLst>
            </p:cNvPr>
            <p:cNvGrpSpPr/>
            <p:nvPr/>
          </p:nvGrpSpPr>
          <p:grpSpPr>
            <a:xfrm>
              <a:off x="-657351" y="-307111"/>
              <a:ext cx="6957463" cy="5327749"/>
              <a:chOff x="-129847" y="-60664"/>
              <a:chExt cx="1374314" cy="1052395"/>
            </a:xfrm>
          </p:grpSpPr>
          <p:sp>
            <p:nvSpPr>
              <p:cNvPr id="16" name="Freeform 31">
                <a:extLst>
                  <a:ext uri="{FF2B5EF4-FFF2-40B4-BE49-F238E27FC236}">
                    <a16:creationId xmlns:a16="http://schemas.microsoft.com/office/drawing/2014/main" id="{69EFC47D-DC8A-ED1F-C832-8B9328A6D9A2}"/>
                  </a:ext>
                </a:extLst>
              </p:cNvPr>
              <p:cNvSpPr/>
              <p:nvPr/>
            </p:nvSpPr>
            <p:spPr>
              <a:xfrm>
                <a:off x="-129847" y="-39571"/>
                <a:ext cx="1364071" cy="928570"/>
              </a:xfrm>
              <a:custGeom>
                <a:avLst/>
                <a:gdLst/>
                <a:ahLst/>
                <a:cxnLst/>
                <a:rect l="l" t="t" r="r" b="b"/>
                <a:pathLst>
                  <a:path w="1364071" h="928570">
                    <a:moveTo>
                      <a:pt x="76235" y="0"/>
                    </a:moveTo>
                    <a:lnTo>
                      <a:pt x="1287836" y="0"/>
                    </a:lnTo>
                    <a:cubicBezTo>
                      <a:pt x="1308054" y="0"/>
                      <a:pt x="1327445" y="8032"/>
                      <a:pt x="1341742" y="22329"/>
                    </a:cubicBezTo>
                    <a:cubicBezTo>
                      <a:pt x="1356039" y="36626"/>
                      <a:pt x="1364071" y="56016"/>
                      <a:pt x="1364071" y="76235"/>
                    </a:cubicBezTo>
                    <a:lnTo>
                      <a:pt x="1364071" y="852335"/>
                    </a:lnTo>
                    <a:cubicBezTo>
                      <a:pt x="1364071" y="872553"/>
                      <a:pt x="1356039" y="891944"/>
                      <a:pt x="1341742" y="906241"/>
                    </a:cubicBezTo>
                    <a:cubicBezTo>
                      <a:pt x="1327445" y="920538"/>
                      <a:pt x="1308054" y="928570"/>
                      <a:pt x="1287836" y="928570"/>
                    </a:cubicBezTo>
                    <a:lnTo>
                      <a:pt x="76235" y="928570"/>
                    </a:lnTo>
                    <a:cubicBezTo>
                      <a:pt x="34132" y="928570"/>
                      <a:pt x="0" y="894438"/>
                      <a:pt x="0" y="852335"/>
                    </a:cubicBezTo>
                    <a:lnTo>
                      <a:pt x="0" y="76235"/>
                    </a:lnTo>
                    <a:cubicBezTo>
                      <a:pt x="0" y="34132"/>
                      <a:pt x="34132" y="0"/>
                      <a:pt x="76235" y="0"/>
                    </a:cubicBezTo>
                    <a:close/>
                  </a:path>
                </a:pathLst>
              </a:custGeom>
              <a:solidFill>
                <a:schemeClr val="bg2"/>
              </a:solidFill>
            </p:spPr>
            <p:txBody>
              <a:bodyPr/>
              <a:lstStyle/>
              <a:p>
                <a:endParaRPr lang="en-GB"/>
              </a:p>
            </p:txBody>
          </p:sp>
          <p:sp>
            <p:nvSpPr>
              <p:cNvPr id="17" name="TextBox 32">
                <a:extLst>
                  <a:ext uri="{FF2B5EF4-FFF2-40B4-BE49-F238E27FC236}">
                    <a16:creationId xmlns:a16="http://schemas.microsoft.com/office/drawing/2014/main" id="{C50F6880-94B0-9493-302E-EEBB255BA67B}"/>
                  </a:ext>
                </a:extLst>
              </p:cNvPr>
              <p:cNvSpPr txBox="1"/>
              <p:nvPr/>
            </p:nvSpPr>
            <p:spPr>
              <a:xfrm>
                <a:off x="-119604" y="-60664"/>
                <a:ext cx="1364071" cy="1052395"/>
              </a:xfrm>
              <a:prstGeom prst="rect">
                <a:avLst/>
              </a:prstGeom>
            </p:spPr>
            <p:txBody>
              <a:bodyPr lIns="50800" tIns="50800" rIns="50800" bIns="50800" rtlCol="0" anchor="ctr"/>
              <a:lstStyle/>
              <a:p>
                <a:pPr algn="ctr">
                  <a:lnSpc>
                    <a:spcPts val="4339"/>
                  </a:lnSpc>
                </a:pPr>
                <a:r>
                  <a:rPr lang="en-US" sz="4000" spc="309" dirty="0">
                    <a:solidFill>
                      <a:srgbClr val="3A322B"/>
                    </a:solidFill>
                    <a:latin typeface="Aptos Display" panose="020B0004020202020204" pitchFamily="34" charset="0"/>
                    <a:ea typeface="Arial"/>
                    <a:cs typeface="Arial"/>
                    <a:sym typeface="Arial"/>
                  </a:rPr>
                  <a:t>A </a:t>
                </a:r>
                <a:r>
                  <a:rPr lang="en-US" sz="4000" b="1" spc="309" dirty="0">
                    <a:solidFill>
                      <a:srgbClr val="3A322B"/>
                    </a:solidFill>
                    <a:latin typeface="Aptos Display" panose="020B0004020202020204" pitchFamily="34" charset="0"/>
                    <a:ea typeface="Arial Bold"/>
                    <a:cs typeface="Arial Bold"/>
                    <a:sym typeface="Arial Bold"/>
                  </a:rPr>
                  <a:t>nurse </a:t>
                </a:r>
                <a:r>
                  <a:rPr lang="en-US" sz="4000" spc="309" dirty="0">
                    <a:solidFill>
                      <a:srgbClr val="3A322B"/>
                    </a:solidFill>
                    <a:latin typeface="Aptos Display" panose="020B0004020202020204" pitchFamily="34" charset="0"/>
                    <a:ea typeface="Arial"/>
                    <a:cs typeface="Arial"/>
                    <a:sym typeface="Arial"/>
                  </a:rPr>
                  <a:t>will come to your </a:t>
                </a:r>
                <a:r>
                  <a:rPr lang="en-US" sz="4000" b="1" spc="309" dirty="0">
                    <a:solidFill>
                      <a:srgbClr val="3A322B"/>
                    </a:solidFill>
                    <a:latin typeface="Aptos Display" panose="020B0004020202020204" pitchFamily="34" charset="0"/>
                    <a:ea typeface="Arial Bold"/>
                    <a:cs typeface="Arial Bold"/>
                    <a:sym typeface="Arial Bold"/>
                  </a:rPr>
                  <a:t>school </a:t>
                </a:r>
                <a:r>
                  <a:rPr lang="en-US" sz="4000" spc="309" dirty="0">
                    <a:solidFill>
                      <a:srgbClr val="3A322B"/>
                    </a:solidFill>
                    <a:latin typeface="Aptos Display" panose="020B0004020202020204" pitchFamily="34" charset="0"/>
                    <a:ea typeface="Arial"/>
                    <a:cs typeface="Arial"/>
                    <a:sym typeface="Arial"/>
                  </a:rPr>
                  <a:t>to give you the vaccine, or you can attend a </a:t>
                </a:r>
                <a:r>
                  <a:rPr lang="en-US" sz="4000" b="1" spc="309" dirty="0">
                    <a:solidFill>
                      <a:srgbClr val="3A322B"/>
                    </a:solidFill>
                    <a:latin typeface="Aptos Display" panose="020B0004020202020204" pitchFamily="34" charset="0"/>
                    <a:ea typeface="Arial Bold"/>
                    <a:cs typeface="Arial Bold"/>
                    <a:sym typeface="Arial Bold"/>
                  </a:rPr>
                  <a:t>catch-up clinic</a:t>
                </a:r>
                <a:r>
                  <a:rPr lang="en-US" sz="4000" spc="309" dirty="0">
                    <a:solidFill>
                      <a:srgbClr val="3A322B"/>
                    </a:solidFill>
                    <a:latin typeface="Aptos Display" panose="020B0004020202020204" pitchFamily="34" charset="0"/>
                    <a:ea typeface="Arial"/>
                    <a:cs typeface="Arial"/>
                    <a:sym typeface="Arial"/>
                  </a:rPr>
                  <a:t>.​</a:t>
                </a:r>
              </a:p>
            </p:txBody>
          </p:sp>
        </p:grpSp>
        <p:sp>
          <p:nvSpPr>
            <p:cNvPr id="15" name="Freeform 33">
              <a:extLst>
                <a:ext uri="{FF2B5EF4-FFF2-40B4-BE49-F238E27FC236}">
                  <a16:creationId xmlns:a16="http://schemas.microsoft.com/office/drawing/2014/main" id="{07789124-7B6B-9A75-3447-4FE0C9451BB6}"/>
                </a:ext>
              </a:extLst>
            </p:cNvPr>
            <p:cNvSpPr/>
            <p:nvPr/>
          </p:nvSpPr>
          <p:spPr>
            <a:xfrm>
              <a:off x="3412753" y="4046105"/>
              <a:ext cx="3849576" cy="4419600"/>
            </a:xfrm>
            <a:custGeom>
              <a:avLst/>
              <a:gdLst/>
              <a:ahLst/>
              <a:cxnLst/>
              <a:rect l="l" t="t" r="r" b="b"/>
              <a:pathLst>
                <a:path w="2922096" h="3489070">
                  <a:moveTo>
                    <a:pt x="0" y="0"/>
                  </a:moveTo>
                  <a:lnTo>
                    <a:pt x="2922096" y="0"/>
                  </a:lnTo>
                  <a:lnTo>
                    <a:pt x="2922096" y="3489070"/>
                  </a:lnTo>
                  <a:lnTo>
                    <a:pt x="0" y="3489070"/>
                  </a:lnTo>
                  <a:lnTo>
                    <a:pt x="0" y="0"/>
                  </a:lnTo>
                  <a:close/>
                </a:path>
              </a:pathLst>
            </a:custGeom>
            <a:blipFill>
              <a:blip r:embed="rId6"/>
              <a:stretch>
                <a:fillRect/>
              </a:stretch>
            </a:blipFill>
          </p:spPr>
          <p:txBody>
            <a:bodyPr/>
            <a:lstStyle/>
            <a:p>
              <a:endParaRPr lang="en-GB"/>
            </a:p>
          </p:txBody>
        </p:sp>
      </p:grpSp>
      <p:sp>
        <p:nvSpPr>
          <p:cNvPr id="18" name="TextBox 41">
            <a:extLst>
              <a:ext uri="{FF2B5EF4-FFF2-40B4-BE49-F238E27FC236}">
                <a16:creationId xmlns:a16="http://schemas.microsoft.com/office/drawing/2014/main" id="{199BCE93-5FD7-0619-7534-4C9A7BA649BD}"/>
              </a:ext>
            </a:extLst>
          </p:cNvPr>
          <p:cNvSpPr txBox="1"/>
          <p:nvPr/>
        </p:nvSpPr>
        <p:spPr>
          <a:xfrm>
            <a:off x="791100" y="2428418"/>
            <a:ext cx="5641199" cy="3003502"/>
          </a:xfrm>
          <a:prstGeom prst="rect">
            <a:avLst/>
          </a:prstGeom>
        </p:spPr>
        <p:txBody>
          <a:bodyPr lIns="50800" tIns="50800" rIns="50800" bIns="50800" rtlCol="0" anchor="ctr"/>
          <a:lstStyle/>
          <a:p>
            <a:pPr algn="ctr"/>
            <a:r>
              <a:rPr lang="en-US" sz="4000" spc="279" dirty="0">
                <a:solidFill>
                  <a:srgbClr val="000000"/>
                </a:solidFill>
                <a:latin typeface="Aptos Display" panose="020B0004020202020204" pitchFamily="34" charset="0"/>
                <a:ea typeface="Arial"/>
                <a:cs typeface="Arial"/>
                <a:sym typeface="Arial"/>
              </a:rPr>
              <a:t>Vaccines are </a:t>
            </a:r>
            <a:r>
              <a:rPr lang="en-US" sz="4000" b="1" spc="279" dirty="0">
                <a:solidFill>
                  <a:srgbClr val="000000"/>
                </a:solidFill>
                <a:latin typeface="Aptos Display" panose="020B0004020202020204" pitchFamily="34" charset="0"/>
                <a:ea typeface="Arial Bold"/>
                <a:cs typeface="Arial Bold"/>
                <a:sym typeface="Arial Bold"/>
              </a:rPr>
              <a:t>specific to different diseases,</a:t>
            </a:r>
            <a:r>
              <a:rPr lang="en-US" sz="4000" spc="279" dirty="0">
                <a:solidFill>
                  <a:srgbClr val="000000"/>
                </a:solidFill>
                <a:latin typeface="Aptos Display" panose="020B0004020202020204" pitchFamily="34" charset="0"/>
                <a:ea typeface="Arial"/>
                <a:cs typeface="Arial"/>
                <a:sym typeface="Arial"/>
              </a:rPr>
              <a:t> so you need to </a:t>
            </a:r>
            <a:r>
              <a:rPr lang="en-US" sz="4000" b="1" spc="279" dirty="0">
                <a:solidFill>
                  <a:srgbClr val="000000"/>
                </a:solidFill>
                <a:latin typeface="Aptos Display" panose="020B0004020202020204" pitchFamily="34" charset="0"/>
                <a:ea typeface="Arial Bold"/>
                <a:cs typeface="Arial Bold"/>
                <a:sym typeface="Arial Bold"/>
              </a:rPr>
              <a:t>get them all</a:t>
            </a:r>
            <a:r>
              <a:rPr lang="en-US" sz="4000" spc="279" dirty="0">
                <a:solidFill>
                  <a:srgbClr val="000000"/>
                </a:solidFill>
                <a:latin typeface="Aptos Display" panose="020B0004020202020204" pitchFamily="34" charset="0"/>
                <a:ea typeface="Arial"/>
                <a:cs typeface="Arial"/>
                <a:sym typeface="Arial"/>
              </a:rPr>
              <a:t> to be as protected as possible. </a:t>
            </a:r>
          </a:p>
        </p:txBody>
      </p:sp>
      <p:pic>
        <p:nvPicPr>
          <p:cNvPr id="19" name="Graphic 18" descr="Checklist outline">
            <a:extLst>
              <a:ext uri="{FF2B5EF4-FFF2-40B4-BE49-F238E27FC236}">
                <a16:creationId xmlns:a16="http://schemas.microsoft.com/office/drawing/2014/main" id="{E45BB45D-393C-82BA-AB9A-7E5E5D51FF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203194">
            <a:off x="3474044" y="5528318"/>
            <a:ext cx="2028058" cy="202805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DCFE5-3D2D-EC59-AB65-E2189AF229E0}"/>
              </a:ext>
            </a:extLst>
          </p:cNvPr>
          <p:cNvSpPr txBox="1"/>
          <p:nvPr/>
        </p:nvSpPr>
        <p:spPr>
          <a:xfrm>
            <a:off x="1382937" y="914130"/>
            <a:ext cx="11404123" cy="850810"/>
          </a:xfrm>
          <a:prstGeom prst="rect">
            <a:avLst/>
          </a:prstGeom>
        </p:spPr>
        <p:txBody>
          <a:bodyPr wrap="square" lIns="0" tIns="0" rIns="0" bIns="0" rtlCol="0" anchor="t">
            <a:spAutoFit/>
          </a:bodyPr>
          <a:lstStyle/>
          <a:p>
            <a:pPr marL="0" lvl="0" indent="0" algn="l">
              <a:lnSpc>
                <a:spcPts val="7000"/>
              </a:lnSpc>
              <a:spcBef>
                <a:spcPct val="0"/>
              </a:spcBef>
            </a:pPr>
            <a:r>
              <a:rPr lang="en-US" sz="5000" b="1" dirty="0">
                <a:solidFill>
                  <a:srgbClr val="000000"/>
                </a:solidFill>
                <a:latin typeface="Aptos Black" panose="020B0004020202020204" pitchFamily="34" charset="0"/>
                <a:ea typeface="Code Pro"/>
                <a:cs typeface="Arial Bold" panose="020B0704020202020204" pitchFamily="34" charset="0"/>
                <a:sym typeface="Code Pro Bold"/>
              </a:rPr>
              <a:t>Giving consent</a:t>
            </a:r>
            <a:endParaRPr lang="en-US" sz="5000" dirty="0">
              <a:solidFill>
                <a:srgbClr val="000000"/>
              </a:solidFill>
              <a:latin typeface="Aptos Black" panose="020B0004020202020204" pitchFamily="34" charset="0"/>
              <a:ea typeface="Code Pro"/>
              <a:cs typeface="Arial Bold" panose="020B0704020202020204" pitchFamily="34" charset="0"/>
              <a:sym typeface="Code Pro"/>
            </a:endParaRPr>
          </a:p>
        </p:txBody>
      </p:sp>
      <p:grpSp>
        <p:nvGrpSpPr>
          <p:cNvPr id="3" name="Group 2">
            <a:extLst>
              <a:ext uri="{FF2B5EF4-FFF2-40B4-BE49-F238E27FC236}">
                <a16:creationId xmlns:a16="http://schemas.microsoft.com/office/drawing/2014/main" id="{04C73475-4CEC-DF97-D643-8EA426DBE554}"/>
              </a:ext>
            </a:extLst>
          </p:cNvPr>
          <p:cNvGrpSpPr/>
          <p:nvPr/>
        </p:nvGrpSpPr>
        <p:grpSpPr>
          <a:xfrm>
            <a:off x="838200" y="3085778"/>
            <a:ext cx="5332964" cy="3995812"/>
            <a:chOff x="64838" y="-51360"/>
            <a:chExt cx="1404567" cy="1052395"/>
          </a:xfrm>
        </p:grpSpPr>
        <p:sp>
          <p:nvSpPr>
            <p:cNvPr id="4" name="Freeform 3">
              <a:extLst>
                <a:ext uri="{FF2B5EF4-FFF2-40B4-BE49-F238E27FC236}">
                  <a16:creationId xmlns:a16="http://schemas.microsoft.com/office/drawing/2014/main" id="{27DBD328-6C83-CAAD-009B-DBA1B8D66C85}"/>
                </a:ext>
              </a:extLst>
            </p:cNvPr>
            <p:cNvSpPr/>
            <p:nvPr/>
          </p:nvSpPr>
          <p:spPr>
            <a:xfrm>
              <a:off x="64838" y="10552"/>
              <a:ext cx="1404567" cy="928570"/>
            </a:xfrm>
            <a:custGeom>
              <a:avLst/>
              <a:gdLst/>
              <a:ahLst/>
              <a:cxnLst/>
              <a:rect l="l" t="t" r="r" b="b"/>
              <a:pathLst>
                <a:path w="1404567" h="928570">
                  <a:moveTo>
                    <a:pt x="74037" y="0"/>
                  </a:moveTo>
                  <a:lnTo>
                    <a:pt x="1330529" y="0"/>
                  </a:lnTo>
                  <a:cubicBezTo>
                    <a:pt x="1350165" y="0"/>
                    <a:pt x="1368997" y="7800"/>
                    <a:pt x="1382882" y="21685"/>
                  </a:cubicBezTo>
                  <a:cubicBezTo>
                    <a:pt x="1396766" y="35570"/>
                    <a:pt x="1404567" y="54401"/>
                    <a:pt x="1404567" y="74037"/>
                  </a:cubicBezTo>
                  <a:lnTo>
                    <a:pt x="1404567" y="854533"/>
                  </a:lnTo>
                  <a:cubicBezTo>
                    <a:pt x="1404567" y="874168"/>
                    <a:pt x="1396766" y="893000"/>
                    <a:pt x="1382882" y="906885"/>
                  </a:cubicBezTo>
                  <a:cubicBezTo>
                    <a:pt x="1368997" y="920769"/>
                    <a:pt x="1350165" y="928570"/>
                    <a:pt x="1330529" y="928570"/>
                  </a:cubicBezTo>
                  <a:lnTo>
                    <a:pt x="74037" y="928570"/>
                  </a:lnTo>
                  <a:cubicBezTo>
                    <a:pt x="54401" y="928570"/>
                    <a:pt x="35570" y="920769"/>
                    <a:pt x="21685" y="906885"/>
                  </a:cubicBezTo>
                  <a:cubicBezTo>
                    <a:pt x="7800" y="893000"/>
                    <a:pt x="0" y="874168"/>
                    <a:pt x="0" y="854533"/>
                  </a:cubicBezTo>
                  <a:lnTo>
                    <a:pt x="0" y="74037"/>
                  </a:lnTo>
                  <a:cubicBezTo>
                    <a:pt x="0" y="54401"/>
                    <a:pt x="7800" y="35570"/>
                    <a:pt x="21685" y="21685"/>
                  </a:cubicBezTo>
                  <a:cubicBezTo>
                    <a:pt x="35570" y="7800"/>
                    <a:pt x="54401" y="0"/>
                    <a:pt x="74037" y="0"/>
                  </a:cubicBezTo>
                  <a:close/>
                </a:path>
              </a:pathLst>
            </a:custGeom>
            <a:solidFill>
              <a:schemeClr val="bg2"/>
            </a:solidFill>
          </p:spPr>
          <p:txBody>
            <a:bodyPr/>
            <a:lstStyle/>
            <a:p>
              <a:endParaRPr lang="en-GB"/>
            </a:p>
          </p:txBody>
        </p:sp>
        <p:sp>
          <p:nvSpPr>
            <p:cNvPr id="5" name="TextBox 4">
              <a:extLst>
                <a:ext uri="{FF2B5EF4-FFF2-40B4-BE49-F238E27FC236}">
                  <a16:creationId xmlns:a16="http://schemas.microsoft.com/office/drawing/2014/main" id="{85F8810A-40F4-BAB9-B40D-3028F23C1D6C}"/>
                </a:ext>
              </a:extLst>
            </p:cNvPr>
            <p:cNvSpPr txBox="1"/>
            <p:nvPr/>
          </p:nvSpPr>
          <p:spPr>
            <a:xfrm>
              <a:off x="64838" y="-51360"/>
              <a:ext cx="1404567" cy="1052395"/>
            </a:xfrm>
            <a:prstGeom prst="rect">
              <a:avLst/>
            </a:prstGeom>
          </p:spPr>
          <p:txBody>
            <a:bodyPr lIns="50800" tIns="50800" rIns="50800" bIns="50800" rtlCol="0" anchor="ctr"/>
            <a:lstStyle/>
            <a:p>
              <a:pPr algn="ctr">
                <a:lnSpc>
                  <a:spcPts val="4479"/>
                </a:lnSpc>
              </a:pPr>
              <a:r>
                <a:rPr lang="en-US" sz="4000" spc="319" dirty="0">
                  <a:solidFill>
                    <a:srgbClr val="000000"/>
                  </a:solidFill>
                  <a:latin typeface="Aptos Display" panose="020B0004020202020204" pitchFamily="34" charset="0"/>
                  <a:ea typeface="Arial"/>
                  <a:cs typeface="Arial"/>
                  <a:sym typeface="Arial"/>
                </a:rPr>
                <a:t>Your school will send the </a:t>
              </a:r>
              <a:r>
                <a:rPr lang="en-US" sz="4000" b="1" spc="319" dirty="0">
                  <a:solidFill>
                    <a:srgbClr val="000000"/>
                  </a:solidFill>
                  <a:latin typeface="Aptos Display" panose="020B0004020202020204" pitchFamily="34" charset="0"/>
                  <a:ea typeface="Arial"/>
                  <a:cs typeface="Arial"/>
                  <a:sym typeface="Arial"/>
                </a:rPr>
                <a:t>online consent link</a:t>
              </a:r>
              <a:r>
                <a:rPr lang="en-US" sz="4000" spc="319" dirty="0">
                  <a:solidFill>
                    <a:srgbClr val="000000"/>
                  </a:solidFill>
                  <a:latin typeface="Aptos Display" panose="020B0004020202020204" pitchFamily="34" charset="0"/>
                  <a:ea typeface="Arial"/>
                  <a:cs typeface="Arial"/>
                  <a:sym typeface="Arial"/>
                </a:rPr>
                <a:t> to your </a:t>
              </a:r>
              <a:r>
                <a:rPr lang="en-US" sz="4000" b="1" spc="319" dirty="0">
                  <a:solidFill>
                    <a:srgbClr val="000000"/>
                  </a:solidFill>
                  <a:latin typeface="Aptos Display" panose="020B0004020202020204" pitchFamily="34" charset="0"/>
                  <a:ea typeface="Arial"/>
                  <a:cs typeface="Arial"/>
                  <a:sym typeface="Arial"/>
                </a:rPr>
                <a:t>parents/carers</a:t>
              </a:r>
            </a:p>
          </p:txBody>
        </p:sp>
      </p:grpSp>
      <p:grpSp>
        <p:nvGrpSpPr>
          <p:cNvPr id="6" name="Group 2">
            <a:extLst>
              <a:ext uri="{FF2B5EF4-FFF2-40B4-BE49-F238E27FC236}">
                <a16:creationId xmlns:a16="http://schemas.microsoft.com/office/drawing/2014/main" id="{ACFE752E-2DF3-AB06-843B-101AE5A96DE5}"/>
              </a:ext>
            </a:extLst>
          </p:cNvPr>
          <p:cNvGrpSpPr/>
          <p:nvPr/>
        </p:nvGrpSpPr>
        <p:grpSpPr>
          <a:xfrm>
            <a:off x="6477518" y="3114792"/>
            <a:ext cx="5332964" cy="3995812"/>
            <a:chOff x="64838" y="-51360"/>
            <a:chExt cx="1404567" cy="1052395"/>
          </a:xfrm>
        </p:grpSpPr>
        <p:sp>
          <p:nvSpPr>
            <p:cNvPr id="7" name="Freeform 3">
              <a:extLst>
                <a:ext uri="{FF2B5EF4-FFF2-40B4-BE49-F238E27FC236}">
                  <a16:creationId xmlns:a16="http://schemas.microsoft.com/office/drawing/2014/main" id="{3EEB1261-4FC5-F2FA-20C1-A3296FC2C123}"/>
                </a:ext>
              </a:extLst>
            </p:cNvPr>
            <p:cNvSpPr/>
            <p:nvPr/>
          </p:nvSpPr>
          <p:spPr>
            <a:xfrm>
              <a:off x="64838" y="10552"/>
              <a:ext cx="1404567" cy="928570"/>
            </a:xfrm>
            <a:custGeom>
              <a:avLst/>
              <a:gdLst/>
              <a:ahLst/>
              <a:cxnLst/>
              <a:rect l="l" t="t" r="r" b="b"/>
              <a:pathLst>
                <a:path w="1404567" h="928570">
                  <a:moveTo>
                    <a:pt x="74037" y="0"/>
                  </a:moveTo>
                  <a:lnTo>
                    <a:pt x="1330529" y="0"/>
                  </a:lnTo>
                  <a:cubicBezTo>
                    <a:pt x="1350165" y="0"/>
                    <a:pt x="1368997" y="7800"/>
                    <a:pt x="1382882" y="21685"/>
                  </a:cubicBezTo>
                  <a:cubicBezTo>
                    <a:pt x="1396766" y="35570"/>
                    <a:pt x="1404567" y="54401"/>
                    <a:pt x="1404567" y="74037"/>
                  </a:cubicBezTo>
                  <a:lnTo>
                    <a:pt x="1404567" y="854533"/>
                  </a:lnTo>
                  <a:cubicBezTo>
                    <a:pt x="1404567" y="874168"/>
                    <a:pt x="1396766" y="893000"/>
                    <a:pt x="1382882" y="906885"/>
                  </a:cubicBezTo>
                  <a:cubicBezTo>
                    <a:pt x="1368997" y="920769"/>
                    <a:pt x="1350165" y="928570"/>
                    <a:pt x="1330529" y="928570"/>
                  </a:cubicBezTo>
                  <a:lnTo>
                    <a:pt x="74037" y="928570"/>
                  </a:lnTo>
                  <a:cubicBezTo>
                    <a:pt x="54401" y="928570"/>
                    <a:pt x="35570" y="920769"/>
                    <a:pt x="21685" y="906885"/>
                  </a:cubicBezTo>
                  <a:cubicBezTo>
                    <a:pt x="7800" y="893000"/>
                    <a:pt x="0" y="874168"/>
                    <a:pt x="0" y="854533"/>
                  </a:cubicBezTo>
                  <a:lnTo>
                    <a:pt x="0" y="74037"/>
                  </a:lnTo>
                  <a:cubicBezTo>
                    <a:pt x="0" y="54401"/>
                    <a:pt x="7800" y="35570"/>
                    <a:pt x="21685" y="21685"/>
                  </a:cubicBezTo>
                  <a:cubicBezTo>
                    <a:pt x="35570" y="7800"/>
                    <a:pt x="54401" y="0"/>
                    <a:pt x="74037" y="0"/>
                  </a:cubicBezTo>
                  <a:close/>
                </a:path>
              </a:pathLst>
            </a:custGeom>
            <a:solidFill>
              <a:schemeClr val="accent2">
                <a:lumMod val="20000"/>
                <a:lumOff val="80000"/>
              </a:schemeClr>
            </a:solidFill>
          </p:spPr>
          <p:txBody>
            <a:bodyPr/>
            <a:lstStyle/>
            <a:p>
              <a:endParaRPr lang="en-GB"/>
            </a:p>
          </p:txBody>
        </p:sp>
        <p:sp>
          <p:nvSpPr>
            <p:cNvPr id="8" name="TextBox 4">
              <a:extLst>
                <a:ext uri="{FF2B5EF4-FFF2-40B4-BE49-F238E27FC236}">
                  <a16:creationId xmlns:a16="http://schemas.microsoft.com/office/drawing/2014/main" id="{D9EA0A79-F879-FE7B-60C2-9BB02271C021}"/>
                </a:ext>
              </a:extLst>
            </p:cNvPr>
            <p:cNvSpPr txBox="1"/>
            <p:nvPr/>
          </p:nvSpPr>
          <p:spPr>
            <a:xfrm>
              <a:off x="64838" y="-51360"/>
              <a:ext cx="1404567" cy="1052395"/>
            </a:xfrm>
            <a:prstGeom prst="rect">
              <a:avLst/>
            </a:prstGeom>
          </p:spPr>
          <p:txBody>
            <a:bodyPr lIns="50800" tIns="50800" rIns="50800" bIns="50800" rtlCol="0" anchor="ctr"/>
            <a:lstStyle/>
            <a:p>
              <a:pPr algn="ctr">
                <a:lnSpc>
                  <a:spcPts val="4479"/>
                </a:lnSpc>
              </a:pPr>
              <a:r>
                <a:rPr lang="en-US" sz="3500" spc="319" dirty="0">
                  <a:solidFill>
                    <a:srgbClr val="000000"/>
                  </a:solidFill>
                  <a:latin typeface="Aptos Display" panose="020B0004020202020204" pitchFamily="34" charset="0"/>
                  <a:ea typeface="Arial"/>
                  <a:cs typeface="Arial"/>
                  <a:sym typeface="Arial"/>
                </a:rPr>
                <a:t>The form can be filled out </a:t>
              </a:r>
              <a:r>
                <a:rPr lang="en-US" sz="3500" b="1" spc="319" dirty="0">
                  <a:solidFill>
                    <a:srgbClr val="000000"/>
                  </a:solidFill>
                  <a:latin typeface="Aptos Display" panose="020B0004020202020204" pitchFamily="34" charset="0"/>
                  <a:ea typeface="Arial"/>
                  <a:cs typeface="Arial"/>
                  <a:sym typeface="Arial"/>
                </a:rPr>
                <a:t>online</a:t>
              </a:r>
              <a:r>
                <a:rPr lang="en-US" sz="3500" spc="319" dirty="0">
                  <a:solidFill>
                    <a:srgbClr val="000000"/>
                  </a:solidFill>
                  <a:latin typeface="Aptos Display" panose="020B0004020202020204" pitchFamily="34" charset="0"/>
                  <a:ea typeface="Arial"/>
                  <a:cs typeface="Arial"/>
                  <a:sym typeface="Arial"/>
                </a:rPr>
                <a:t>, remind your parents/carers to check their </a:t>
              </a:r>
              <a:r>
                <a:rPr lang="en-US" sz="3500" b="1" spc="319" dirty="0">
                  <a:solidFill>
                    <a:srgbClr val="000000"/>
                  </a:solidFill>
                  <a:latin typeface="Aptos Display" panose="020B0004020202020204" pitchFamily="34" charset="0"/>
                  <a:ea typeface="Arial"/>
                  <a:cs typeface="Arial"/>
                  <a:sym typeface="Arial"/>
                </a:rPr>
                <a:t>school emails/texts </a:t>
              </a:r>
              <a:r>
                <a:rPr lang="en-US" sz="3500" spc="319" dirty="0">
                  <a:solidFill>
                    <a:srgbClr val="000000"/>
                  </a:solidFill>
                  <a:latin typeface="Aptos Display" panose="020B0004020202020204" pitchFamily="34" charset="0"/>
                  <a:ea typeface="Arial"/>
                  <a:cs typeface="Arial"/>
                  <a:sym typeface="Arial"/>
                </a:rPr>
                <a:t>or </a:t>
              </a:r>
              <a:r>
                <a:rPr lang="en-US" sz="3500" b="1" spc="319" dirty="0">
                  <a:solidFill>
                    <a:srgbClr val="000000"/>
                  </a:solidFill>
                  <a:latin typeface="Aptos Display" panose="020B0004020202020204" pitchFamily="34" charset="0"/>
                  <a:ea typeface="Arial"/>
                  <a:cs typeface="Arial"/>
                  <a:sym typeface="Arial"/>
                </a:rPr>
                <a:t>app</a:t>
              </a:r>
            </a:p>
          </p:txBody>
        </p:sp>
      </p:grpSp>
      <p:grpSp>
        <p:nvGrpSpPr>
          <p:cNvPr id="9" name="Group 2">
            <a:extLst>
              <a:ext uri="{FF2B5EF4-FFF2-40B4-BE49-F238E27FC236}">
                <a16:creationId xmlns:a16="http://schemas.microsoft.com/office/drawing/2014/main" id="{786F859A-C6D4-AEE1-AB61-AA78CA1F923E}"/>
              </a:ext>
            </a:extLst>
          </p:cNvPr>
          <p:cNvGrpSpPr/>
          <p:nvPr/>
        </p:nvGrpSpPr>
        <p:grpSpPr>
          <a:xfrm>
            <a:off x="12116836" y="3145594"/>
            <a:ext cx="5332964" cy="3995812"/>
            <a:chOff x="64838" y="-51360"/>
            <a:chExt cx="1404567" cy="1052395"/>
          </a:xfrm>
        </p:grpSpPr>
        <p:sp>
          <p:nvSpPr>
            <p:cNvPr id="10" name="Freeform 3">
              <a:extLst>
                <a:ext uri="{FF2B5EF4-FFF2-40B4-BE49-F238E27FC236}">
                  <a16:creationId xmlns:a16="http://schemas.microsoft.com/office/drawing/2014/main" id="{C76F57B9-8BC3-9ED5-8623-5FF1BEC98DD0}"/>
                </a:ext>
              </a:extLst>
            </p:cNvPr>
            <p:cNvSpPr/>
            <p:nvPr/>
          </p:nvSpPr>
          <p:spPr>
            <a:xfrm>
              <a:off x="64838" y="10552"/>
              <a:ext cx="1404567" cy="928570"/>
            </a:xfrm>
            <a:custGeom>
              <a:avLst/>
              <a:gdLst/>
              <a:ahLst/>
              <a:cxnLst/>
              <a:rect l="l" t="t" r="r" b="b"/>
              <a:pathLst>
                <a:path w="1404567" h="928570">
                  <a:moveTo>
                    <a:pt x="74037" y="0"/>
                  </a:moveTo>
                  <a:lnTo>
                    <a:pt x="1330529" y="0"/>
                  </a:lnTo>
                  <a:cubicBezTo>
                    <a:pt x="1350165" y="0"/>
                    <a:pt x="1368997" y="7800"/>
                    <a:pt x="1382882" y="21685"/>
                  </a:cubicBezTo>
                  <a:cubicBezTo>
                    <a:pt x="1396766" y="35570"/>
                    <a:pt x="1404567" y="54401"/>
                    <a:pt x="1404567" y="74037"/>
                  </a:cubicBezTo>
                  <a:lnTo>
                    <a:pt x="1404567" y="854533"/>
                  </a:lnTo>
                  <a:cubicBezTo>
                    <a:pt x="1404567" y="874168"/>
                    <a:pt x="1396766" y="893000"/>
                    <a:pt x="1382882" y="906885"/>
                  </a:cubicBezTo>
                  <a:cubicBezTo>
                    <a:pt x="1368997" y="920769"/>
                    <a:pt x="1350165" y="928570"/>
                    <a:pt x="1330529" y="928570"/>
                  </a:cubicBezTo>
                  <a:lnTo>
                    <a:pt x="74037" y="928570"/>
                  </a:lnTo>
                  <a:cubicBezTo>
                    <a:pt x="54401" y="928570"/>
                    <a:pt x="35570" y="920769"/>
                    <a:pt x="21685" y="906885"/>
                  </a:cubicBezTo>
                  <a:cubicBezTo>
                    <a:pt x="7800" y="893000"/>
                    <a:pt x="0" y="874168"/>
                    <a:pt x="0" y="854533"/>
                  </a:cubicBezTo>
                  <a:lnTo>
                    <a:pt x="0" y="74037"/>
                  </a:lnTo>
                  <a:cubicBezTo>
                    <a:pt x="0" y="54401"/>
                    <a:pt x="7800" y="35570"/>
                    <a:pt x="21685" y="21685"/>
                  </a:cubicBezTo>
                  <a:cubicBezTo>
                    <a:pt x="35570" y="7800"/>
                    <a:pt x="54401" y="0"/>
                    <a:pt x="74037" y="0"/>
                  </a:cubicBezTo>
                  <a:close/>
                </a:path>
              </a:pathLst>
            </a:custGeom>
            <a:solidFill>
              <a:schemeClr val="accent4">
                <a:lumMod val="40000"/>
                <a:lumOff val="60000"/>
              </a:schemeClr>
            </a:solidFill>
          </p:spPr>
          <p:txBody>
            <a:bodyPr/>
            <a:lstStyle/>
            <a:p>
              <a:endParaRPr lang="en-GB"/>
            </a:p>
          </p:txBody>
        </p:sp>
        <p:sp>
          <p:nvSpPr>
            <p:cNvPr id="11" name="TextBox 4">
              <a:extLst>
                <a:ext uri="{FF2B5EF4-FFF2-40B4-BE49-F238E27FC236}">
                  <a16:creationId xmlns:a16="http://schemas.microsoft.com/office/drawing/2014/main" id="{2101AA81-4447-BF28-D0B5-930C131471A6}"/>
                </a:ext>
              </a:extLst>
            </p:cNvPr>
            <p:cNvSpPr txBox="1"/>
            <p:nvPr/>
          </p:nvSpPr>
          <p:spPr>
            <a:xfrm>
              <a:off x="64838" y="-51360"/>
              <a:ext cx="1404567" cy="1052395"/>
            </a:xfrm>
            <a:prstGeom prst="rect">
              <a:avLst/>
            </a:prstGeom>
          </p:spPr>
          <p:txBody>
            <a:bodyPr lIns="50800" tIns="50800" rIns="50800" bIns="50800" rtlCol="0" anchor="ctr"/>
            <a:lstStyle/>
            <a:p>
              <a:pPr algn="ctr">
                <a:lnSpc>
                  <a:spcPts val="4479"/>
                </a:lnSpc>
              </a:pPr>
              <a:r>
                <a:rPr lang="en-US" sz="4000" spc="319" dirty="0">
                  <a:solidFill>
                    <a:srgbClr val="000000"/>
                  </a:solidFill>
                  <a:latin typeface="Aptos Display" panose="020B0004020202020204" pitchFamily="34" charset="0"/>
                  <a:ea typeface="Arial"/>
                  <a:cs typeface="Arial"/>
                  <a:sym typeface="Arial"/>
                </a:rPr>
                <a:t>It only takes </a:t>
              </a:r>
              <a:r>
                <a:rPr lang="en-US" sz="4000" b="1" spc="319" dirty="0">
                  <a:solidFill>
                    <a:srgbClr val="000000"/>
                  </a:solidFill>
                  <a:latin typeface="Aptos Display" panose="020B0004020202020204" pitchFamily="34" charset="0"/>
                  <a:ea typeface="Arial"/>
                  <a:cs typeface="Arial"/>
                  <a:sym typeface="Arial"/>
                </a:rPr>
                <a:t>a minute</a:t>
              </a:r>
              <a:r>
                <a:rPr lang="en-US" sz="4000" spc="319" dirty="0">
                  <a:solidFill>
                    <a:srgbClr val="000000"/>
                  </a:solidFill>
                  <a:latin typeface="Aptos Display" panose="020B0004020202020204" pitchFamily="34" charset="0"/>
                  <a:ea typeface="Arial"/>
                  <a:cs typeface="Arial"/>
                  <a:sym typeface="Arial"/>
                </a:rPr>
                <a:t> to complete, so </a:t>
              </a:r>
              <a:r>
                <a:rPr lang="en-US" sz="4000" b="1" spc="319" dirty="0">
                  <a:solidFill>
                    <a:srgbClr val="000000"/>
                  </a:solidFill>
                  <a:latin typeface="Aptos Display" panose="020B0004020202020204" pitchFamily="34" charset="0"/>
                  <a:ea typeface="Arial"/>
                  <a:cs typeface="Arial"/>
                  <a:sym typeface="Arial"/>
                </a:rPr>
                <a:t>please remind your parent/carer </a:t>
              </a:r>
              <a:r>
                <a:rPr lang="en-US" sz="4000" spc="319" dirty="0">
                  <a:solidFill>
                    <a:srgbClr val="000000"/>
                  </a:solidFill>
                  <a:latin typeface="Aptos Display" panose="020B0004020202020204" pitchFamily="34" charset="0"/>
                  <a:ea typeface="Arial"/>
                  <a:cs typeface="Arial"/>
                  <a:sym typeface="Arial"/>
                </a:rPr>
                <a:t>to</a:t>
              </a:r>
            </a:p>
            <a:p>
              <a:pPr algn="ctr">
                <a:lnSpc>
                  <a:spcPts val="4479"/>
                </a:lnSpc>
              </a:pPr>
              <a:r>
                <a:rPr lang="en-US" sz="4000" spc="319" dirty="0">
                  <a:solidFill>
                    <a:srgbClr val="000000"/>
                  </a:solidFill>
                  <a:latin typeface="Aptos Display" panose="020B0004020202020204" pitchFamily="34" charset="0"/>
                  <a:ea typeface="Arial"/>
                  <a:cs typeface="Arial"/>
                  <a:sym typeface="Arial"/>
                </a:rPr>
                <a:t>complete it</a:t>
              </a:r>
            </a:p>
          </p:txBody>
        </p:sp>
      </p:grpSp>
      <p:pic>
        <p:nvPicPr>
          <p:cNvPr id="13" name="Picture 14" descr="Phone Simple Clip Art Vector Illustration Stock Vector (Royalty Free ...">
            <a:extLst>
              <a:ext uri="{FF2B5EF4-FFF2-40B4-BE49-F238E27FC236}">
                <a16:creationId xmlns:a16="http://schemas.microsoft.com/office/drawing/2014/main" id="{421105EC-583F-673C-981A-DEECFF7EB2A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86" b="83572" l="10000" r="90000">
                        <a14:foregroundMark x1="40385" y1="13571" x2="59231" y2="14643"/>
                        <a14:foregroundMark x1="50385" y1="13214" x2="65000" y2="12500"/>
                        <a14:foregroundMark x1="33462" y1="22500" x2="32692" y2="66071"/>
                        <a14:foregroundMark x1="34615" y1="77857" x2="66923" y2="81786"/>
                        <a14:foregroundMark x1="66923" y1="81786" x2="67308" y2="81786"/>
                        <a14:foregroundMark x1="66538" y1="65714" x2="67308" y2="16071"/>
                      </a14:backgroundRemoval>
                    </a14:imgEffect>
                  </a14:imgLayer>
                </a14:imgProps>
              </a:ext>
              <a:ext uri="{28A0092B-C50C-407E-A947-70E740481C1C}">
                <a14:useLocalDpi xmlns:a14="http://schemas.microsoft.com/office/drawing/2010/main" val="0"/>
              </a:ext>
            </a:extLst>
          </a:blip>
          <a:srcRect b="7143"/>
          <a:stretch/>
        </p:blipFill>
        <p:spPr bwMode="auto">
          <a:xfrm rot="20996717">
            <a:off x="6654261" y="6606723"/>
            <a:ext cx="2469678" cy="24696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Clipart Laptop">
            <a:extLst>
              <a:ext uri="{FF2B5EF4-FFF2-40B4-BE49-F238E27FC236}">
                <a16:creationId xmlns:a16="http://schemas.microsoft.com/office/drawing/2014/main" id="{3751383C-D9CB-02A7-998E-8538437DF34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091" b="88911" l="3097" r="96503">
                        <a14:foregroundMark x1="11489" y1="15884" x2="14785" y2="53646"/>
                        <a14:foregroundMark x1="14785" y1="53646" x2="11489" y2="63437"/>
                        <a14:foregroundMark x1="11089" y1="26374" x2="11089" y2="53347"/>
                        <a14:foregroundMark x1="9391" y1="17882" x2="7792" y2="57842"/>
                        <a14:foregroundMark x1="11988" y1="68132" x2="32767" y2="68132"/>
                        <a14:foregroundMark x1="32767" y1="68132" x2="71329" y2="68931"/>
                        <a14:foregroundMark x1="71329" y1="68931" x2="84615" y2="74126"/>
                        <a14:foregroundMark x1="84615" y1="74126" x2="87013" y2="79920"/>
                        <a14:foregroundMark x1="87013" y1="79920" x2="32368" y2="81319"/>
                        <a14:foregroundMark x1="12787" y1="69530" x2="39760" y2="69431"/>
                        <a14:foregroundMark x1="39760" y1="69431" x2="74625" y2="69431"/>
                        <a14:foregroundMark x1="19880" y1="73726" x2="67033" y2="73726"/>
                        <a14:foregroundMark x1="18681" y1="76224" x2="71728" y2="77123"/>
                        <a14:foregroundMark x1="71728" y1="77123" x2="72927" y2="77023"/>
                        <a14:foregroundMark x1="83916" y1="66733" x2="86613" y2="80919"/>
                        <a14:foregroundMark x1="76623" y1="67732" x2="77023" y2="84515"/>
                        <a14:foregroundMark x1="70929" y1="68731" x2="74725" y2="83816"/>
                        <a14:foregroundMark x1="77922" y1="68232" x2="84915" y2="68432"/>
                        <a14:foregroundMark x1="84915" y1="68432" x2="92707" y2="74326"/>
                        <a14:foregroundMark x1="92707" y1="74326" x2="93506" y2="77922"/>
                        <a14:foregroundMark x1="89810" y1="69930" x2="91508" y2="79720"/>
                        <a14:foregroundMark x1="75924" y1="67832" x2="62238" y2="68332"/>
                        <a14:foregroundMark x1="87313" y1="67932" x2="91908" y2="68731"/>
                        <a14:foregroundMark x1="92308" y1="68332" x2="95904" y2="83417"/>
                        <a14:foregroundMark x1="96903" y1="84216" x2="40659" y2="85015"/>
                        <a14:foregroundMark x1="46154" y1="87113" x2="8691" y2="82717"/>
                        <a14:foregroundMark x1="6993" y1="85814" x2="7892" y2="67133"/>
                        <a14:foregroundMark x1="3497" y1="84316" x2="3097" y2="86214"/>
                        <a14:foregroundMark x1="4695" y1="89111" x2="60440" y2="89510"/>
                        <a14:foregroundMark x1="60440" y1="89510" x2="85115" y2="88911"/>
                        <a14:foregroundMark x1="85115" y1="88911" x2="95005" y2="88911"/>
                      </a14:backgroundRemoval>
                    </a14:imgEffect>
                  </a14:imgLayer>
                </a14:imgProps>
              </a:ext>
              <a:ext uri="{28A0092B-C50C-407E-A947-70E740481C1C}">
                <a14:useLocalDpi xmlns:a14="http://schemas.microsoft.com/office/drawing/2010/main" val="0"/>
              </a:ext>
            </a:extLst>
          </a:blip>
          <a:srcRect b="8442"/>
          <a:stretch/>
        </p:blipFill>
        <p:spPr bwMode="auto">
          <a:xfrm rot="442978">
            <a:off x="8768080" y="6601292"/>
            <a:ext cx="3162571"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Checklist outline">
            <a:extLst>
              <a:ext uri="{FF2B5EF4-FFF2-40B4-BE49-F238E27FC236}">
                <a16:creationId xmlns:a16="http://schemas.microsoft.com/office/drawing/2014/main" id="{67EBE5A0-C2DF-65B7-2CA0-83D8ECA0BA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60000">
            <a:off x="14882478" y="1452337"/>
            <a:ext cx="2028058" cy="2028058"/>
          </a:xfrm>
          <a:prstGeom prst="rect">
            <a:avLst/>
          </a:prstGeom>
        </p:spPr>
      </p:pic>
    </p:spTree>
    <p:extLst>
      <p:ext uri="{BB962C8B-B14F-4D97-AF65-F5344CB8AC3E}">
        <p14:creationId xmlns:p14="http://schemas.microsoft.com/office/powerpoint/2010/main" val="2900474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AAFEE-0BAC-5EDD-EEA2-F249BB427C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64B376-6628-7447-C015-F0CDEF0CEB6F}"/>
              </a:ext>
            </a:extLst>
          </p:cNvPr>
          <p:cNvSpPr txBox="1"/>
          <p:nvPr/>
        </p:nvSpPr>
        <p:spPr>
          <a:xfrm>
            <a:off x="1447800" y="875523"/>
            <a:ext cx="11404123" cy="850810"/>
          </a:xfrm>
          <a:prstGeom prst="rect">
            <a:avLst/>
          </a:prstGeom>
        </p:spPr>
        <p:txBody>
          <a:bodyPr wrap="square" lIns="0" tIns="0" rIns="0" bIns="0" rtlCol="0" anchor="t">
            <a:spAutoFit/>
          </a:bodyPr>
          <a:lstStyle/>
          <a:p>
            <a:pPr marL="0" lvl="0" indent="0" algn="l">
              <a:lnSpc>
                <a:spcPts val="7000"/>
              </a:lnSpc>
              <a:spcBef>
                <a:spcPct val="0"/>
              </a:spcBef>
            </a:pPr>
            <a:r>
              <a:rPr lang="en-US" sz="5000" b="1" dirty="0">
                <a:solidFill>
                  <a:srgbClr val="000000"/>
                </a:solidFill>
                <a:latin typeface="Aptos Black" panose="020B0004020202020204" pitchFamily="34" charset="0"/>
                <a:ea typeface="Code Pro"/>
                <a:cs typeface="Arial Bold" panose="020B0704020202020204" pitchFamily="34" charset="0"/>
                <a:sym typeface="Code Pro Bold"/>
              </a:rPr>
              <a:t>Giving consent</a:t>
            </a:r>
            <a:endParaRPr lang="en-US" sz="5000" dirty="0">
              <a:solidFill>
                <a:srgbClr val="000000"/>
              </a:solidFill>
              <a:latin typeface="Aptos Black" panose="020B0004020202020204" pitchFamily="34" charset="0"/>
              <a:ea typeface="Code Pro"/>
              <a:cs typeface="Arial Bold" panose="020B0704020202020204" pitchFamily="34" charset="0"/>
              <a:sym typeface="Code Pro"/>
            </a:endParaRPr>
          </a:p>
        </p:txBody>
      </p:sp>
      <p:sp>
        <p:nvSpPr>
          <p:cNvPr id="3" name="TextBox 4">
            <a:extLst>
              <a:ext uri="{FF2B5EF4-FFF2-40B4-BE49-F238E27FC236}">
                <a16:creationId xmlns:a16="http://schemas.microsoft.com/office/drawing/2014/main" id="{A6938676-8144-CFFA-2AFD-8505B23FBB07}"/>
              </a:ext>
            </a:extLst>
          </p:cNvPr>
          <p:cNvSpPr txBox="1"/>
          <p:nvPr/>
        </p:nvSpPr>
        <p:spPr>
          <a:xfrm>
            <a:off x="3054244" y="4593991"/>
            <a:ext cx="12179512" cy="4599485"/>
          </a:xfrm>
          <a:prstGeom prst="roundRect">
            <a:avLst/>
          </a:prstGeom>
          <a:solidFill>
            <a:srgbClr val="CCFFCC"/>
          </a:solidFill>
        </p:spPr>
        <p:txBody>
          <a:bodyPr lIns="50800" tIns="50800" rIns="50800" bIns="50800" rtlCol="0" anchor="ctr"/>
          <a:lstStyle/>
          <a:p>
            <a:pPr algn="l">
              <a:spcBef>
                <a:spcPts val="600"/>
              </a:spcBef>
              <a:spcAft>
                <a:spcPts val="300"/>
              </a:spcAft>
              <a:buNone/>
            </a:pPr>
            <a:r>
              <a:rPr lang="en-US" sz="2800" b="0" i="0" dirty="0">
                <a:solidFill>
                  <a:srgbClr val="424242"/>
                </a:solidFill>
                <a:effectLst/>
                <a:latin typeface="Arial"/>
                <a:cs typeface="Arial"/>
              </a:rPr>
              <a:t>You can </a:t>
            </a:r>
            <a:r>
              <a:rPr lang="en-US" sz="2800" b="1" i="0" dirty="0">
                <a:solidFill>
                  <a:srgbClr val="424242"/>
                </a:solidFill>
                <a:effectLst/>
                <a:latin typeface="Arial"/>
                <a:cs typeface="Arial"/>
              </a:rPr>
              <a:t>consent for yourself </a:t>
            </a:r>
            <a:r>
              <a:rPr lang="en-US" sz="2800" b="0" i="0" dirty="0">
                <a:solidFill>
                  <a:srgbClr val="424242"/>
                </a:solidFill>
                <a:effectLst/>
                <a:latin typeface="Arial"/>
                <a:cs typeface="Arial"/>
              </a:rPr>
              <a:t>and make your own medical decisions </a:t>
            </a:r>
            <a:r>
              <a:rPr lang="en-US" sz="2800" b="1" i="0" dirty="0">
                <a:solidFill>
                  <a:srgbClr val="424242"/>
                </a:solidFill>
                <a:effectLst/>
                <a:latin typeface="Arial"/>
                <a:cs typeface="Arial"/>
              </a:rPr>
              <a:t>if you understand</a:t>
            </a:r>
            <a:r>
              <a:rPr lang="en-US" sz="2800" b="0" i="0" dirty="0">
                <a:solidFill>
                  <a:srgbClr val="424242"/>
                </a:solidFill>
                <a:effectLst/>
                <a:latin typeface="Arial"/>
                <a:cs typeface="Arial"/>
              </a:rPr>
              <a:t>:</a:t>
            </a:r>
          </a:p>
          <a:p>
            <a:pPr lvl="1">
              <a:spcBef>
                <a:spcPts val="300"/>
              </a:spcBef>
              <a:spcAft>
                <a:spcPts val="300"/>
              </a:spcAft>
              <a:buFont typeface="Arial" panose="020B0604020202020204" pitchFamily="34" charset="0"/>
              <a:buChar char="•"/>
            </a:pPr>
            <a:r>
              <a:rPr lang="en-US" sz="2800" b="0" i="0" dirty="0">
                <a:solidFill>
                  <a:srgbClr val="424242"/>
                </a:solidFill>
                <a:effectLst/>
                <a:latin typeface="Arial"/>
                <a:cs typeface="Arial"/>
              </a:rPr>
              <a:t> What the decision is about</a:t>
            </a:r>
          </a:p>
          <a:p>
            <a:pPr lvl="1">
              <a:spcBef>
                <a:spcPts val="300"/>
              </a:spcBef>
              <a:spcAft>
                <a:spcPts val="300"/>
              </a:spcAft>
              <a:buFont typeface="Arial" panose="020B0604020202020204" pitchFamily="34" charset="0"/>
              <a:buChar char="•"/>
            </a:pPr>
            <a:r>
              <a:rPr lang="en-US" sz="2800" b="0" i="0" dirty="0">
                <a:solidFill>
                  <a:srgbClr val="424242"/>
                </a:solidFill>
                <a:effectLst/>
                <a:latin typeface="Arial"/>
                <a:cs typeface="Arial"/>
              </a:rPr>
              <a:t> The risks and benefits</a:t>
            </a:r>
          </a:p>
          <a:p>
            <a:pPr lvl="1">
              <a:spcBef>
                <a:spcPts val="300"/>
              </a:spcBef>
              <a:spcAft>
                <a:spcPts val="300"/>
              </a:spcAft>
              <a:buFont typeface="Arial" panose="020B0604020202020204" pitchFamily="34" charset="0"/>
              <a:buChar char="•"/>
            </a:pPr>
            <a:r>
              <a:rPr lang="en-US" sz="2800" b="0" i="0" dirty="0">
                <a:solidFill>
                  <a:srgbClr val="424242"/>
                </a:solidFill>
                <a:effectLst/>
                <a:latin typeface="Arial"/>
                <a:cs typeface="Arial"/>
              </a:rPr>
              <a:t> How it affects you </a:t>
            </a:r>
          </a:p>
          <a:p>
            <a:pPr algn="l">
              <a:spcBef>
                <a:spcPts val="600"/>
              </a:spcBef>
              <a:spcAft>
                <a:spcPts val="300"/>
              </a:spcAft>
            </a:pPr>
            <a:r>
              <a:rPr lang="en-US" sz="2800" b="0" i="0" dirty="0">
                <a:solidFill>
                  <a:srgbClr val="424242"/>
                </a:solidFill>
                <a:effectLst/>
                <a:latin typeface="Arial"/>
                <a:cs typeface="Arial"/>
              </a:rPr>
              <a:t>The nurse will check this to see if you can decide </a:t>
            </a:r>
            <a:r>
              <a:rPr lang="en-US" sz="2800" b="1" i="0" dirty="0">
                <a:solidFill>
                  <a:srgbClr val="424242"/>
                </a:solidFill>
                <a:effectLst/>
                <a:latin typeface="Arial"/>
                <a:cs typeface="Arial"/>
              </a:rPr>
              <a:t>without a parent</a:t>
            </a:r>
            <a:r>
              <a:rPr lang="en-US" sz="2800" b="0" i="0" dirty="0">
                <a:solidFill>
                  <a:srgbClr val="424242"/>
                </a:solidFill>
                <a:effectLst/>
                <a:latin typeface="Arial"/>
                <a:cs typeface="Arial"/>
              </a:rPr>
              <a:t>. You might hear this called ‘Gillick Competence’. </a:t>
            </a:r>
          </a:p>
        </p:txBody>
      </p:sp>
      <p:sp>
        <p:nvSpPr>
          <p:cNvPr id="7" name="TextBox 6">
            <a:extLst>
              <a:ext uri="{FF2B5EF4-FFF2-40B4-BE49-F238E27FC236}">
                <a16:creationId xmlns:a16="http://schemas.microsoft.com/office/drawing/2014/main" id="{E7CAE676-96E2-0678-53B5-D030003643B4}"/>
              </a:ext>
            </a:extLst>
          </p:cNvPr>
          <p:cNvSpPr txBox="1"/>
          <p:nvPr/>
        </p:nvSpPr>
        <p:spPr>
          <a:xfrm>
            <a:off x="1556172" y="2230986"/>
            <a:ext cx="13074228" cy="2062103"/>
          </a:xfrm>
          <a:prstGeom prst="rect">
            <a:avLst/>
          </a:prstGeom>
          <a:noFill/>
        </p:spPr>
        <p:txBody>
          <a:bodyPr wrap="square" lIns="91440" tIns="45720" rIns="91440" bIns="45720" anchor="t">
            <a:spAutoFit/>
          </a:bodyPr>
          <a:lstStyle/>
          <a:p>
            <a:pPr>
              <a:spcBef>
                <a:spcPts val="600"/>
              </a:spcBef>
              <a:spcAft>
                <a:spcPts val="300"/>
              </a:spcAft>
            </a:pPr>
            <a:r>
              <a:rPr lang="en-US" sz="3200" dirty="0">
                <a:solidFill>
                  <a:srgbClr val="424242"/>
                </a:solidFill>
                <a:latin typeface="Arial"/>
                <a:cs typeface="Arial"/>
              </a:rPr>
              <a:t>I</a:t>
            </a:r>
            <a:r>
              <a:rPr lang="en-US" sz="3200" b="0" i="0" dirty="0">
                <a:solidFill>
                  <a:srgbClr val="424242"/>
                </a:solidFill>
                <a:effectLst/>
                <a:latin typeface="Arial"/>
                <a:cs typeface="Arial"/>
              </a:rPr>
              <a:t>f your parent or carer doesn’t agree to the vaccine or forgets to complete the consent form, you can still choose to have it if you understand what it’s </a:t>
            </a:r>
            <a:r>
              <a:rPr lang="en-US" sz="3200" dirty="0">
                <a:solidFill>
                  <a:srgbClr val="424242"/>
                </a:solidFill>
                <a:latin typeface="Arial"/>
                <a:cs typeface="Arial"/>
              </a:rPr>
              <a:t>for. Talking</a:t>
            </a:r>
            <a:r>
              <a:rPr lang="en-US" sz="3200" b="0" i="0" dirty="0">
                <a:solidFill>
                  <a:srgbClr val="424242"/>
                </a:solidFill>
                <a:effectLst/>
                <a:latin typeface="Arial"/>
                <a:cs typeface="Arial"/>
              </a:rPr>
              <a:t> openly with your family is a good idea, but the </a:t>
            </a:r>
            <a:r>
              <a:rPr lang="en-US" sz="3200" b="1" i="0" dirty="0">
                <a:solidFill>
                  <a:srgbClr val="424242"/>
                </a:solidFill>
                <a:effectLst/>
                <a:latin typeface="Arial"/>
                <a:cs typeface="Arial"/>
              </a:rPr>
              <a:t>final choice can be yours</a:t>
            </a:r>
            <a:r>
              <a:rPr lang="en-US" sz="3200" b="0" i="0" dirty="0">
                <a:solidFill>
                  <a:srgbClr val="424242"/>
                </a:solidFill>
                <a:effectLst/>
                <a:latin typeface="Arial"/>
                <a:cs typeface="Arial"/>
              </a:rPr>
              <a:t>.</a:t>
            </a:r>
          </a:p>
        </p:txBody>
      </p:sp>
    </p:spTree>
    <p:extLst>
      <p:ext uri="{BB962C8B-B14F-4D97-AF65-F5344CB8AC3E}">
        <p14:creationId xmlns:p14="http://schemas.microsoft.com/office/powerpoint/2010/main" val="202853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4E31162D-3E2C-D729-20D2-6E92C297DD33}"/>
              </a:ext>
            </a:extLst>
          </p:cNvPr>
          <p:cNvSpPr txBox="1"/>
          <p:nvPr/>
        </p:nvSpPr>
        <p:spPr>
          <a:xfrm>
            <a:off x="5638800" y="4728001"/>
            <a:ext cx="10363200" cy="830997"/>
          </a:xfrm>
          <a:prstGeom prst="rect">
            <a:avLst/>
          </a:prstGeom>
          <a:noFill/>
        </p:spPr>
        <p:txBody>
          <a:bodyPr wrap="square" rtlCol="0">
            <a:spAutoFit/>
          </a:bodyPr>
          <a:lstStyle/>
          <a:p>
            <a:r>
              <a:rPr lang="en-GB" sz="4800" dirty="0"/>
              <a:t>Video in separate attachment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9"/>
          <p:cNvSpPr/>
          <p:nvPr/>
        </p:nvSpPr>
        <p:spPr>
          <a:xfrm>
            <a:off x="14839055" y="6704064"/>
            <a:ext cx="2765384" cy="2637485"/>
          </a:xfrm>
          <a:custGeom>
            <a:avLst/>
            <a:gdLst/>
            <a:ahLst/>
            <a:cxnLst/>
            <a:rect l="l" t="t" r="r" b="b"/>
            <a:pathLst>
              <a:path w="2765384" h="2637485">
                <a:moveTo>
                  <a:pt x="0" y="0"/>
                </a:moveTo>
                <a:lnTo>
                  <a:pt x="2765384" y="0"/>
                </a:lnTo>
                <a:lnTo>
                  <a:pt x="2765384" y="2637485"/>
                </a:lnTo>
                <a:lnTo>
                  <a:pt x="0" y="26374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21" name="Group 21"/>
          <p:cNvGrpSpPr/>
          <p:nvPr/>
        </p:nvGrpSpPr>
        <p:grpSpPr>
          <a:xfrm>
            <a:off x="2476066" y="2425269"/>
            <a:ext cx="13644869" cy="6732043"/>
            <a:chOff x="0" y="-28575"/>
            <a:chExt cx="3593711" cy="1773048"/>
          </a:xfrm>
        </p:grpSpPr>
        <p:sp>
          <p:nvSpPr>
            <p:cNvPr id="22" name="Freeform 22"/>
            <p:cNvSpPr/>
            <p:nvPr/>
          </p:nvSpPr>
          <p:spPr>
            <a:xfrm>
              <a:off x="202499" y="106145"/>
              <a:ext cx="3391212" cy="1638328"/>
            </a:xfrm>
            <a:custGeom>
              <a:avLst/>
              <a:gdLst/>
              <a:ahLst/>
              <a:cxnLst/>
              <a:rect l="l" t="t" r="r" b="b"/>
              <a:pathLst>
                <a:path w="3391212" h="1638328">
                  <a:moveTo>
                    <a:pt x="30665" y="0"/>
                  </a:moveTo>
                  <a:lnTo>
                    <a:pt x="3360548" y="0"/>
                  </a:lnTo>
                  <a:cubicBezTo>
                    <a:pt x="3377483" y="0"/>
                    <a:pt x="3391212" y="13729"/>
                    <a:pt x="3391212" y="30665"/>
                  </a:cubicBezTo>
                  <a:lnTo>
                    <a:pt x="3391212" y="1607664"/>
                  </a:lnTo>
                  <a:cubicBezTo>
                    <a:pt x="3391212" y="1624599"/>
                    <a:pt x="3377483" y="1638328"/>
                    <a:pt x="3360548" y="1638328"/>
                  </a:cubicBezTo>
                  <a:lnTo>
                    <a:pt x="30665" y="1638328"/>
                  </a:lnTo>
                  <a:cubicBezTo>
                    <a:pt x="13729" y="1638328"/>
                    <a:pt x="0" y="1624599"/>
                    <a:pt x="0" y="1607664"/>
                  </a:cubicBezTo>
                  <a:lnTo>
                    <a:pt x="0" y="30665"/>
                  </a:lnTo>
                  <a:cubicBezTo>
                    <a:pt x="0" y="13729"/>
                    <a:pt x="13729" y="0"/>
                    <a:pt x="30665" y="0"/>
                  </a:cubicBezTo>
                  <a:close/>
                </a:path>
              </a:pathLst>
            </a:custGeom>
            <a:noFill/>
          </p:spPr>
          <p:txBody>
            <a:bodyPr/>
            <a:lstStyle/>
            <a:p>
              <a:endParaRPr lang="en-GB"/>
            </a:p>
          </p:txBody>
        </p:sp>
        <p:sp>
          <p:nvSpPr>
            <p:cNvPr id="23" name="TextBox 23"/>
            <p:cNvSpPr txBox="1"/>
            <p:nvPr/>
          </p:nvSpPr>
          <p:spPr>
            <a:xfrm>
              <a:off x="0" y="-28575"/>
              <a:ext cx="3391213" cy="1666903"/>
            </a:xfrm>
            <a:prstGeom prst="rect">
              <a:avLst/>
            </a:prstGeom>
          </p:spPr>
          <p:txBody>
            <a:bodyPr lIns="50800" tIns="50800" rIns="50800" bIns="50800" rtlCol="0" anchor="ctr"/>
            <a:lstStyle/>
            <a:p>
              <a:pPr algn="ctr">
                <a:lnSpc>
                  <a:spcPts val="1959"/>
                </a:lnSpc>
              </a:pPr>
              <a:endParaRPr/>
            </a:p>
          </p:txBody>
        </p:sp>
      </p:grpSp>
      <p:sp>
        <p:nvSpPr>
          <p:cNvPr id="24" name="Freeform 24"/>
          <p:cNvSpPr/>
          <p:nvPr/>
        </p:nvSpPr>
        <p:spPr>
          <a:xfrm rot="843716">
            <a:off x="11144893" y="2780561"/>
            <a:ext cx="3198501" cy="4763979"/>
          </a:xfrm>
          <a:custGeom>
            <a:avLst/>
            <a:gdLst/>
            <a:ahLst/>
            <a:cxnLst/>
            <a:rect l="l" t="t" r="r" b="b"/>
            <a:pathLst>
              <a:path w="3348024" h="5172510">
                <a:moveTo>
                  <a:pt x="0" y="0"/>
                </a:moveTo>
                <a:lnTo>
                  <a:pt x="3348025" y="0"/>
                </a:lnTo>
                <a:lnTo>
                  <a:pt x="3348025" y="5172510"/>
                </a:lnTo>
                <a:lnTo>
                  <a:pt x="0" y="51725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1" name="TextBox 31"/>
          <p:cNvSpPr txBox="1"/>
          <p:nvPr/>
        </p:nvSpPr>
        <p:spPr>
          <a:xfrm>
            <a:off x="4120494" y="6550023"/>
            <a:ext cx="6015717" cy="613373"/>
          </a:xfrm>
          <a:prstGeom prst="rect">
            <a:avLst/>
          </a:prstGeom>
        </p:spPr>
        <p:txBody>
          <a:bodyPr wrap="square"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Space to ask any questions</a:t>
            </a:r>
          </a:p>
        </p:txBody>
      </p:sp>
      <p:sp>
        <p:nvSpPr>
          <p:cNvPr id="32" name="TextBox 32"/>
          <p:cNvSpPr txBox="1"/>
          <p:nvPr/>
        </p:nvSpPr>
        <p:spPr>
          <a:xfrm>
            <a:off x="4120494" y="3074715"/>
            <a:ext cx="3748887" cy="615950"/>
          </a:xfrm>
          <a:prstGeom prst="rect">
            <a:avLst/>
          </a:prstGeom>
        </p:spPr>
        <p:txBody>
          <a:bodyPr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This is not a test!</a:t>
            </a:r>
          </a:p>
        </p:txBody>
      </p:sp>
      <p:sp>
        <p:nvSpPr>
          <p:cNvPr id="36" name="TextBox 36"/>
          <p:cNvSpPr txBox="1"/>
          <p:nvPr/>
        </p:nvSpPr>
        <p:spPr>
          <a:xfrm>
            <a:off x="4120493" y="4768428"/>
            <a:ext cx="6493569" cy="613373"/>
          </a:xfrm>
          <a:prstGeom prst="rect">
            <a:avLst/>
          </a:prstGeom>
        </p:spPr>
        <p:txBody>
          <a:bodyPr wrap="square"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Space to leave any comments</a:t>
            </a:r>
          </a:p>
        </p:txBody>
      </p:sp>
      <p:sp>
        <p:nvSpPr>
          <p:cNvPr id="2" name="TextBox 20">
            <a:extLst>
              <a:ext uri="{FF2B5EF4-FFF2-40B4-BE49-F238E27FC236}">
                <a16:creationId xmlns:a16="http://schemas.microsoft.com/office/drawing/2014/main" id="{1495BA6D-7DA0-09D7-12EB-2406B16140BF}"/>
              </a:ext>
            </a:extLst>
          </p:cNvPr>
          <p:cNvSpPr txBox="1"/>
          <p:nvPr/>
        </p:nvSpPr>
        <p:spPr>
          <a:xfrm>
            <a:off x="1371600" y="980447"/>
            <a:ext cx="14042452"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How much do you know about vaccines now?</a:t>
            </a:r>
          </a:p>
        </p:txBody>
      </p:sp>
      <p:sp>
        <p:nvSpPr>
          <p:cNvPr id="3" name="TextBox 25">
            <a:extLst>
              <a:ext uri="{FF2B5EF4-FFF2-40B4-BE49-F238E27FC236}">
                <a16:creationId xmlns:a16="http://schemas.microsoft.com/office/drawing/2014/main" id="{D82D6960-3AB3-D200-71D1-538A39ED3B4C}"/>
              </a:ext>
            </a:extLst>
          </p:cNvPr>
          <p:cNvSpPr txBox="1"/>
          <p:nvPr/>
        </p:nvSpPr>
        <p:spPr>
          <a:xfrm>
            <a:off x="2997609" y="3085354"/>
            <a:ext cx="331954" cy="280652"/>
          </a:xfrm>
          <a:prstGeom prst="rect">
            <a:avLst/>
          </a:prstGeom>
        </p:spPr>
        <p:txBody>
          <a:bodyPr lIns="50800" tIns="50800" rIns="50800" bIns="50800" rtlCol="0" anchor="ctr"/>
          <a:lstStyle/>
          <a:p>
            <a:pPr algn="ctr">
              <a:lnSpc>
                <a:spcPts val="1960"/>
              </a:lnSpc>
            </a:pPr>
            <a:endParaRPr/>
          </a:p>
        </p:txBody>
      </p:sp>
      <p:sp>
        <p:nvSpPr>
          <p:cNvPr id="4" name="Freeform 30">
            <a:extLst>
              <a:ext uri="{FF2B5EF4-FFF2-40B4-BE49-F238E27FC236}">
                <a16:creationId xmlns:a16="http://schemas.microsoft.com/office/drawing/2014/main" id="{19B3741A-EC07-66FD-4495-E83FC0C46438}"/>
              </a:ext>
            </a:extLst>
          </p:cNvPr>
          <p:cNvSpPr/>
          <p:nvPr/>
        </p:nvSpPr>
        <p:spPr>
          <a:xfrm>
            <a:off x="3078952" y="4856364"/>
            <a:ext cx="331954" cy="386274"/>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5" name="Freeform 33">
            <a:extLst>
              <a:ext uri="{FF2B5EF4-FFF2-40B4-BE49-F238E27FC236}">
                <a16:creationId xmlns:a16="http://schemas.microsoft.com/office/drawing/2014/main" id="{21085DCA-44DB-856C-C8A3-886F2B35B91C}"/>
              </a:ext>
            </a:extLst>
          </p:cNvPr>
          <p:cNvSpPr/>
          <p:nvPr/>
        </p:nvSpPr>
        <p:spPr>
          <a:xfrm>
            <a:off x="3081822" y="6732996"/>
            <a:ext cx="331954" cy="386274"/>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6" name="Freeform 30">
            <a:extLst>
              <a:ext uri="{FF2B5EF4-FFF2-40B4-BE49-F238E27FC236}">
                <a16:creationId xmlns:a16="http://schemas.microsoft.com/office/drawing/2014/main" id="{7D170275-6659-9656-EA78-C707F376574F}"/>
              </a:ext>
            </a:extLst>
          </p:cNvPr>
          <p:cNvSpPr/>
          <p:nvPr/>
        </p:nvSpPr>
        <p:spPr>
          <a:xfrm>
            <a:off x="3070558" y="3167730"/>
            <a:ext cx="331954" cy="386274"/>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2279901" y="2149358"/>
            <a:ext cx="12876010" cy="6220528"/>
            <a:chOff x="0" y="0"/>
            <a:chExt cx="17168013" cy="8294038"/>
          </a:xfrm>
        </p:grpSpPr>
        <p:grpSp>
          <p:nvGrpSpPr>
            <p:cNvPr id="20" name="Group 20"/>
            <p:cNvGrpSpPr/>
            <p:nvPr/>
          </p:nvGrpSpPr>
          <p:grpSpPr>
            <a:xfrm>
              <a:off x="0" y="0"/>
              <a:ext cx="17168013" cy="8294038"/>
              <a:chOff x="0" y="0"/>
              <a:chExt cx="3391213" cy="1638328"/>
            </a:xfrm>
          </p:grpSpPr>
          <p:sp>
            <p:nvSpPr>
              <p:cNvPr id="21" name="Freeform 21"/>
              <p:cNvSpPr/>
              <p:nvPr/>
            </p:nvSpPr>
            <p:spPr>
              <a:xfrm>
                <a:off x="0" y="0"/>
                <a:ext cx="3391212" cy="1638328"/>
              </a:xfrm>
              <a:custGeom>
                <a:avLst/>
                <a:gdLst/>
                <a:ahLst/>
                <a:cxnLst/>
                <a:rect l="l" t="t" r="r" b="b"/>
                <a:pathLst>
                  <a:path w="3391212" h="1638328">
                    <a:moveTo>
                      <a:pt x="30665" y="0"/>
                    </a:moveTo>
                    <a:lnTo>
                      <a:pt x="3360548" y="0"/>
                    </a:lnTo>
                    <a:cubicBezTo>
                      <a:pt x="3377483" y="0"/>
                      <a:pt x="3391212" y="13729"/>
                      <a:pt x="3391212" y="30665"/>
                    </a:cubicBezTo>
                    <a:lnTo>
                      <a:pt x="3391212" y="1607664"/>
                    </a:lnTo>
                    <a:cubicBezTo>
                      <a:pt x="3391212" y="1624599"/>
                      <a:pt x="3377483" y="1638328"/>
                      <a:pt x="3360548" y="1638328"/>
                    </a:cubicBezTo>
                    <a:lnTo>
                      <a:pt x="30665" y="1638328"/>
                    </a:lnTo>
                    <a:cubicBezTo>
                      <a:pt x="13729" y="1638328"/>
                      <a:pt x="0" y="1624599"/>
                      <a:pt x="0" y="1607664"/>
                    </a:cubicBezTo>
                    <a:lnTo>
                      <a:pt x="0" y="30665"/>
                    </a:lnTo>
                    <a:cubicBezTo>
                      <a:pt x="0" y="13729"/>
                      <a:pt x="13729" y="0"/>
                      <a:pt x="30665" y="0"/>
                    </a:cubicBezTo>
                    <a:close/>
                  </a:path>
                </a:pathLst>
              </a:custGeom>
              <a:noFill/>
            </p:spPr>
            <p:txBody>
              <a:bodyPr/>
              <a:lstStyle/>
              <a:p>
                <a:endParaRPr lang="en-GB"/>
              </a:p>
            </p:txBody>
          </p:sp>
          <p:sp>
            <p:nvSpPr>
              <p:cNvPr id="22" name="TextBox 22"/>
              <p:cNvSpPr txBox="1"/>
              <p:nvPr/>
            </p:nvSpPr>
            <p:spPr>
              <a:xfrm>
                <a:off x="0" y="-28575"/>
                <a:ext cx="3391213" cy="1666903"/>
              </a:xfrm>
              <a:prstGeom prst="rect">
                <a:avLst/>
              </a:prstGeom>
            </p:spPr>
            <p:txBody>
              <a:bodyPr lIns="50800" tIns="50800" rIns="50800" bIns="50800" rtlCol="0" anchor="ctr"/>
              <a:lstStyle/>
              <a:p>
                <a:pPr algn="ctr">
                  <a:lnSpc>
                    <a:spcPts val="1959"/>
                  </a:lnSpc>
                </a:pPr>
                <a:endParaRPr/>
              </a:p>
            </p:txBody>
          </p:sp>
        </p:grpSp>
        <p:grpSp>
          <p:nvGrpSpPr>
            <p:cNvPr id="23" name="Group 23"/>
            <p:cNvGrpSpPr/>
            <p:nvPr/>
          </p:nvGrpSpPr>
          <p:grpSpPr>
            <a:xfrm>
              <a:off x="956944" y="1195687"/>
              <a:ext cx="442605" cy="515032"/>
              <a:chOff x="0" y="0"/>
              <a:chExt cx="698500" cy="812800"/>
            </a:xfrm>
          </p:grpSpPr>
          <p:sp>
            <p:nvSpPr>
              <p:cNvPr id="24" name="Freeform 2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25" name="TextBox 25"/>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26" name="TextBox 26"/>
            <p:cNvSpPr txBox="1"/>
            <p:nvPr/>
          </p:nvSpPr>
          <p:spPr>
            <a:xfrm>
              <a:off x="2315151" y="5737144"/>
              <a:ext cx="13239053" cy="1655667"/>
            </a:xfrm>
            <a:prstGeom prst="rect">
              <a:avLst/>
            </a:prstGeom>
          </p:spPr>
          <p:txBody>
            <a:bodyPr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If we don’t know the answer, we’ll find out and let your teacher know...</a:t>
              </a:r>
            </a:p>
          </p:txBody>
        </p:sp>
        <p:sp>
          <p:nvSpPr>
            <p:cNvPr id="27" name="TextBox 27"/>
            <p:cNvSpPr txBox="1"/>
            <p:nvPr/>
          </p:nvSpPr>
          <p:spPr>
            <a:xfrm>
              <a:off x="2315151" y="1103401"/>
              <a:ext cx="10512076" cy="817831"/>
            </a:xfrm>
            <a:prstGeom prst="rect">
              <a:avLst/>
            </a:prstGeom>
          </p:spPr>
          <p:txBody>
            <a:bodyPr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You can ask us at the end... </a:t>
              </a:r>
            </a:p>
          </p:txBody>
        </p:sp>
        <p:sp>
          <p:nvSpPr>
            <p:cNvPr id="28" name="TextBox 28"/>
            <p:cNvSpPr txBox="1"/>
            <p:nvPr/>
          </p:nvSpPr>
          <p:spPr>
            <a:xfrm>
              <a:off x="2315151" y="3361686"/>
              <a:ext cx="13907125" cy="817831"/>
            </a:xfrm>
            <a:prstGeom prst="rect">
              <a:avLst/>
            </a:prstGeom>
          </p:spPr>
          <p:txBody>
            <a:bodyPr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You can make a note and leave it on your desk... </a:t>
              </a:r>
            </a:p>
          </p:txBody>
        </p:sp>
        <p:grpSp>
          <p:nvGrpSpPr>
            <p:cNvPr id="29" name="Group 29"/>
            <p:cNvGrpSpPr/>
            <p:nvPr/>
          </p:nvGrpSpPr>
          <p:grpSpPr>
            <a:xfrm>
              <a:off x="956944" y="3451814"/>
              <a:ext cx="442605" cy="515032"/>
              <a:chOff x="0" y="0"/>
              <a:chExt cx="698500" cy="812800"/>
            </a:xfrm>
          </p:grpSpPr>
          <p:sp>
            <p:nvSpPr>
              <p:cNvPr id="30" name="Freeform 3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31" name="TextBox 31"/>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nvGrpSpPr>
            <p:cNvPr id="32" name="Group 32"/>
            <p:cNvGrpSpPr/>
            <p:nvPr/>
          </p:nvGrpSpPr>
          <p:grpSpPr>
            <a:xfrm>
              <a:off x="956944" y="5822870"/>
              <a:ext cx="442605" cy="515032"/>
              <a:chOff x="0" y="0"/>
              <a:chExt cx="698500" cy="812800"/>
            </a:xfrm>
          </p:grpSpPr>
          <p:sp>
            <p:nvSpPr>
              <p:cNvPr id="33" name="Freeform 3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F81"/>
              </a:solidFill>
            </p:spPr>
            <p:txBody>
              <a:bodyPr/>
              <a:lstStyle/>
              <a:p>
                <a:endParaRPr lang="en-GB"/>
              </a:p>
            </p:txBody>
          </p:sp>
          <p:sp>
            <p:nvSpPr>
              <p:cNvPr id="34" name="TextBox 34"/>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sp>
        <p:nvSpPr>
          <p:cNvPr id="35" name="Freeform 35"/>
          <p:cNvSpPr/>
          <p:nvPr/>
        </p:nvSpPr>
        <p:spPr>
          <a:xfrm>
            <a:off x="14446608" y="5858878"/>
            <a:ext cx="2669734" cy="3521232"/>
          </a:xfrm>
          <a:custGeom>
            <a:avLst/>
            <a:gdLst/>
            <a:ahLst/>
            <a:cxnLst/>
            <a:rect l="l" t="t" r="r" b="b"/>
            <a:pathLst>
              <a:path w="2669734" h="3521232">
                <a:moveTo>
                  <a:pt x="0" y="0"/>
                </a:moveTo>
                <a:lnTo>
                  <a:pt x="2669734" y="0"/>
                </a:lnTo>
                <a:lnTo>
                  <a:pt x="2669734" y="3521232"/>
                </a:lnTo>
                <a:lnTo>
                  <a:pt x="0" y="3521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6" name="Freeform 36"/>
          <p:cNvSpPr/>
          <p:nvPr/>
        </p:nvSpPr>
        <p:spPr>
          <a:xfrm>
            <a:off x="14271736" y="1366843"/>
            <a:ext cx="2735088" cy="3818016"/>
          </a:xfrm>
          <a:custGeom>
            <a:avLst/>
            <a:gdLst/>
            <a:ahLst/>
            <a:cxnLst/>
            <a:rect l="l" t="t" r="r" b="b"/>
            <a:pathLst>
              <a:path w="2735088" h="3818016">
                <a:moveTo>
                  <a:pt x="0" y="0"/>
                </a:moveTo>
                <a:lnTo>
                  <a:pt x="2735088" y="0"/>
                </a:lnTo>
                <a:lnTo>
                  <a:pt x="2735088" y="3818016"/>
                </a:lnTo>
                <a:lnTo>
                  <a:pt x="0" y="3818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TextBox 37">
            <a:extLst>
              <a:ext uri="{FF2B5EF4-FFF2-40B4-BE49-F238E27FC236}">
                <a16:creationId xmlns:a16="http://schemas.microsoft.com/office/drawing/2014/main" id="{AA6FC069-2372-6BC3-2B50-047F8D6CD1EB}"/>
              </a:ext>
            </a:extLst>
          </p:cNvPr>
          <p:cNvSpPr txBox="1"/>
          <p:nvPr/>
        </p:nvSpPr>
        <p:spPr>
          <a:xfrm>
            <a:off x="1295400" y="911431"/>
            <a:ext cx="10201246" cy="85081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Are there any questions?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99509" y="3390900"/>
            <a:ext cx="10088981" cy="3914341"/>
            <a:chOff x="0" y="0"/>
            <a:chExt cx="2830672" cy="1098249"/>
          </a:xfrm>
        </p:grpSpPr>
        <p:sp>
          <p:nvSpPr>
            <p:cNvPr id="3" name="Freeform 3"/>
            <p:cNvSpPr/>
            <p:nvPr/>
          </p:nvSpPr>
          <p:spPr>
            <a:xfrm>
              <a:off x="0" y="0"/>
              <a:ext cx="2830672" cy="1098249"/>
            </a:xfrm>
            <a:custGeom>
              <a:avLst/>
              <a:gdLst/>
              <a:ahLst/>
              <a:cxnLst/>
              <a:rect l="l" t="t" r="r" b="b"/>
              <a:pathLst>
                <a:path w="2830672" h="1098249">
                  <a:moveTo>
                    <a:pt x="39136" y="0"/>
                  </a:moveTo>
                  <a:lnTo>
                    <a:pt x="2791536" y="0"/>
                  </a:lnTo>
                  <a:cubicBezTo>
                    <a:pt x="2813150" y="0"/>
                    <a:pt x="2830672" y="17522"/>
                    <a:pt x="2830672" y="39136"/>
                  </a:cubicBezTo>
                  <a:lnTo>
                    <a:pt x="2830672" y="1059114"/>
                  </a:lnTo>
                  <a:cubicBezTo>
                    <a:pt x="2830672" y="1069493"/>
                    <a:pt x="2826549" y="1079447"/>
                    <a:pt x="2819209" y="1086787"/>
                  </a:cubicBezTo>
                  <a:cubicBezTo>
                    <a:pt x="2811870" y="1094126"/>
                    <a:pt x="2801916" y="1098249"/>
                    <a:pt x="2791536" y="1098249"/>
                  </a:cubicBezTo>
                  <a:lnTo>
                    <a:pt x="39136" y="1098249"/>
                  </a:lnTo>
                  <a:cubicBezTo>
                    <a:pt x="28756" y="1098249"/>
                    <a:pt x="18802" y="1094126"/>
                    <a:pt x="11463" y="1086787"/>
                  </a:cubicBezTo>
                  <a:cubicBezTo>
                    <a:pt x="4123" y="1079447"/>
                    <a:pt x="0" y="1069493"/>
                    <a:pt x="0" y="1059114"/>
                  </a:cubicBezTo>
                  <a:lnTo>
                    <a:pt x="0" y="39136"/>
                  </a:lnTo>
                  <a:cubicBezTo>
                    <a:pt x="0" y="28756"/>
                    <a:pt x="4123" y="18802"/>
                    <a:pt x="11463" y="11463"/>
                  </a:cubicBezTo>
                  <a:cubicBezTo>
                    <a:pt x="18802" y="4123"/>
                    <a:pt x="28756" y="0"/>
                    <a:pt x="39136" y="0"/>
                  </a:cubicBezTo>
                  <a:close/>
                </a:path>
              </a:pathLst>
            </a:custGeom>
            <a:solidFill>
              <a:srgbClr val="EFF8FF"/>
            </a:solidFill>
          </p:spPr>
          <p:txBody>
            <a:bodyPr/>
            <a:lstStyle/>
            <a:p>
              <a:endParaRPr lang="en-GB"/>
            </a:p>
          </p:txBody>
        </p:sp>
        <p:sp>
          <p:nvSpPr>
            <p:cNvPr id="4" name="TextBox 4"/>
            <p:cNvSpPr txBox="1"/>
            <p:nvPr/>
          </p:nvSpPr>
          <p:spPr>
            <a:xfrm>
              <a:off x="0" y="-123825"/>
              <a:ext cx="2830672" cy="1222074"/>
            </a:xfrm>
            <a:prstGeom prst="rect">
              <a:avLst/>
            </a:prstGeom>
          </p:spPr>
          <p:txBody>
            <a:bodyPr lIns="50800" tIns="50800" rIns="50800" bIns="50800" rtlCol="0" anchor="ctr"/>
            <a:lstStyle/>
            <a:p>
              <a:pPr algn="ctr">
                <a:lnSpc>
                  <a:spcPts val="4479"/>
                </a:lnSpc>
              </a:pPr>
              <a:r>
                <a:rPr lang="en-US" sz="4000" spc="319" dirty="0">
                  <a:solidFill>
                    <a:srgbClr val="000000"/>
                  </a:solidFill>
                  <a:latin typeface="Aptos Display" panose="020B0004020202020204" pitchFamily="34" charset="0"/>
                  <a:ea typeface="Arial"/>
                  <a:cs typeface="Arial"/>
                  <a:sym typeface="Arial"/>
                </a:rPr>
                <a:t>Go to the </a:t>
              </a:r>
              <a:r>
                <a:rPr lang="en-US" sz="4000" b="1" spc="319" dirty="0">
                  <a:solidFill>
                    <a:srgbClr val="000000"/>
                  </a:solidFill>
                  <a:latin typeface="Aptos Display" panose="020B0004020202020204" pitchFamily="34" charset="0"/>
                  <a:ea typeface="Arial Bold"/>
                  <a:cs typeface="Arial Bold"/>
                  <a:sym typeface="Arial Bold"/>
                </a:rPr>
                <a:t>NHS </a:t>
              </a:r>
              <a:r>
                <a:rPr lang="en-US" sz="4000" spc="319" dirty="0">
                  <a:solidFill>
                    <a:srgbClr val="000000"/>
                  </a:solidFill>
                  <a:latin typeface="Aptos Display" panose="020B0004020202020204" pitchFamily="34" charset="0"/>
                  <a:ea typeface="Arial"/>
                  <a:cs typeface="Arial"/>
                  <a:sym typeface="Arial"/>
                </a:rPr>
                <a:t>website at the following link:​</a:t>
              </a:r>
            </a:p>
            <a:p>
              <a:pPr algn="ctr">
                <a:lnSpc>
                  <a:spcPts val="4479"/>
                </a:lnSpc>
              </a:pPr>
              <a:r>
                <a:rPr lang="en-US" sz="4000" spc="319" dirty="0">
                  <a:solidFill>
                    <a:srgbClr val="000000"/>
                  </a:solidFill>
                  <a:latin typeface="Aptos Display" panose="020B0004020202020204" pitchFamily="34" charset="0"/>
                  <a:ea typeface="Arial"/>
                  <a:cs typeface="Arial"/>
                  <a:sym typeface="Arial"/>
                </a:rPr>
                <a:t>​</a:t>
              </a:r>
            </a:p>
            <a:p>
              <a:pPr algn="ctr">
                <a:lnSpc>
                  <a:spcPts val="4479"/>
                </a:lnSpc>
              </a:pPr>
              <a:r>
                <a:rPr lang="en-US" sz="4000" b="1" spc="319" dirty="0">
                  <a:solidFill>
                    <a:srgbClr val="000000"/>
                  </a:solidFill>
                  <a:highlight>
                    <a:srgbClr val="FFFF81"/>
                  </a:highlight>
                  <a:latin typeface="Aptos Display" panose="020B0004020202020204" pitchFamily="34" charset="0"/>
                  <a:ea typeface="Arial Bold"/>
                  <a:cs typeface="Arial Bold"/>
                  <a:sym typeface="Arial Bold"/>
                </a:rPr>
                <a:t>https://www.nhs.uk/vaccinations/hpv-vaccine/</a:t>
              </a:r>
            </a:p>
          </p:txBody>
        </p:sp>
      </p:grpSp>
      <p:sp>
        <p:nvSpPr>
          <p:cNvPr id="22" name="TextBox 22"/>
          <p:cNvSpPr txBox="1"/>
          <p:nvPr/>
        </p:nvSpPr>
        <p:spPr>
          <a:xfrm>
            <a:off x="1507991" y="1080477"/>
            <a:ext cx="13665307" cy="1749425"/>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Code Pro"/>
                <a:sym typeface="Code Pro"/>
              </a:rPr>
              <a:t>If you would like to know more about the HPV vaccine...</a:t>
            </a:r>
          </a:p>
        </p:txBody>
      </p:sp>
      <p:sp>
        <p:nvSpPr>
          <p:cNvPr id="5" name="Freeform 22">
            <a:extLst>
              <a:ext uri="{FF2B5EF4-FFF2-40B4-BE49-F238E27FC236}">
                <a16:creationId xmlns:a16="http://schemas.microsoft.com/office/drawing/2014/main" id="{1B5A223E-F0EB-0F55-92E7-E9585C9D17AA}"/>
              </a:ext>
            </a:extLst>
          </p:cNvPr>
          <p:cNvSpPr/>
          <p:nvPr/>
        </p:nvSpPr>
        <p:spPr>
          <a:xfrm>
            <a:off x="7312492" y="7703549"/>
            <a:ext cx="3663014" cy="1502974"/>
          </a:xfrm>
          <a:custGeom>
            <a:avLst/>
            <a:gdLst/>
            <a:ahLst/>
            <a:cxnLst/>
            <a:rect l="l" t="t" r="r" b="b"/>
            <a:pathLst>
              <a:path w="5532110" h="2291284">
                <a:moveTo>
                  <a:pt x="0" y="0"/>
                </a:moveTo>
                <a:lnTo>
                  <a:pt x="5532110" y="0"/>
                </a:lnTo>
                <a:lnTo>
                  <a:pt x="5532110" y="2291284"/>
                </a:lnTo>
                <a:lnTo>
                  <a:pt x="0" y="2291284"/>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35073" y="952500"/>
            <a:ext cx="9468391" cy="8775159"/>
          </a:xfrm>
          <a:prstGeom prst="rect">
            <a:avLst/>
          </a:prstGeom>
        </p:spPr>
        <p:txBody>
          <a:bodyPr lIns="0" tIns="0" rIns="0" bIns="0" rtlCol="0" anchor="t">
            <a:spAutoFit/>
          </a:bodyPr>
          <a:lstStyle/>
          <a:p>
            <a:pPr marL="758424" lvl="1" indent="-379212" algn="l">
              <a:lnSpc>
                <a:spcPts val="4917"/>
              </a:lnSpc>
              <a:buFont typeface="Arial"/>
              <a:buChar char="•"/>
            </a:pPr>
            <a:r>
              <a:rPr lang="en-US" sz="3800" spc="284" dirty="0">
                <a:solidFill>
                  <a:srgbClr val="000000"/>
                </a:solidFill>
                <a:latin typeface="Aptos Display" panose="020B0004020202020204" pitchFamily="34" charset="0"/>
                <a:ea typeface="Arial"/>
                <a:cs typeface="Arial Bold" panose="020B0704020202020204"/>
                <a:sym typeface="Arial"/>
              </a:rPr>
              <a:t>We will </a:t>
            </a:r>
            <a:r>
              <a:rPr lang="en-US" sz="3800" b="1" spc="284" dirty="0">
                <a:solidFill>
                  <a:srgbClr val="000000"/>
                </a:solidFill>
                <a:latin typeface="Aptos Display" panose="020B0004020202020204" pitchFamily="34" charset="0"/>
                <a:ea typeface="Arial Bold" panose="020B0704020202020204"/>
                <a:cs typeface="Arial Bold" panose="020B0704020202020204"/>
                <a:sym typeface="Arial Bold"/>
              </a:rPr>
              <a:t>listen </a:t>
            </a:r>
            <a:r>
              <a:rPr lang="en-US" sz="3800" spc="284" dirty="0">
                <a:solidFill>
                  <a:srgbClr val="000000"/>
                </a:solidFill>
                <a:latin typeface="Aptos Display" panose="020B0004020202020204" pitchFamily="34" charset="0"/>
                <a:ea typeface="Arial"/>
                <a:cs typeface="Arial Bold" panose="020B0704020202020204"/>
                <a:sym typeface="Arial"/>
              </a:rPr>
              <a:t>to each other </a:t>
            </a:r>
          </a:p>
          <a:p>
            <a:pPr algn="l">
              <a:lnSpc>
                <a:spcPts val="4917"/>
              </a:lnSpc>
            </a:pPr>
            <a:endParaRPr lang="en-US" sz="3800" spc="284" dirty="0">
              <a:solidFill>
                <a:srgbClr val="000000"/>
              </a:solidFill>
              <a:latin typeface="Aptos Display" panose="020B0004020202020204" pitchFamily="34" charset="0"/>
              <a:ea typeface="Arial"/>
              <a:cs typeface="Arial Bold" panose="020B0704020202020204"/>
              <a:sym typeface="Arial"/>
            </a:endParaRPr>
          </a:p>
          <a:p>
            <a:pPr marL="758424" lvl="1" indent="-379212" algn="l">
              <a:lnSpc>
                <a:spcPts val="4917"/>
              </a:lnSpc>
              <a:buFont typeface="Arial"/>
              <a:buChar char="•"/>
            </a:pPr>
            <a:r>
              <a:rPr lang="en-US" sz="3800" b="1" spc="284" dirty="0">
                <a:solidFill>
                  <a:srgbClr val="000000"/>
                </a:solidFill>
                <a:latin typeface="Aptos Display" panose="020B0004020202020204" pitchFamily="34" charset="0"/>
                <a:ea typeface="Arial Bold" panose="020B0704020202020204"/>
                <a:cs typeface="Arial Bold" panose="020B0704020202020204"/>
                <a:sym typeface="Arial Bold"/>
              </a:rPr>
              <a:t>Questions are welcome</a:t>
            </a:r>
            <a:endParaRPr lang="en-US" sz="3800" spc="284" dirty="0">
              <a:solidFill>
                <a:srgbClr val="000000"/>
              </a:solidFill>
              <a:latin typeface="Aptos Display" panose="020B0004020202020204" pitchFamily="34" charset="0"/>
              <a:ea typeface="Arial"/>
              <a:cs typeface="Arial Bold" panose="020B0704020202020204"/>
              <a:sym typeface="Arial"/>
            </a:endParaRPr>
          </a:p>
          <a:p>
            <a:pPr algn="l">
              <a:lnSpc>
                <a:spcPts val="4917"/>
              </a:lnSpc>
            </a:pPr>
            <a:endParaRPr lang="en-US" sz="3800" spc="284" dirty="0">
              <a:solidFill>
                <a:srgbClr val="000000"/>
              </a:solidFill>
              <a:latin typeface="Aptos Display" panose="020B0004020202020204" pitchFamily="34" charset="0"/>
              <a:ea typeface="Arial"/>
              <a:cs typeface="Arial Bold" panose="020B0704020202020204"/>
              <a:sym typeface="Arial"/>
            </a:endParaRPr>
          </a:p>
          <a:p>
            <a:pPr marL="758424" lvl="1" indent="-379212" algn="l">
              <a:lnSpc>
                <a:spcPts val="4917"/>
              </a:lnSpc>
              <a:buFont typeface="Arial"/>
              <a:buChar char="•"/>
            </a:pPr>
            <a:r>
              <a:rPr lang="en-US" sz="3800" spc="284" dirty="0">
                <a:solidFill>
                  <a:srgbClr val="000000"/>
                </a:solidFill>
                <a:latin typeface="Aptos Display" panose="020B0004020202020204" pitchFamily="34" charset="0"/>
                <a:ea typeface="Arial"/>
                <a:cs typeface="Arial Bold" panose="020B0704020202020204"/>
                <a:sym typeface="Arial"/>
              </a:rPr>
              <a:t>We will </a:t>
            </a:r>
            <a:r>
              <a:rPr lang="en-US" sz="3800" b="1" spc="284" dirty="0">
                <a:solidFill>
                  <a:srgbClr val="000000"/>
                </a:solidFill>
                <a:latin typeface="Aptos Display" panose="020B0004020202020204" pitchFamily="34" charset="0"/>
                <a:ea typeface="Arial Bold" panose="020B0704020202020204"/>
                <a:cs typeface="Arial Bold" panose="020B0704020202020204"/>
                <a:sym typeface="Arial Bold"/>
              </a:rPr>
              <a:t>respect </a:t>
            </a:r>
            <a:r>
              <a:rPr lang="en-US" sz="3800" spc="284" dirty="0">
                <a:solidFill>
                  <a:srgbClr val="000000"/>
                </a:solidFill>
                <a:latin typeface="Aptos Display" panose="020B0004020202020204" pitchFamily="34" charset="0"/>
                <a:ea typeface="Arial"/>
                <a:cs typeface="Arial Bold" panose="020B0704020202020204"/>
                <a:sym typeface="Arial"/>
              </a:rPr>
              <a:t>what other people say</a:t>
            </a:r>
          </a:p>
          <a:p>
            <a:pPr algn="l">
              <a:lnSpc>
                <a:spcPts val="4917"/>
              </a:lnSpc>
            </a:pPr>
            <a:endParaRPr lang="en-US" sz="3800" spc="284" dirty="0">
              <a:solidFill>
                <a:srgbClr val="000000"/>
              </a:solidFill>
              <a:latin typeface="Aptos Display" panose="020B0004020202020204" pitchFamily="34" charset="0"/>
              <a:ea typeface="Arial"/>
              <a:cs typeface="Arial Bold" panose="020B0704020202020204"/>
              <a:sym typeface="Arial"/>
            </a:endParaRPr>
          </a:p>
          <a:p>
            <a:pPr marL="758424" lvl="1" indent="-379212" algn="l">
              <a:lnSpc>
                <a:spcPts val="4917"/>
              </a:lnSpc>
              <a:buFont typeface="Arial"/>
              <a:buChar char="•"/>
            </a:pPr>
            <a:r>
              <a:rPr lang="en-US" sz="3800" spc="284" dirty="0">
                <a:solidFill>
                  <a:srgbClr val="000000"/>
                </a:solidFill>
                <a:latin typeface="Aptos Display" panose="020B0004020202020204" pitchFamily="34" charset="0"/>
                <a:ea typeface="Arial"/>
                <a:cs typeface="Arial Bold" panose="020B0704020202020204"/>
                <a:sym typeface="Arial"/>
              </a:rPr>
              <a:t>If we </a:t>
            </a:r>
            <a:r>
              <a:rPr lang="en-US" sz="3800" b="1" spc="284" dirty="0">
                <a:solidFill>
                  <a:srgbClr val="000000"/>
                </a:solidFill>
                <a:latin typeface="Aptos Display" panose="020B0004020202020204" pitchFamily="34" charset="0"/>
                <a:ea typeface="Arial Bold" panose="020B0704020202020204"/>
                <a:cs typeface="Arial Bold" panose="020B0704020202020204"/>
                <a:sym typeface="Arial Bold"/>
              </a:rPr>
              <a:t>don't know the correct words</a:t>
            </a:r>
            <a:r>
              <a:rPr lang="en-US" sz="3800" spc="284" dirty="0">
                <a:solidFill>
                  <a:srgbClr val="000000"/>
                </a:solidFill>
                <a:latin typeface="Aptos Display" panose="020B0004020202020204" pitchFamily="34" charset="0"/>
                <a:ea typeface="Arial"/>
                <a:cs typeface="Arial Bold" panose="020B0704020202020204"/>
                <a:sym typeface="Arial"/>
              </a:rPr>
              <a:t> to use, we will ask</a:t>
            </a:r>
          </a:p>
          <a:p>
            <a:pPr marL="758424" lvl="1" indent="-379212" algn="l">
              <a:lnSpc>
                <a:spcPts val="4917"/>
              </a:lnSpc>
              <a:buFont typeface="Arial"/>
              <a:buChar char="•"/>
            </a:pPr>
            <a:endParaRPr lang="en-US" sz="3800" spc="284" dirty="0">
              <a:solidFill>
                <a:srgbClr val="000000"/>
              </a:solidFill>
              <a:latin typeface="Aptos Display" panose="020B0004020202020204" pitchFamily="34" charset="0"/>
              <a:ea typeface="Arial"/>
              <a:cs typeface="Arial Bold" panose="020B0704020202020204"/>
              <a:sym typeface="Arial"/>
            </a:endParaRPr>
          </a:p>
          <a:p>
            <a:pPr marL="758424" lvl="1" indent="-379212" algn="l">
              <a:lnSpc>
                <a:spcPts val="4917"/>
              </a:lnSpc>
              <a:buFont typeface="Arial"/>
              <a:buChar char="•"/>
            </a:pPr>
            <a:r>
              <a:rPr lang="en-US" sz="3800" b="1" spc="284" dirty="0">
                <a:solidFill>
                  <a:srgbClr val="000000"/>
                </a:solidFill>
                <a:latin typeface="Aptos Display" panose="020B0004020202020204" pitchFamily="34" charset="0"/>
                <a:ea typeface="Arial Bold" panose="020B0704020202020204"/>
                <a:cs typeface="Arial Bold" panose="020B0704020202020204"/>
                <a:sym typeface="Arial Bold"/>
              </a:rPr>
              <a:t>We won’t share</a:t>
            </a:r>
            <a:r>
              <a:rPr lang="en-US" sz="3800" spc="284" dirty="0">
                <a:solidFill>
                  <a:srgbClr val="000000"/>
                </a:solidFill>
                <a:latin typeface="Aptos Display" panose="020B0004020202020204" pitchFamily="34" charset="0"/>
                <a:ea typeface="Arial"/>
                <a:cs typeface="Arial Bold" panose="020B0704020202020204"/>
                <a:sym typeface="Arial"/>
              </a:rPr>
              <a:t> our own, or our friends’, </a:t>
            </a:r>
            <a:r>
              <a:rPr lang="en-US" sz="3800" b="1" spc="284" dirty="0">
                <a:solidFill>
                  <a:srgbClr val="000000"/>
                </a:solidFill>
                <a:latin typeface="Aptos Display" panose="020B0004020202020204" pitchFamily="34" charset="0"/>
                <a:ea typeface="Arial Bold" panose="020B0704020202020204"/>
                <a:cs typeface="Arial Bold" panose="020B0704020202020204"/>
                <a:sym typeface="Arial Bold"/>
              </a:rPr>
              <a:t>personal experiences</a:t>
            </a:r>
            <a:r>
              <a:rPr lang="en-US" sz="3800" spc="284" dirty="0">
                <a:solidFill>
                  <a:srgbClr val="000000"/>
                </a:solidFill>
                <a:latin typeface="Aptos Display" panose="020B0004020202020204" pitchFamily="34" charset="0"/>
                <a:ea typeface="Arial"/>
                <a:cs typeface="Arial Bold" panose="020B0704020202020204"/>
                <a:sym typeface="Arial"/>
              </a:rPr>
              <a:t>, or share what has been said </a:t>
            </a:r>
            <a:r>
              <a:rPr lang="en-US" sz="3800" b="1" spc="284" dirty="0">
                <a:solidFill>
                  <a:srgbClr val="000000"/>
                </a:solidFill>
                <a:latin typeface="Aptos Display" panose="020B0004020202020204" pitchFamily="34" charset="0"/>
                <a:ea typeface="Arial Bold" panose="020B0704020202020204"/>
                <a:cs typeface="Arial Bold" panose="020B0704020202020204"/>
                <a:sym typeface="Arial Bold"/>
              </a:rPr>
              <a:t>outside of the classroom</a:t>
            </a:r>
            <a:r>
              <a:rPr lang="en-US" sz="3800" b="1" spc="284" dirty="0">
                <a:solidFill>
                  <a:srgbClr val="000000"/>
                </a:solidFill>
                <a:latin typeface="Aptos Display" panose="020B0004020202020204" pitchFamily="34" charset="0"/>
                <a:ea typeface="Arial Bold" panose="020B0704020202020204"/>
                <a:cs typeface="Arial Bold" panose="020B0704020202020204"/>
                <a:sym typeface="Arial"/>
              </a:rPr>
              <a:t>*</a:t>
            </a:r>
            <a:r>
              <a:rPr lang="en-US" sz="3800" spc="284" dirty="0">
                <a:solidFill>
                  <a:srgbClr val="000000"/>
                </a:solidFill>
                <a:latin typeface="Aptos Display" panose="020B0004020202020204" pitchFamily="34" charset="0"/>
                <a:ea typeface="Arial"/>
                <a:cs typeface="Arial Bold" panose="020B0704020202020204"/>
                <a:sym typeface="Arial"/>
              </a:rPr>
              <a:t> </a:t>
            </a:r>
          </a:p>
        </p:txBody>
      </p:sp>
      <p:grpSp>
        <p:nvGrpSpPr>
          <p:cNvPr id="6" name="Group 5">
            <a:extLst>
              <a:ext uri="{FF2B5EF4-FFF2-40B4-BE49-F238E27FC236}">
                <a16:creationId xmlns:a16="http://schemas.microsoft.com/office/drawing/2014/main" id="{1A827DB3-B6DB-F4D0-0134-4B28AC0C9FA4}"/>
              </a:ext>
            </a:extLst>
          </p:cNvPr>
          <p:cNvGrpSpPr/>
          <p:nvPr/>
        </p:nvGrpSpPr>
        <p:grpSpPr>
          <a:xfrm>
            <a:off x="1184536" y="2146768"/>
            <a:ext cx="6335674" cy="5993463"/>
            <a:chOff x="1196568" y="1740837"/>
            <a:chExt cx="6335674" cy="5993463"/>
          </a:xfrm>
          <a:effectLst>
            <a:glow rad="228600">
              <a:srgbClr val="FFFF81">
                <a:alpha val="40000"/>
              </a:srgbClr>
            </a:glow>
          </a:effectLst>
        </p:grpSpPr>
        <p:sp>
          <p:nvSpPr>
            <p:cNvPr id="3" name="TextBox 3"/>
            <p:cNvSpPr txBox="1"/>
            <p:nvPr/>
          </p:nvSpPr>
          <p:spPr>
            <a:xfrm>
              <a:off x="1196568" y="1740837"/>
              <a:ext cx="6335674" cy="3402663"/>
            </a:xfrm>
            <a:prstGeom prst="rect">
              <a:avLst/>
            </a:prstGeom>
          </p:spPr>
          <p:txBody>
            <a:bodyPr lIns="0" tIns="0" rIns="0" bIns="0" rtlCol="0" anchor="t">
              <a:spAutoFit/>
            </a:bodyPr>
            <a:lstStyle/>
            <a:p>
              <a:pPr algn="ctr">
                <a:lnSpc>
                  <a:spcPts val="9016"/>
                </a:lnSpc>
                <a:spcBef>
                  <a:spcPct val="0"/>
                </a:spcBef>
              </a:pPr>
              <a:r>
                <a:rPr lang="en-US" sz="6440" b="1" dirty="0">
                  <a:solidFill>
                    <a:srgbClr val="000000"/>
                  </a:solidFill>
                  <a:latin typeface="Aptos Black" panose="020B0004020202020204" pitchFamily="34" charset="0"/>
                  <a:ea typeface="Code Pro"/>
                  <a:cs typeface="Arial Bold" panose="020B0704020202020204"/>
                  <a:sym typeface="Code Pro"/>
                </a:rPr>
                <a:t>Class </a:t>
              </a:r>
            </a:p>
            <a:p>
              <a:pPr algn="ctr">
                <a:lnSpc>
                  <a:spcPts val="9016"/>
                </a:lnSpc>
                <a:spcBef>
                  <a:spcPct val="0"/>
                </a:spcBef>
              </a:pPr>
              <a:r>
                <a:rPr lang="en-US" sz="6440" b="1" dirty="0">
                  <a:solidFill>
                    <a:srgbClr val="000000"/>
                  </a:solidFill>
                  <a:latin typeface="Aptos Black" panose="020B0004020202020204" pitchFamily="34" charset="0"/>
                  <a:ea typeface="Code Pro"/>
                  <a:cs typeface="Arial Bold" panose="020B0704020202020204"/>
                  <a:sym typeface="Code Pro"/>
                </a:rPr>
                <a:t>Group Agreement </a:t>
              </a:r>
            </a:p>
          </p:txBody>
        </p:sp>
        <p:pic>
          <p:nvPicPr>
            <p:cNvPr id="5" name="Graphic 4" descr="Handshake outline">
              <a:extLst>
                <a:ext uri="{FF2B5EF4-FFF2-40B4-BE49-F238E27FC236}">
                  <a16:creationId xmlns:a16="http://schemas.microsoft.com/office/drawing/2014/main" id="{23551CDB-3252-4F8B-D20E-496218A2D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9005" y="5143500"/>
              <a:ext cx="2590800" cy="2590800"/>
            </a:xfrm>
            <a:prstGeom prst="rect">
              <a:avLst/>
            </a:prstGeom>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6"/>
          <p:cNvSpPr txBox="1"/>
          <p:nvPr/>
        </p:nvSpPr>
        <p:spPr>
          <a:xfrm>
            <a:off x="4191000" y="3676376"/>
            <a:ext cx="10259712" cy="1361783"/>
          </a:xfrm>
          <a:prstGeom prst="rect">
            <a:avLst/>
          </a:prstGeom>
        </p:spPr>
        <p:txBody>
          <a:bodyPr wrap="square" lIns="0" tIns="0" rIns="0" bIns="0" rtlCol="0" anchor="t">
            <a:spAutoFit/>
          </a:bodyPr>
          <a:lstStyle/>
          <a:p>
            <a:pPr algn="ctr">
              <a:lnSpc>
                <a:spcPts val="11217"/>
              </a:lnSpc>
            </a:pPr>
            <a:r>
              <a:rPr lang="en-US" sz="8012" dirty="0">
                <a:solidFill>
                  <a:srgbClr val="000000"/>
                </a:solidFill>
                <a:latin typeface="Aptos Black" panose="020B0004020202020204" pitchFamily="34" charset="0"/>
                <a:ea typeface="Breul Grotesk"/>
                <a:cs typeface="Breul Grotesk"/>
                <a:sym typeface="Breul Grotesk"/>
              </a:rPr>
              <a:t>Thanks for listening!</a:t>
            </a:r>
          </a:p>
        </p:txBody>
      </p:sp>
      <p:sp>
        <p:nvSpPr>
          <p:cNvPr id="2" name="Freeform 61">
            <a:extLst>
              <a:ext uri="{FF2B5EF4-FFF2-40B4-BE49-F238E27FC236}">
                <a16:creationId xmlns:a16="http://schemas.microsoft.com/office/drawing/2014/main" id="{F7FD1793-E21F-DD8D-3F6D-A830BF8BDC90}"/>
              </a:ext>
            </a:extLst>
          </p:cNvPr>
          <p:cNvSpPr/>
          <p:nvPr/>
        </p:nvSpPr>
        <p:spPr>
          <a:xfrm rot="-447577">
            <a:off x="7808624" y="4987636"/>
            <a:ext cx="3673259" cy="3145228"/>
          </a:xfrm>
          <a:custGeom>
            <a:avLst/>
            <a:gdLst/>
            <a:ahLst/>
            <a:cxnLst/>
            <a:rect l="l" t="t" r="r" b="b"/>
            <a:pathLst>
              <a:path w="3673259" h="3145228">
                <a:moveTo>
                  <a:pt x="0" y="0"/>
                </a:moveTo>
                <a:lnTo>
                  <a:pt x="3673259" y="0"/>
                </a:lnTo>
                <a:lnTo>
                  <a:pt x="3673259" y="3145228"/>
                </a:lnTo>
                <a:lnTo>
                  <a:pt x="0" y="31452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ED8F3FF-0F35-89C9-6DA2-B2DAE8D2EA2F}"/>
              </a:ext>
            </a:extLst>
          </p:cNvPr>
          <p:cNvSpPr txBox="1"/>
          <p:nvPr/>
        </p:nvSpPr>
        <p:spPr>
          <a:xfrm>
            <a:off x="1028700" y="952500"/>
            <a:ext cx="16230600" cy="1481351"/>
          </a:xfrm>
          <a:prstGeom prst="rect">
            <a:avLst/>
          </a:prstGeom>
        </p:spPr>
        <p:style>
          <a:lnRef idx="3">
            <a:schemeClr val="lt1"/>
          </a:lnRef>
          <a:fillRef idx="1">
            <a:schemeClr val="accent1"/>
          </a:fillRef>
          <a:effectRef idx="1">
            <a:schemeClr val="accent1"/>
          </a:effectRef>
          <a:fontRef idx="minor">
            <a:schemeClr val="lt1"/>
          </a:fontRef>
        </p:style>
        <p:txBody>
          <a:bodyPr lIns="50800" tIns="50800" rIns="50800" bIns="50800" rtlCol="0" anchor="ctr"/>
          <a:lstStyle/>
          <a:p>
            <a:pPr marL="755649" lvl="1" algn="ctr"/>
            <a:r>
              <a:rPr lang="en-US" sz="4500" spc="699" dirty="0">
                <a:solidFill>
                  <a:srgbClr val="FFFFFF"/>
                </a:solidFill>
                <a:latin typeface="Aptos Display" panose="020B0004020202020204" pitchFamily="34" charset="0"/>
                <a:ea typeface="Arial"/>
                <a:cs typeface="Arial"/>
                <a:sym typeface="Arial"/>
              </a:rPr>
              <a:t>HPV </a:t>
            </a:r>
            <a:r>
              <a:rPr lang="en-US" sz="4500" b="1" spc="699" dirty="0">
                <a:solidFill>
                  <a:srgbClr val="FFFFFF"/>
                </a:solidFill>
                <a:latin typeface="Aptos Display" panose="020B0004020202020204" pitchFamily="34" charset="0"/>
                <a:ea typeface="Arial Bold"/>
                <a:cs typeface="Arial Bold"/>
                <a:sym typeface="Arial Bold"/>
              </a:rPr>
              <a:t>doesn’t usually</a:t>
            </a:r>
            <a:r>
              <a:rPr lang="en-US" sz="4500" spc="699" dirty="0">
                <a:solidFill>
                  <a:srgbClr val="FFFFFF"/>
                </a:solidFill>
                <a:latin typeface="Aptos Display" panose="020B0004020202020204" pitchFamily="34" charset="0"/>
                <a:ea typeface="Arial"/>
                <a:cs typeface="Arial"/>
                <a:sym typeface="Arial"/>
              </a:rPr>
              <a:t> have </a:t>
            </a:r>
            <a:r>
              <a:rPr lang="en-US" sz="4500" b="1" spc="699" dirty="0">
                <a:solidFill>
                  <a:srgbClr val="FFFFFF"/>
                </a:solidFill>
                <a:latin typeface="Aptos Display" panose="020B0004020202020204" pitchFamily="34" charset="0"/>
                <a:ea typeface="Arial Bold"/>
                <a:cs typeface="Arial Bold"/>
                <a:sym typeface="Arial Bold"/>
              </a:rPr>
              <a:t>any symptoms</a:t>
            </a:r>
            <a:endParaRPr lang="en-US" sz="4500" spc="699" dirty="0">
              <a:solidFill>
                <a:srgbClr val="FFFFFF"/>
              </a:solidFill>
              <a:latin typeface="Aptos Display" panose="020B0004020202020204" pitchFamily="34" charset="0"/>
              <a:ea typeface="Arial"/>
              <a:cs typeface="Arial"/>
              <a:sym typeface="Arial"/>
            </a:endParaRPr>
          </a:p>
        </p:txBody>
      </p:sp>
      <p:sp>
        <p:nvSpPr>
          <p:cNvPr id="7" name="TextBox 4">
            <a:extLst>
              <a:ext uri="{FF2B5EF4-FFF2-40B4-BE49-F238E27FC236}">
                <a16:creationId xmlns:a16="http://schemas.microsoft.com/office/drawing/2014/main" id="{E7324E8B-FA91-7F19-A41E-54557792401E}"/>
              </a:ext>
            </a:extLst>
          </p:cNvPr>
          <p:cNvSpPr txBox="1"/>
          <p:nvPr/>
        </p:nvSpPr>
        <p:spPr>
          <a:xfrm>
            <a:off x="1028700" y="2927873"/>
            <a:ext cx="16230600" cy="1481351"/>
          </a:xfrm>
          <a:prstGeom prst="rect">
            <a:avLst/>
          </a:prstGeom>
        </p:spPr>
        <p:style>
          <a:lnRef idx="3">
            <a:schemeClr val="lt1"/>
          </a:lnRef>
          <a:fillRef idx="1">
            <a:schemeClr val="accent4"/>
          </a:fillRef>
          <a:effectRef idx="1">
            <a:schemeClr val="accent4"/>
          </a:effectRef>
          <a:fontRef idx="minor">
            <a:schemeClr val="lt1"/>
          </a:fontRef>
        </p:style>
        <p:txBody>
          <a:bodyPr lIns="50800" tIns="50800" rIns="50800" bIns="50800" rtlCol="0" anchor="ctr"/>
          <a:lstStyle/>
          <a:p>
            <a:pPr algn="ctr"/>
            <a:r>
              <a:rPr lang="en-US" sz="4500" spc="699" dirty="0">
                <a:solidFill>
                  <a:srgbClr val="FFFFFF"/>
                </a:solidFill>
                <a:latin typeface="Aptos Display" panose="020B0004020202020204" pitchFamily="34" charset="0"/>
                <a:ea typeface="Arial"/>
                <a:cs typeface="Arial"/>
                <a:sym typeface="Arial"/>
              </a:rPr>
              <a:t>There are over </a:t>
            </a:r>
            <a:r>
              <a:rPr lang="en-US" sz="4500" b="1" spc="699" dirty="0">
                <a:solidFill>
                  <a:srgbClr val="FFFFFF"/>
                </a:solidFill>
                <a:latin typeface="Aptos Display" panose="020B0004020202020204" pitchFamily="34" charset="0"/>
                <a:ea typeface="Arial Bold"/>
                <a:cs typeface="Arial Bold"/>
                <a:sym typeface="Arial Bold"/>
              </a:rPr>
              <a:t>200 different types</a:t>
            </a:r>
            <a:r>
              <a:rPr lang="en-US" sz="4500" spc="699" dirty="0">
                <a:solidFill>
                  <a:srgbClr val="FFFFFF"/>
                </a:solidFill>
                <a:latin typeface="Aptos Display" panose="020B0004020202020204" pitchFamily="34" charset="0"/>
                <a:ea typeface="Arial"/>
                <a:cs typeface="Arial"/>
                <a:sym typeface="Arial"/>
              </a:rPr>
              <a:t> of HPV virus </a:t>
            </a:r>
          </a:p>
        </p:txBody>
      </p:sp>
      <p:sp>
        <p:nvSpPr>
          <p:cNvPr id="10" name="TextBox 4">
            <a:extLst>
              <a:ext uri="{FF2B5EF4-FFF2-40B4-BE49-F238E27FC236}">
                <a16:creationId xmlns:a16="http://schemas.microsoft.com/office/drawing/2014/main" id="{6E117E8B-1241-DB38-1CA9-B6D109F56888}"/>
              </a:ext>
            </a:extLst>
          </p:cNvPr>
          <p:cNvSpPr txBox="1"/>
          <p:nvPr/>
        </p:nvSpPr>
        <p:spPr>
          <a:xfrm>
            <a:off x="1058008" y="4995546"/>
            <a:ext cx="16230600" cy="1114621"/>
          </a:xfrm>
          <a:prstGeom prst="rect">
            <a:avLst/>
          </a:prstGeom>
        </p:spPr>
        <p:style>
          <a:lnRef idx="3">
            <a:schemeClr val="lt1"/>
          </a:lnRef>
          <a:fillRef idx="1">
            <a:schemeClr val="accent5"/>
          </a:fillRef>
          <a:effectRef idx="1">
            <a:schemeClr val="accent5"/>
          </a:effectRef>
          <a:fontRef idx="minor">
            <a:schemeClr val="lt1"/>
          </a:fontRef>
        </p:style>
        <p:txBody>
          <a:bodyPr lIns="50800" tIns="50800" rIns="50800" bIns="50800" rtlCol="0" anchor="ctr"/>
          <a:lstStyle/>
          <a:p>
            <a:pPr algn="ctr"/>
            <a:r>
              <a:rPr lang="en-US" sz="4500" spc="699" dirty="0">
                <a:solidFill>
                  <a:srgbClr val="FFFFFF"/>
                </a:solidFill>
                <a:latin typeface="Aptos Display" panose="020B0004020202020204" pitchFamily="34" charset="0"/>
                <a:ea typeface="Arial"/>
                <a:cs typeface="Arial"/>
                <a:sym typeface="Arial"/>
              </a:rPr>
              <a:t>Both </a:t>
            </a:r>
            <a:r>
              <a:rPr lang="en-US" sz="4500" b="1" spc="699" dirty="0">
                <a:solidFill>
                  <a:srgbClr val="FFFFFF"/>
                </a:solidFill>
                <a:latin typeface="Aptos Display" panose="020B0004020202020204" pitchFamily="34" charset="0"/>
                <a:ea typeface="Arial Bold"/>
                <a:cs typeface="Arial Bold"/>
                <a:sym typeface="Arial Bold"/>
              </a:rPr>
              <a:t>boys and girls</a:t>
            </a:r>
            <a:r>
              <a:rPr lang="en-US" sz="4500" spc="699" dirty="0">
                <a:solidFill>
                  <a:srgbClr val="FFFFFF"/>
                </a:solidFill>
                <a:latin typeface="Aptos Display" panose="020B0004020202020204" pitchFamily="34" charset="0"/>
                <a:ea typeface="Arial"/>
                <a:cs typeface="Arial"/>
                <a:sym typeface="Arial"/>
              </a:rPr>
              <a:t> can get HPV </a:t>
            </a:r>
          </a:p>
        </p:txBody>
      </p:sp>
      <p:sp>
        <p:nvSpPr>
          <p:cNvPr id="13" name="TextBox 4">
            <a:extLst>
              <a:ext uri="{FF2B5EF4-FFF2-40B4-BE49-F238E27FC236}">
                <a16:creationId xmlns:a16="http://schemas.microsoft.com/office/drawing/2014/main" id="{F6BD6BD2-673F-0567-5AAC-89A84212BEBA}"/>
              </a:ext>
            </a:extLst>
          </p:cNvPr>
          <p:cNvSpPr txBox="1"/>
          <p:nvPr/>
        </p:nvSpPr>
        <p:spPr>
          <a:xfrm>
            <a:off x="1058008" y="6696490"/>
            <a:ext cx="16230600" cy="1955849"/>
          </a:xfrm>
          <a:prstGeom prst="rect">
            <a:avLst/>
          </a:prstGeom>
        </p:spPr>
        <p:style>
          <a:lnRef idx="3">
            <a:schemeClr val="lt1"/>
          </a:lnRef>
          <a:fillRef idx="1">
            <a:schemeClr val="accent2"/>
          </a:fillRef>
          <a:effectRef idx="1">
            <a:schemeClr val="accent2"/>
          </a:effectRef>
          <a:fontRef idx="minor">
            <a:schemeClr val="lt1"/>
          </a:fontRef>
        </p:style>
        <p:txBody>
          <a:bodyPr lIns="50800" tIns="50800" rIns="50800" bIns="50800" rtlCol="0" anchor="ctr"/>
          <a:lstStyle/>
          <a:p>
            <a:pPr algn="ctr"/>
            <a:r>
              <a:rPr lang="en-US" sz="4500" spc="349" dirty="0">
                <a:solidFill>
                  <a:srgbClr val="FFFFFF"/>
                </a:solidFill>
                <a:latin typeface="Aptos Display" panose="020B0004020202020204" pitchFamily="34" charset="0"/>
                <a:ea typeface="Arial"/>
                <a:cs typeface="Arial"/>
                <a:sym typeface="Arial"/>
              </a:rPr>
              <a:t>HPV can cause painless</a:t>
            </a:r>
            <a:r>
              <a:rPr lang="en-US" sz="4500" b="1" spc="349" dirty="0">
                <a:solidFill>
                  <a:srgbClr val="FFFFFF"/>
                </a:solidFill>
                <a:latin typeface="Aptos Display" panose="020B0004020202020204" pitchFamily="34" charset="0"/>
                <a:ea typeface="Arial Bold"/>
                <a:cs typeface="Arial Bold"/>
                <a:sym typeface="Arial Bold"/>
              </a:rPr>
              <a:t> growths</a:t>
            </a:r>
            <a:r>
              <a:rPr lang="en-US" sz="4500" spc="349" dirty="0">
                <a:solidFill>
                  <a:srgbClr val="FFFFFF"/>
                </a:solidFill>
                <a:latin typeface="Aptos Display" panose="020B0004020202020204" pitchFamily="34" charset="0"/>
                <a:ea typeface="Arial"/>
                <a:cs typeface="Arial"/>
                <a:sym typeface="Arial"/>
              </a:rPr>
              <a:t> or lumps around your genital area; these are known as </a:t>
            </a:r>
            <a:r>
              <a:rPr lang="en-US" sz="4500" b="1" spc="349" dirty="0">
                <a:solidFill>
                  <a:srgbClr val="FFFFFF"/>
                </a:solidFill>
                <a:latin typeface="Aptos Display" panose="020B0004020202020204" pitchFamily="34" charset="0"/>
                <a:ea typeface="Arial Bold"/>
                <a:cs typeface="Arial Bold"/>
                <a:sym typeface="Arial Bold"/>
              </a:rPr>
              <a:t>genital warts</a:t>
            </a:r>
            <a:endParaRPr lang="en-US" sz="4500" spc="349" dirty="0">
              <a:solidFill>
                <a:srgbClr val="FFFFFF"/>
              </a:solidFill>
              <a:latin typeface="Aptos Display" panose="020B0004020202020204" pitchFamily="34" charset="0"/>
              <a:ea typeface="Arial"/>
              <a:cs typeface="Arial"/>
              <a:sym typeface="Arial"/>
            </a:endParaRPr>
          </a:p>
        </p:txBody>
      </p:sp>
    </p:spTree>
    <p:extLst>
      <p:ext uri="{BB962C8B-B14F-4D97-AF65-F5344CB8AC3E}">
        <p14:creationId xmlns:p14="http://schemas.microsoft.com/office/powerpoint/2010/main" val="1566164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B27522F-2388-CF36-EE5B-36E721CEC45B}"/>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BEE9492-F0B5-E453-EC79-16B28B738FE5}"/>
              </a:ext>
            </a:extLst>
          </p:cNvPr>
          <p:cNvSpPr txBox="1"/>
          <p:nvPr/>
        </p:nvSpPr>
        <p:spPr>
          <a:xfrm>
            <a:off x="1040423" y="863440"/>
            <a:ext cx="16230600" cy="1403532"/>
          </a:xfrm>
          <a:prstGeom prst="rect">
            <a:avLst/>
          </a:prstGeom>
        </p:spPr>
        <p:style>
          <a:lnRef idx="3">
            <a:schemeClr val="lt1"/>
          </a:lnRef>
          <a:fillRef idx="1">
            <a:schemeClr val="accent1"/>
          </a:fillRef>
          <a:effectRef idx="1">
            <a:schemeClr val="accent1"/>
          </a:effectRef>
          <a:fontRef idx="minor">
            <a:schemeClr val="lt1"/>
          </a:fontRef>
        </p:style>
        <p:txBody>
          <a:bodyPr lIns="50800" tIns="50800" rIns="50800" bIns="50800" rtlCol="0" anchor="ctr"/>
          <a:lstStyle/>
          <a:p>
            <a:pPr algn="ctr"/>
            <a:r>
              <a:rPr lang="en-US" sz="4500" spc="349" dirty="0">
                <a:solidFill>
                  <a:srgbClr val="FFFFFF"/>
                </a:solidFill>
                <a:latin typeface="Aptos Display" panose="020B0004020202020204" pitchFamily="34" charset="0"/>
                <a:ea typeface="Arial"/>
                <a:cs typeface="Arial"/>
                <a:sym typeface="Arial"/>
              </a:rPr>
              <a:t>HPV can cause </a:t>
            </a:r>
            <a:r>
              <a:rPr lang="en-US" sz="4500" b="1" spc="349" dirty="0">
                <a:solidFill>
                  <a:srgbClr val="FFFFFF"/>
                </a:solidFill>
                <a:latin typeface="Aptos Display" panose="020B0004020202020204" pitchFamily="34" charset="0"/>
                <a:ea typeface="Arial Bold"/>
                <a:cs typeface="Arial Bold"/>
                <a:sym typeface="Arial Bold"/>
              </a:rPr>
              <a:t>cancers </a:t>
            </a:r>
            <a:r>
              <a:rPr lang="en-US" sz="4500" spc="349" dirty="0">
                <a:solidFill>
                  <a:srgbClr val="FFFFFF"/>
                </a:solidFill>
                <a:latin typeface="Aptos Display" panose="020B0004020202020204" pitchFamily="34" charset="0"/>
                <a:ea typeface="Arial"/>
                <a:cs typeface="Arial"/>
                <a:sym typeface="Arial"/>
              </a:rPr>
              <a:t>of the mouth, throat and/or genital area​</a:t>
            </a:r>
          </a:p>
        </p:txBody>
      </p:sp>
      <p:sp>
        <p:nvSpPr>
          <p:cNvPr id="7" name="TextBox 4">
            <a:extLst>
              <a:ext uri="{FF2B5EF4-FFF2-40B4-BE49-F238E27FC236}">
                <a16:creationId xmlns:a16="http://schemas.microsoft.com/office/drawing/2014/main" id="{B43F074E-85B0-EBBC-2B89-A2AC9F34C5ED}"/>
              </a:ext>
            </a:extLst>
          </p:cNvPr>
          <p:cNvSpPr txBox="1"/>
          <p:nvPr/>
        </p:nvSpPr>
        <p:spPr>
          <a:xfrm>
            <a:off x="1005254" y="2560524"/>
            <a:ext cx="16230600" cy="2493962"/>
          </a:xfrm>
          <a:prstGeom prst="rect">
            <a:avLst/>
          </a:prstGeom>
        </p:spPr>
        <p:style>
          <a:lnRef idx="3">
            <a:schemeClr val="lt1"/>
          </a:lnRef>
          <a:fillRef idx="1">
            <a:schemeClr val="accent4"/>
          </a:fillRef>
          <a:effectRef idx="1">
            <a:schemeClr val="accent4"/>
          </a:effectRef>
          <a:fontRef idx="minor">
            <a:schemeClr val="lt1"/>
          </a:fontRef>
        </p:style>
        <p:txBody>
          <a:bodyPr lIns="50800" tIns="50800" rIns="50800" bIns="50800" rtlCol="0" anchor="ctr"/>
          <a:lstStyle/>
          <a:p>
            <a:pPr algn="ctr"/>
            <a:r>
              <a:rPr lang="en-US" sz="4500" spc="325" dirty="0">
                <a:solidFill>
                  <a:srgbClr val="FFFFFF"/>
                </a:solidFill>
                <a:latin typeface="Aptos Display" panose="020B0004020202020204" pitchFamily="34" charset="0"/>
                <a:ea typeface="Arial"/>
                <a:cs typeface="Arial"/>
                <a:sym typeface="Arial"/>
              </a:rPr>
              <a:t>Cervical cancer rates were </a:t>
            </a:r>
            <a:r>
              <a:rPr lang="en-US" sz="4500" b="1" spc="325" dirty="0">
                <a:solidFill>
                  <a:srgbClr val="FFFFFF"/>
                </a:solidFill>
                <a:latin typeface="Aptos Display" panose="020B0004020202020204" pitchFamily="34" charset="0"/>
                <a:ea typeface="Arial Bold"/>
                <a:cs typeface="Arial Bold"/>
                <a:sym typeface="Arial Bold"/>
              </a:rPr>
              <a:t>reduced by almost 90% in women in their 20s</a:t>
            </a:r>
            <a:r>
              <a:rPr lang="en-US" sz="4500" spc="325" dirty="0">
                <a:solidFill>
                  <a:srgbClr val="FFFFFF"/>
                </a:solidFill>
                <a:latin typeface="Aptos Display" panose="020B0004020202020204" pitchFamily="34" charset="0"/>
                <a:ea typeface="Arial"/>
                <a:cs typeface="Arial"/>
                <a:sym typeface="Arial"/>
              </a:rPr>
              <a:t> in England, who had the HPV vaccine </a:t>
            </a:r>
            <a:r>
              <a:rPr lang="en-US" sz="4500" b="1" spc="325" dirty="0">
                <a:solidFill>
                  <a:srgbClr val="FFFFFF"/>
                </a:solidFill>
                <a:latin typeface="Aptos Display" panose="020B0004020202020204" pitchFamily="34" charset="0"/>
                <a:ea typeface="Arial Bold"/>
                <a:cs typeface="Arial Bold"/>
                <a:sym typeface="Arial Bold"/>
              </a:rPr>
              <a:t>aged 12-13</a:t>
            </a:r>
            <a:endParaRPr lang="en-US" sz="4500" spc="325" dirty="0">
              <a:solidFill>
                <a:srgbClr val="FFFFFF"/>
              </a:solidFill>
              <a:latin typeface="Aptos Display" panose="020B0004020202020204" pitchFamily="34" charset="0"/>
              <a:ea typeface="Arial"/>
              <a:cs typeface="Arial"/>
              <a:sym typeface="Arial"/>
            </a:endParaRPr>
          </a:p>
        </p:txBody>
      </p:sp>
      <p:grpSp>
        <p:nvGrpSpPr>
          <p:cNvPr id="8" name="Group 2">
            <a:extLst>
              <a:ext uri="{FF2B5EF4-FFF2-40B4-BE49-F238E27FC236}">
                <a16:creationId xmlns:a16="http://schemas.microsoft.com/office/drawing/2014/main" id="{3A20648E-FC2D-A699-AF94-1CDC3158517A}"/>
              </a:ext>
            </a:extLst>
          </p:cNvPr>
          <p:cNvGrpSpPr/>
          <p:nvPr/>
        </p:nvGrpSpPr>
        <p:grpSpPr>
          <a:xfrm>
            <a:off x="981808" y="5700824"/>
            <a:ext cx="16230600" cy="1600200"/>
            <a:chOff x="0" y="0"/>
            <a:chExt cx="4906369" cy="1454148"/>
          </a:xfrm>
        </p:grpSpPr>
        <p:sp>
          <p:nvSpPr>
            <p:cNvPr id="9" name="Freeform 3">
              <a:extLst>
                <a:ext uri="{FF2B5EF4-FFF2-40B4-BE49-F238E27FC236}">
                  <a16:creationId xmlns:a16="http://schemas.microsoft.com/office/drawing/2014/main" id="{53812B2F-C0E3-CD81-0AFF-D63FCA39D58E}"/>
                </a:ext>
              </a:extLst>
            </p:cNvPr>
            <p:cNvSpPr/>
            <p:nvPr/>
          </p:nvSpPr>
          <p:spPr>
            <a:xfrm>
              <a:off x="0" y="0"/>
              <a:ext cx="4906369" cy="1454148"/>
            </a:xfrm>
            <a:custGeom>
              <a:avLst/>
              <a:gdLst/>
              <a:ahLst/>
              <a:cxnLst/>
              <a:rect l="l" t="t" r="r" b="b"/>
              <a:pathLst>
                <a:path w="4906369" h="1454148">
                  <a:moveTo>
                    <a:pt x="24327" y="0"/>
                  </a:moveTo>
                  <a:lnTo>
                    <a:pt x="4882042" y="0"/>
                  </a:lnTo>
                  <a:cubicBezTo>
                    <a:pt x="4895477" y="0"/>
                    <a:pt x="4906369" y="10891"/>
                    <a:pt x="4906369" y="24327"/>
                  </a:cubicBezTo>
                  <a:lnTo>
                    <a:pt x="4906369" y="1429821"/>
                  </a:lnTo>
                  <a:cubicBezTo>
                    <a:pt x="4906369" y="1443257"/>
                    <a:pt x="4895477" y="1454148"/>
                    <a:pt x="4882042" y="1454148"/>
                  </a:cubicBezTo>
                  <a:lnTo>
                    <a:pt x="24327" y="1454148"/>
                  </a:lnTo>
                  <a:cubicBezTo>
                    <a:pt x="10891" y="1454148"/>
                    <a:pt x="0" y="1443257"/>
                    <a:pt x="0" y="1429821"/>
                  </a:cubicBezTo>
                  <a:lnTo>
                    <a:pt x="0" y="24327"/>
                  </a:lnTo>
                  <a:cubicBezTo>
                    <a:pt x="0" y="10891"/>
                    <a:pt x="10891" y="0"/>
                    <a:pt x="24327" y="0"/>
                  </a:cubicBezTo>
                  <a:close/>
                </a:path>
              </a:pathLst>
            </a:custGeom>
          </p:spPr>
          <p:style>
            <a:lnRef idx="3">
              <a:schemeClr val="lt1"/>
            </a:lnRef>
            <a:fillRef idx="1">
              <a:schemeClr val="accent5"/>
            </a:fillRef>
            <a:effectRef idx="1">
              <a:schemeClr val="accent5"/>
            </a:effectRef>
            <a:fontRef idx="minor">
              <a:schemeClr val="lt1"/>
            </a:fontRef>
          </p:style>
          <p:txBody>
            <a:bodyPr/>
            <a:lstStyle/>
            <a:p>
              <a:endParaRPr lang="en-GB" sz="4500"/>
            </a:p>
          </p:txBody>
        </p:sp>
        <p:sp>
          <p:nvSpPr>
            <p:cNvPr id="10" name="TextBox 4">
              <a:extLst>
                <a:ext uri="{FF2B5EF4-FFF2-40B4-BE49-F238E27FC236}">
                  <a16:creationId xmlns:a16="http://schemas.microsoft.com/office/drawing/2014/main" id="{DFC7D089-2DAA-8A44-6AE7-6EFBDAC602EE}"/>
                </a:ext>
              </a:extLst>
            </p:cNvPr>
            <p:cNvSpPr txBox="1"/>
            <p:nvPr/>
          </p:nvSpPr>
          <p:spPr>
            <a:xfrm>
              <a:off x="0" y="-266700"/>
              <a:ext cx="4906369" cy="1720848"/>
            </a:xfrm>
            <a:prstGeom prst="rect">
              <a:avLst/>
            </a:prstGeom>
          </p:spPr>
          <p:style>
            <a:lnRef idx="3">
              <a:schemeClr val="lt1"/>
            </a:lnRef>
            <a:fillRef idx="1">
              <a:schemeClr val="accent5"/>
            </a:fillRef>
            <a:effectRef idx="1">
              <a:schemeClr val="accent5"/>
            </a:effectRef>
            <a:fontRef idx="minor">
              <a:schemeClr val="lt1"/>
            </a:fontRef>
          </p:style>
          <p:txBody>
            <a:bodyPr lIns="50800" tIns="50800" rIns="50800" bIns="50800" rtlCol="0" anchor="ctr"/>
            <a:lstStyle/>
            <a:p>
              <a:pPr algn="ctr"/>
              <a:r>
                <a:rPr lang="en-US" sz="4500" spc="349" dirty="0">
                  <a:solidFill>
                    <a:srgbClr val="FFFFFF"/>
                  </a:solidFill>
                  <a:latin typeface="Aptos Display" panose="020B0004020202020204" pitchFamily="34" charset="0"/>
                  <a:ea typeface="Arial"/>
                  <a:cs typeface="Arial"/>
                  <a:sym typeface="Arial"/>
                </a:rPr>
                <a:t>To get the HPV vaccine privately, costs can start from around £185</a:t>
              </a:r>
            </a:p>
          </p:txBody>
        </p:sp>
      </p:grpSp>
      <p:grpSp>
        <p:nvGrpSpPr>
          <p:cNvPr id="11" name="Group 2">
            <a:extLst>
              <a:ext uri="{FF2B5EF4-FFF2-40B4-BE49-F238E27FC236}">
                <a16:creationId xmlns:a16="http://schemas.microsoft.com/office/drawing/2014/main" id="{DF0AD16D-E23C-780F-1BF8-3B3C462E06F9}"/>
              </a:ext>
            </a:extLst>
          </p:cNvPr>
          <p:cNvGrpSpPr/>
          <p:nvPr/>
        </p:nvGrpSpPr>
        <p:grpSpPr>
          <a:xfrm>
            <a:off x="1028700" y="7856550"/>
            <a:ext cx="16230600" cy="1567010"/>
            <a:chOff x="0" y="0"/>
            <a:chExt cx="4906369" cy="1454148"/>
          </a:xfrm>
        </p:grpSpPr>
        <p:sp>
          <p:nvSpPr>
            <p:cNvPr id="12" name="Freeform 3">
              <a:extLst>
                <a:ext uri="{FF2B5EF4-FFF2-40B4-BE49-F238E27FC236}">
                  <a16:creationId xmlns:a16="http://schemas.microsoft.com/office/drawing/2014/main" id="{BBAC4E42-46A0-913A-239A-0A6033F60041}"/>
                </a:ext>
              </a:extLst>
            </p:cNvPr>
            <p:cNvSpPr/>
            <p:nvPr/>
          </p:nvSpPr>
          <p:spPr>
            <a:xfrm>
              <a:off x="0" y="0"/>
              <a:ext cx="4906369" cy="1454148"/>
            </a:xfrm>
            <a:custGeom>
              <a:avLst/>
              <a:gdLst/>
              <a:ahLst/>
              <a:cxnLst/>
              <a:rect l="l" t="t" r="r" b="b"/>
              <a:pathLst>
                <a:path w="4906369" h="1454148">
                  <a:moveTo>
                    <a:pt x="24327" y="0"/>
                  </a:moveTo>
                  <a:lnTo>
                    <a:pt x="4882042" y="0"/>
                  </a:lnTo>
                  <a:cubicBezTo>
                    <a:pt x="4895477" y="0"/>
                    <a:pt x="4906369" y="10891"/>
                    <a:pt x="4906369" y="24327"/>
                  </a:cubicBezTo>
                  <a:lnTo>
                    <a:pt x="4906369" y="1429821"/>
                  </a:lnTo>
                  <a:cubicBezTo>
                    <a:pt x="4906369" y="1443257"/>
                    <a:pt x="4895477" y="1454148"/>
                    <a:pt x="4882042" y="1454148"/>
                  </a:cubicBezTo>
                  <a:lnTo>
                    <a:pt x="24327" y="1454148"/>
                  </a:lnTo>
                  <a:cubicBezTo>
                    <a:pt x="10891" y="1454148"/>
                    <a:pt x="0" y="1443257"/>
                    <a:pt x="0" y="1429821"/>
                  </a:cubicBezTo>
                  <a:lnTo>
                    <a:pt x="0" y="24327"/>
                  </a:lnTo>
                  <a:cubicBezTo>
                    <a:pt x="0" y="10891"/>
                    <a:pt x="10891" y="0"/>
                    <a:pt x="24327" y="0"/>
                  </a:cubicBezTo>
                  <a:close/>
                </a:path>
              </a:pathLst>
            </a:custGeom>
          </p:spPr>
          <p:style>
            <a:lnRef idx="3">
              <a:schemeClr val="lt1"/>
            </a:lnRef>
            <a:fillRef idx="1">
              <a:schemeClr val="accent2"/>
            </a:fillRef>
            <a:effectRef idx="1">
              <a:schemeClr val="accent2"/>
            </a:effectRef>
            <a:fontRef idx="minor">
              <a:schemeClr val="lt1"/>
            </a:fontRef>
          </p:style>
          <p:txBody>
            <a:bodyPr/>
            <a:lstStyle/>
            <a:p>
              <a:endParaRPr lang="en-GB" sz="4500"/>
            </a:p>
          </p:txBody>
        </p:sp>
        <p:sp>
          <p:nvSpPr>
            <p:cNvPr id="13" name="TextBox 4">
              <a:extLst>
                <a:ext uri="{FF2B5EF4-FFF2-40B4-BE49-F238E27FC236}">
                  <a16:creationId xmlns:a16="http://schemas.microsoft.com/office/drawing/2014/main" id="{AA2993E9-4A21-4764-7284-44D9DC84D73F}"/>
                </a:ext>
              </a:extLst>
            </p:cNvPr>
            <p:cNvSpPr txBox="1"/>
            <p:nvPr/>
          </p:nvSpPr>
          <p:spPr>
            <a:xfrm>
              <a:off x="0" y="-266700"/>
              <a:ext cx="4906369" cy="1720848"/>
            </a:xfrm>
            <a:prstGeom prst="rect">
              <a:avLst/>
            </a:prstGeom>
          </p:spPr>
          <p:style>
            <a:lnRef idx="3">
              <a:schemeClr val="lt1"/>
            </a:lnRef>
            <a:fillRef idx="1">
              <a:schemeClr val="accent2"/>
            </a:fillRef>
            <a:effectRef idx="1">
              <a:schemeClr val="accent2"/>
            </a:effectRef>
            <a:fontRef idx="minor">
              <a:schemeClr val="lt1"/>
            </a:fontRef>
          </p:style>
          <p:txBody>
            <a:bodyPr lIns="50800" tIns="50800" rIns="50800" bIns="50800" rtlCol="0" anchor="ctr"/>
            <a:lstStyle/>
            <a:p>
              <a:pPr algn="ctr"/>
              <a:r>
                <a:rPr lang="en-US" sz="4500" spc="345" dirty="0">
                  <a:solidFill>
                    <a:schemeClr val="bg1"/>
                  </a:solidFill>
                  <a:latin typeface="Aptos Display" panose="020B0004020202020204" pitchFamily="34" charset="0"/>
                  <a:ea typeface="Arial"/>
                  <a:cs typeface="Arial"/>
                  <a:sym typeface="Arial"/>
                </a:rPr>
                <a:t>Without a vaccination  programme, </a:t>
              </a:r>
            </a:p>
            <a:p>
              <a:pPr algn="ctr"/>
              <a:r>
                <a:rPr lang="en-US" sz="4500" b="1" spc="345" dirty="0">
                  <a:solidFill>
                    <a:schemeClr val="bg1"/>
                  </a:solidFill>
                  <a:latin typeface="Aptos Display" panose="020B0004020202020204" pitchFamily="34" charset="0"/>
                  <a:ea typeface="Arial Bold"/>
                  <a:cs typeface="Arial Bold"/>
                  <a:sym typeface="Arial Bold"/>
                </a:rPr>
                <a:t>4 in 5 people</a:t>
              </a:r>
              <a:r>
                <a:rPr lang="en-US" sz="4500" spc="345" dirty="0">
                  <a:solidFill>
                    <a:schemeClr val="bg1"/>
                  </a:solidFill>
                  <a:latin typeface="Aptos Display" panose="020B0004020202020204" pitchFamily="34" charset="0"/>
                  <a:ea typeface="Arial"/>
                  <a:cs typeface="Arial"/>
                  <a:sym typeface="Arial"/>
                </a:rPr>
                <a:t>  will be infected with HPV over their lifetime</a:t>
              </a:r>
            </a:p>
          </p:txBody>
        </p:sp>
      </p:grpSp>
    </p:spTree>
    <p:extLst>
      <p:ext uri="{BB962C8B-B14F-4D97-AF65-F5344CB8AC3E}">
        <p14:creationId xmlns:p14="http://schemas.microsoft.com/office/powerpoint/2010/main" val="265362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p:cNvGraphicFramePr>
            <a:graphicFrameLocks noGrp="1"/>
          </p:cNvGraphicFramePr>
          <p:nvPr>
            <p:extLst>
              <p:ext uri="{D42A27DB-BD31-4B8C-83A1-F6EECF244321}">
                <p14:modId xmlns:p14="http://schemas.microsoft.com/office/powerpoint/2010/main" val="1086240295"/>
              </p:ext>
            </p:extLst>
          </p:nvPr>
        </p:nvGraphicFramePr>
        <p:xfrm>
          <a:off x="3124200" y="2857500"/>
          <a:ext cx="12039600" cy="5537200"/>
        </p:xfrm>
        <a:graphic>
          <a:graphicData uri="http://schemas.openxmlformats.org/drawingml/2006/table">
            <a:tbl>
              <a:tblPr>
                <a:tableStyleId>{3C2FFA5D-87B4-456A-9821-1D502468CF0F}</a:tableStyleId>
              </a:tblPr>
              <a:tblGrid>
                <a:gridCol w="601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1384300">
                <a:tc>
                  <a:txBody>
                    <a:bodyPr/>
                    <a:lstStyle/>
                    <a:p>
                      <a:pPr algn="ctr">
                        <a:lnSpc>
                          <a:spcPts val="5040"/>
                        </a:lnSpc>
                        <a:defRPr/>
                      </a:pPr>
                      <a:r>
                        <a:rPr lang="en-US" sz="3600" b="1" dirty="0">
                          <a:solidFill>
                            <a:srgbClr val="000000"/>
                          </a:solidFill>
                          <a:latin typeface="Aptos Display" panose="020B0004020202020204" pitchFamily="34" charset="0"/>
                          <a:sym typeface="Arial Bold"/>
                        </a:rPr>
                        <a:t>Pros</a:t>
                      </a:r>
                      <a:endParaRPr lang="en-US" sz="1100" dirty="0">
                        <a:latin typeface="Aptos Display" panose="020B0004020202020204" pitchFamily="34" charset="0"/>
                      </a:endParaRPr>
                    </a:p>
                  </a:txBody>
                  <a:tcPr marL="190500" marR="190500" marT="190500" marB="1905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5040"/>
                        </a:lnSpc>
                        <a:defRPr/>
                      </a:pPr>
                      <a:r>
                        <a:rPr lang="en-US" sz="3600" b="1" dirty="0">
                          <a:solidFill>
                            <a:srgbClr val="000000"/>
                          </a:solidFill>
                          <a:latin typeface="Aptos Display" panose="020B0004020202020204" pitchFamily="34" charset="0"/>
                          <a:sym typeface="Arial Bold"/>
                        </a:rPr>
                        <a:t>Cons</a:t>
                      </a:r>
                      <a:endParaRPr lang="en-US" sz="1100" dirty="0">
                        <a:latin typeface="Aptos Display" panose="020B0004020202020204" pitchFamily="34" charset="0"/>
                      </a:endParaRPr>
                    </a:p>
                  </a:txBody>
                  <a:tcPr marL="190500" marR="190500" marT="190500" marB="1905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84300">
                <a:tc>
                  <a:txBody>
                    <a:bodyPr/>
                    <a:lstStyle/>
                    <a:p>
                      <a:pPr algn="l">
                        <a:lnSpc>
                          <a:spcPts val="1679"/>
                        </a:lnSpc>
                        <a:defRPr/>
                      </a:pPr>
                      <a:endParaRPr lang="en-US" sz="1100" dirty="0"/>
                    </a:p>
                  </a:txBody>
                  <a:tcPr marL="190500" marR="190500" marT="190500" marB="1905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l">
                        <a:lnSpc>
                          <a:spcPts val="1679"/>
                        </a:lnSpc>
                        <a:defRPr/>
                      </a:pPr>
                      <a:endParaRPr lang="en-US" sz="1100"/>
                    </a:p>
                  </a:txBody>
                  <a:tcPr marL="190500" marR="190500" marT="190500" marB="1905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384300">
                <a:tc>
                  <a:txBody>
                    <a:bodyPr/>
                    <a:lstStyle/>
                    <a:p>
                      <a:pPr algn="l">
                        <a:lnSpc>
                          <a:spcPts val="1679"/>
                        </a:lnSpc>
                        <a:defRPr/>
                      </a:pPr>
                      <a:endParaRPr lang="en-US" sz="1100" dirty="0"/>
                    </a:p>
                  </a:txBody>
                  <a:tcPr marL="190500" marR="190500" marT="190500" marB="190500" anchor="ctr">
                    <a:lnR w="28575" cap="flat" cmpd="sng" algn="ctr">
                      <a:solidFill>
                        <a:schemeClr val="tx1"/>
                      </a:solidFill>
                      <a:prstDash val="solid"/>
                      <a:round/>
                      <a:headEnd type="none" w="med" len="med"/>
                      <a:tailEnd type="none" w="med" len="med"/>
                    </a:lnR>
                  </a:tcPr>
                </a:tc>
                <a:tc>
                  <a:txBody>
                    <a:bodyPr/>
                    <a:lstStyle/>
                    <a:p>
                      <a:pPr algn="l">
                        <a:lnSpc>
                          <a:spcPts val="1679"/>
                        </a:lnSpc>
                        <a:defRPr/>
                      </a:pPr>
                      <a:endParaRPr lang="en-US" sz="1100"/>
                    </a:p>
                  </a:txBody>
                  <a:tcPr marL="190500" marR="190500" marT="190500" marB="1905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384300">
                <a:tc>
                  <a:txBody>
                    <a:bodyPr/>
                    <a:lstStyle/>
                    <a:p>
                      <a:pPr algn="l">
                        <a:lnSpc>
                          <a:spcPts val="1679"/>
                        </a:lnSpc>
                        <a:defRPr/>
                      </a:pPr>
                      <a:endParaRPr lang="en-US" sz="1100" dirty="0"/>
                    </a:p>
                  </a:txBody>
                  <a:tcPr marL="190500" marR="190500" marT="190500" marB="190500" anchor="ctr">
                    <a:lnR w="28575" cap="flat" cmpd="sng" algn="ctr">
                      <a:solidFill>
                        <a:schemeClr val="tx1"/>
                      </a:solidFill>
                      <a:prstDash val="solid"/>
                      <a:round/>
                      <a:headEnd type="none" w="med" len="med"/>
                      <a:tailEnd type="none" w="med" len="med"/>
                    </a:lnR>
                  </a:tcPr>
                </a:tc>
                <a:tc>
                  <a:txBody>
                    <a:bodyPr/>
                    <a:lstStyle/>
                    <a:p>
                      <a:pPr algn="l">
                        <a:lnSpc>
                          <a:spcPts val="1679"/>
                        </a:lnSpc>
                        <a:defRPr/>
                      </a:pPr>
                      <a:endParaRPr lang="en-US" sz="1100" dirty="0"/>
                    </a:p>
                  </a:txBody>
                  <a:tcPr marL="190500" marR="190500" marT="190500" marB="1905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1" name="Freeform 11"/>
          <p:cNvSpPr/>
          <p:nvPr/>
        </p:nvSpPr>
        <p:spPr>
          <a:xfrm>
            <a:off x="1066800" y="571500"/>
            <a:ext cx="12498364" cy="863600"/>
          </a:xfrm>
          <a:custGeom>
            <a:avLst/>
            <a:gdLst/>
            <a:ahLst/>
            <a:cxnLst/>
            <a:rect l="l" t="t" r="r" b="b"/>
            <a:pathLst>
              <a:path w="16664485" h="1151467">
                <a:moveTo>
                  <a:pt x="0" y="0"/>
                </a:moveTo>
                <a:lnTo>
                  <a:pt x="16664485" y="0"/>
                </a:lnTo>
                <a:lnTo>
                  <a:pt x="16664485" y="1151467"/>
                </a:lnTo>
                <a:lnTo>
                  <a:pt x="0" y="1151467"/>
                </a:lnTo>
                <a:close/>
              </a:path>
            </a:pathLst>
          </a:custGeom>
          <a:solidFill>
            <a:srgbClr val="000000">
              <a:alpha val="0"/>
            </a:srgbClr>
          </a:solidFill>
        </p:spPr>
        <p:txBody>
          <a:bodyPr/>
          <a:lstStyle/>
          <a:p>
            <a:endParaRPr lang="en-GB"/>
          </a:p>
        </p:txBody>
      </p:sp>
      <p:sp>
        <p:nvSpPr>
          <p:cNvPr id="2" name="TextBox 19">
            <a:extLst>
              <a:ext uri="{FF2B5EF4-FFF2-40B4-BE49-F238E27FC236}">
                <a16:creationId xmlns:a16="http://schemas.microsoft.com/office/drawing/2014/main" id="{388ED43F-AB5C-E5FE-F810-D34AC3C793EE}"/>
              </a:ext>
            </a:extLst>
          </p:cNvPr>
          <p:cNvSpPr txBox="1"/>
          <p:nvPr/>
        </p:nvSpPr>
        <p:spPr>
          <a:xfrm>
            <a:off x="3209443" y="1145035"/>
            <a:ext cx="12498364" cy="85081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What are the pros &amp; cons of vaccines?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AF249-9938-9899-4211-DE8FC4EE6BF0}"/>
            </a:ext>
          </a:extLst>
        </p:cNvPr>
        <p:cNvGrpSpPr/>
        <p:nvPr/>
      </p:nvGrpSpPr>
      <p:grpSpPr>
        <a:xfrm>
          <a:off x="0" y="0"/>
          <a:ext cx="0" cy="0"/>
          <a:chOff x="0" y="0"/>
          <a:chExt cx="0" cy="0"/>
        </a:xfrm>
      </p:grpSpPr>
      <p:sp>
        <p:nvSpPr>
          <p:cNvPr id="11" name="Freeform 11">
            <a:extLst>
              <a:ext uri="{FF2B5EF4-FFF2-40B4-BE49-F238E27FC236}">
                <a16:creationId xmlns:a16="http://schemas.microsoft.com/office/drawing/2014/main" id="{B42FF593-315F-D500-6B70-CCB919ADA114}"/>
              </a:ext>
            </a:extLst>
          </p:cNvPr>
          <p:cNvSpPr/>
          <p:nvPr/>
        </p:nvSpPr>
        <p:spPr>
          <a:xfrm>
            <a:off x="1066800" y="571500"/>
            <a:ext cx="12498364" cy="863600"/>
          </a:xfrm>
          <a:custGeom>
            <a:avLst/>
            <a:gdLst/>
            <a:ahLst/>
            <a:cxnLst/>
            <a:rect l="l" t="t" r="r" b="b"/>
            <a:pathLst>
              <a:path w="16664485" h="1151467">
                <a:moveTo>
                  <a:pt x="0" y="0"/>
                </a:moveTo>
                <a:lnTo>
                  <a:pt x="16664485" y="0"/>
                </a:lnTo>
                <a:lnTo>
                  <a:pt x="16664485" y="1151467"/>
                </a:lnTo>
                <a:lnTo>
                  <a:pt x="0" y="1151467"/>
                </a:lnTo>
                <a:close/>
              </a:path>
            </a:pathLst>
          </a:custGeom>
          <a:solidFill>
            <a:srgbClr val="000000">
              <a:alpha val="0"/>
            </a:srgbClr>
          </a:solidFill>
        </p:spPr>
        <p:txBody>
          <a:bodyPr/>
          <a:lstStyle/>
          <a:p>
            <a:endParaRPr lang="en-GB"/>
          </a:p>
        </p:txBody>
      </p:sp>
      <p:sp>
        <p:nvSpPr>
          <p:cNvPr id="3" name="TextBox 37">
            <a:extLst>
              <a:ext uri="{FF2B5EF4-FFF2-40B4-BE49-F238E27FC236}">
                <a16:creationId xmlns:a16="http://schemas.microsoft.com/office/drawing/2014/main" id="{AD8FC82A-E48D-BBF7-F10F-6EF5B7828AA7}"/>
              </a:ext>
            </a:extLst>
          </p:cNvPr>
          <p:cNvSpPr txBox="1"/>
          <p:nvPr/>
        </p:nvSpPr>
        <p:spPr>
          <a:xfrm>
            <a:off x="5219700" y="957641"/>
            <a:ext cx="784860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How do vaccines work?</a:t>
            </a:r>
          </a:p>
        </p:txBody>
      </p:sp>
      <p:grpSp>
        <p:nvGrpSpPr>
          <p:cNvPr id="4" name="Group 36">
            <a:extLst>
              <a:ext uri="{FF2B5EF4-FFF2-40B4-BE49-F238E27FC236}">
                <a16:creationId xmlns:a16="http://schemas.microsoft.com/office/drawing/2014/main" id="{0BC4306C-B2DB-DCA1-8346-450D40B307A8}"/>
              </a:ext>
            </a:extLst>
          </p:cNvPr>
          <p:cNvGrpSpPr/>
          <p:nvPr/>
        </p:nvGrpSpPr>
        <p:grpSpPr>
          <a:xfrm>
            <a:off x="1172486" y="2464020"/>
            <a:ext cx="949157" cy="950349"/>
            <a:chOff x="0" y="0"/>
            <a:chExt cx="1265543" cy="1267131"/>
          </a:xfrm>
        </p:grpSpPr>
        <p:grpSp>
          <p:nvGrpSpPr>
            <p:cNvPr id="5" name="Group 37">
              <a:extLst>
                <a:ext uri="{FF2B5EF4-FFF2-40B4-BE49-F238E27FC236}">
                  <a16:creationId xmlns:a16="http://schemas.microsoft.com/office/drawing/2014/main" id="{087BC4E4-1930-18BC-3C48-19D7D38FAA68}"/>
                </a:ext>
              </a:extLst>
            </p:cNvPr>
            <p:cNvGrpSpPr/>
            <p:nvPr/>
          </p:nvGrpSpPr>
          <p:grpSpPr>
            <a:xfrm>
              <a:off x="0" y="0"/>
              <a:ext cx="1265543" cy="1267131"/>
              <a:chOff x="0" y="0"/>
              <a:chExt cx="929247" cy="930414"/>
            </a:xfrm>
          </p:grpSpPr>
          <p:sp>
            <p:nvSpPr>
              <p:cNvPr id="7" name="Freeform 38">
                <a:extLst>
                  <a:ext uri="{FF2B5EF4-FFF2-40B4-BE49-F238E27FC236}">
                    <a16:creationId xmlns:a16="http://schemas.microsoft.com/office/drawing/2014/main" id="{C81107C1-1903-F152-2E6A-A654E8E8DB52}"/>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8" name="TextBox 39">
                <a:extLst>
                  <a:ext uri="{FF2B5EF4-FFF2-40B4-BE49-F238E27FC236}">
                    <a16:creationId xmlns:a16="http://schemas.microsoft.com/office/drawing/2014/main" id="{A80B81D0-3781-AAD8-96B1-E14F3F129ABA}"/>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6" name="TextBox 40">
              <a:extLst>
                <a:ext uri="{FF2B5EF4-FFF2-40B4-BE49-F238E27FC236}">
                  <a16:creationId xmlns:a16="http://schemas.microsoft.com/office/drawing/2014/main" id="{927CB639-07F8-74DF-C576-C370A19BE578}"/>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70C0"/>
                  </a:solidFill>
                  <a:latin typeface="Code Pro Bold"/>
                  <a:ea typeface="Code Pro Bold"/>
                  <a:cs typeface="Code Pro Bold"/>
                  <a:sym typeface="Code Pro Bold"/>
                </a:rPr>
                <a:t>1</a:t>
              </a:r>
            </a:p>
          </p:txBody>
        </p:sp>
      </p:grpSp>
      <p:grpSp>
        <p:nvGrpSpPr>
          <p:cNvPr id="10" name="Group 46">
            <a:extLst>
              <a:ext uri="{FF2B5EF4-FFF2-40B4-BE49-F238E27FC236}">
                <a16:creationId xmlns:a16="http://schemas.microsoft.com/office/drawing/2014/main" id="{55171199-325E-B56C-F4BC-881E2DF0CE87}"/>
              </a:ext>
            </a:extLst>
          </p:cNvPr>
          <p:cNvGrpSpPr/>
          <p:nvPr/>
        </p:nvGrpSpPr>
        <p:grpSpPr>
          <a:xfrm>
            <a:off x="1147586" y="4171911"/>
            <a:ext cx="949157" cy="950349"/>
            <a:chOff x="0" y="0"/>
            <a:chExt cx="1265543" cy="1267131"/>
          </a:xfrm>
        </p:grpSpPr>
        <p:grpSp>
          <p:nvGrpSpPr>
            <p:cNvPr id="12" name="Group 47">
              <a:extLst>
                <a:ext uri="{FF2B5EF4-FFF2-40B4-BE49-F238E27FC236}">
                  <a16:creationId xmlns:a16="http://schemas.microsoft.com/office/drawing/2014/main" id="{B609FA9F-A071-3086-6F53-83128BF70B00}"/>
                </a:ext>
              </a:extLst>
            </p:cNvPr>
            <p:cNvGrpSpPr/>
            <p:nvPr/>
          </p:nvGrpSpPr>
          <p:grpSpPr>
            <a:xfrm>
              <a:off x="0" y="0"/>
              <a:ext cx="1265543" cy="1267131"/>
              <a:chOff x="0" y="0"/>
              <a:chExt cx="929247" cy="930414"/>
            </a:xfrm>
          </p:grpSpPr>
          <p:sp>
            <p:nvSpPr>
              <p:cNvPr id="14" name="Freeform 48">
                <a:extLst>
                  <a:ext uri="{FF2B5EF4-FFF2-40B4-BE49-F238E27FC236}">
                    <a16:creationId xmlns:a16="http://schemas.microsoft.com/office/drawing/2014/main" id="{40C1E220-922F-0D12-06CC-1FC089E7FE51}"/>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15" name="TextBox 49">
                <a:extLst>
                  <a:ext uri="{FF2B5EF4-FFF2-40B4-BE49-F238E27FC236}">
                    <a16:creationId xmlns:a16="http://schemas.microsoft.com/office/drawing/2014/main" id="{176AFF57-276A-BF0A-BB50-3F2247841EC6}"/>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13" name="TextBox 50">
              <a:extLst>
                <a:ext uri="{FF2B5EF4-FFF2-40B4-BE49-F238E27FC236}">
                  <a16:creationId xmlns:a16="http://schemas.microsoft.com/office/drawing/2014/main" id="{8B0C26C6-646B-0FC1-B2F5-F1F041589ABF}"/>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70C0"/>
                  </a:solidFill>
                  <a:latin typeface="Code Pro Bold"/>
                  <a:ea typeface="Code Pro Bold"/>
                  <a:cs typeface="Code Pro Bold"/>
                  <a:sym typeface="Code Pro Bold"/>
                </a:rPr>
                <a:t>2</a:t>
              </a:r>
            </a:p>
          </p:txBody>
        </p:sp>
      </p:grpSp>
      <p:grpSp>
        <p:nvGrpSpPr>
          <p:cNvPr id="16" name="Group 51">
            <a:extLst>
              <a:ext uri="{FF2B5EF4-FFF2-40B4-BE49-F238E27FC236}">
                <a16:creationId xmlns:a16="http://schemas.microsoft.com/office/drawing/2014/main" id="{7EF7B242-3069-DDD5-EF8D-FEF91C11A919}"/>
              </a:ext>
            </a:extLst>
          </p:cNvPr>
          <p:cNvGrpSpPr/>
          <p:nvPr/>
        </p:nvGrpSpPr>
        <p:grpSpPr>
          <a:xfrm>
            <a:off x="1165572" y="5817944"/>
            <a:ext cx="949157" cy="950349"/>
            <a:chOff x="0" y="0"/>
            <a:chExt cx="1265543" cy="1267131"/>
          </a:xfrm>
        </p:grpSpPr>
        <p:grpSp>
          <p:nvGrpSpPr>
            <p:cNvPr id="17" name="Group 52">
              <a:extLst>
                <a:ext uri="{FF2B5EF4-FFF2-40B4-BE49-F238E27FC236}">
                  <a16:creationId xmlns:a16="http://schemas.microsoft.com/office/drawing/2014/main" id="{5BF4ABE5-C560-6117-3FB6-E4885FEC0837}"/>
                </a:ext>
              </a:extLst>
            </p:cNvPr>
            <p:cNvGrpSpPr/>
            <p:nvPr/>
          </p:nvGrpSpPr>
          <p:grpSpPr>
            <a:xfrm>
              <a:off x="0" y="0"/>
              <a:ext cx="1265543" cy="1267131"/>
              <a:chOff x="0" y="0"/>
              <a:chExt cx="929247" cy="930414"/>
            </a:xfrm>
          </p:grpSpPr>
          <p:sp>
            <p:nvSpPr>
              <p:cNvPr id="19" name="Freeform 53">
                <a:extLst>
                  <a:ext uri="{FF2B5EF4-FFF2-40B4-BE49-F238E27FC236}">
                    <a16:creationId xmlns:a16="http://schemas.microsoft.com/office/drawing/2014/main" id="{D2904FAE-BBAE-404A-FFC9-7058E0E454F4}"/>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20" name="TextBox 54">
                <a:extLst>
                  <a:ext uri="{FF2B5EF4-FFF2-40B4-BE49-F238E27FC236}">
                    <a16:creationId xmlns:a16="http://schemas.microsoft.com/office/drawing/2014/main" id="{6A69E7CF-F9F4-4844-62F9-7D7B8D70195A}"/>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18" name="TextBox 55">
              <a:extLst>
                <a:ext uri="{FF2B5EF4-FFF2-40B4-BE49-F238E27FC236}">
                  <a16:creationId xmlns:a16="http://schemas.microsoft.com/office/drawing/2014/main" id="{B230A9F8-1BFC-B701-C366-E6552B013FB0}"/>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70C0"/>
                  </a:solidFill>
                  <a:latin typeface="Code Pro Bold"/>
                  <a:ea typeface="Code Pro Bold"/>
                  <a:cs typeface="Code Pro Bold"/>
                  <a:sym typeface="Code Pro Bold"/>
                </a:rPr>
                <a:t>3</a:t>
              </a:r>
            </a:p>
          </p:txBody>
        </p:sp>
      </p:grpSp>
      <p:grpSp>
        <p:nvGrpSpPr>
          <p:cNvPr id="21" name="Group 56">
            <a:extLst>
              <a:ext uri="{FF2B5EF4-FFF2-40B4-BE49-F238E27FC236}">
                <a16:creationId xmlns:a16="http://schemas.microsoft.com/office/drawing/2014/main" id="{9DD5C327-36FB-8174-6047-D2621C62C8F1}"/>
              </a:ext>
            </a:extLst>
          </p:cNvPr>
          <p:cNvGrpSpPr/>
          <p:nvPr/>
        </p:nvGrpSpPr>
        <p:grpSpPr>
          <a:xfrm>
            <a:off x="1147585" y="7463977"/>
            <a:ext cx="949157" cy="950349"/>
            <a:chOff x="0" y="0"/>
            <a:chExt cx="1265543" cy="1267131"/>
          </a:xfrm>
        </p:grpSpPr>
        <p:grpSp>
          <p:nvGrpSpPr>
            <p:cNvPr id="22" name="Group 57">
              <a:extLst>
                <a:ext uri="{FF2B5EF4-FFF2-40B4-BE49-F238E27FC236}">
                  <a16:creationId xmlns:a16="http://schemas.microsoft.com/office/drawing/2014/main" id="{8406B55E-CD50-CDBA-CB10-F58E7BEDE456}"/>
                </a:ext>
              </a:extLst>
            </p:cNvPr>
            <p:cNvGrpSpPr/>
            <p:nvPr/>
          </p:nvGrpSpPr>
          <p:grpSpPr>
            <a:xfrm>
              <a:off x="0" y="0"/>
              <a:ext cx="1265543" cy="1267131"/>
              <a:chOff x="0" y="0"/>
              <a:chExt cx="929247" cy="930414"/>
            </a:xfrm>
          </p:grpSpPr>
          <p:sp>
            <p:nvSpPr>
              <p:cNvPr id="24" name="Freeform 58">
                <a:extLst>
                  <a:ext uri="{FF2B5EF4-FFF2-40B4-BE49-F238E27FC236}">
                    <a16:creationId xmlns:a16="http://schemas.microsoft.com/office/drawing/2014/main" id="{36E848FC-6D3A-9BED-E10B-3B694E1E6CD0}"/>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25" name="TextBox 59">
                <a:extLst>
                  <a:ext uri="{FF2B5EF4-FFF2-40B4-BE49-F238E27FC236}">
                    <a16:creationId xmlns:a16="http://schemas.microsoft.com/office/drawing/2014/main" id="{56366136-93B3-2AC6-0135-3A4960840BE1}"/>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23" name="TextBox 60">
              <a:extLst>
                <a:ext uri="{FF2B5EF4-FFF2-40B4-BE49-F238E27FC236}">
                  <a16:creationId xmlns:a16="http://schemas.microsoft.com/office/drawing/2014/main" id="{CB6E80E1-F169-916A-FA67-A15787C96FA0}"/>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70C0"/>
                  </a:solidFill>
                  <a:latin typeface="Code Pro Bold"/>
                  <a:ea typeface="Code Pro Bold"/>
                  <a:cs typeface="Code Pro Bold"/>
                  <a:sym typeface="Code Pro Bold"/>
                </a:rPr>
                <a:t>4</a:t>
              </a:r>
            </a:p>
          </p:txBody>
        </p:sp>
      </p:grpSp>
      <p:sp>
        <p:nvSpPr>
          <p:cNvPr id="26" name="TextBox 25">
            <a:extLst>
              <a:ext uri="{FF2B5EF4-FFF2-40B4-BE49-F238E27FC236}">
                <a16:creationId xmlns:a16="http://schemas.microsoft.com/office/drawing/2014/main" id="{B08E884B-5840-E829-4805-09350FE54AC3}"/>
              </a:ext>
            </a:extLst>
          </p:cNvPr>
          <p:cNvSpPr txBox="1"/>
          <p:nvPr/>
        </p:nvSpPr>
        <p:spPr>
          <a:xfrm>
            <a:off x="2801934" y="2691586"/>
            <a:ext cx="14644553" cy="577081"/>
          </a:xfrm>
          <a:prstGeom prst="rect">
            <a:avLst/>
          </a:prstGeom>
        </p:spPr>
        <p:txBody>
          <a:bodyPr wrap="square" lIns="0" tIns="0" rIns="0" bIns="0" rtlCol="0" anchor="t">
            <a:spAutoFit/>
          </a:bodyPr>
          <a:lstStyle/>
          <a:p>
            <a:pPr algn="l">
              <a:lnSpc>
                <a:spcPts val="4479"/>
              </a:lnSpc>
              <a:spcBef>
                <a:spcPct val="0"/>
              </a:spcBef>
            </a:pPr>
            <a:r>
              <a:rPr lang="en-US" sz="4000" spc="319" dirty="0">
                <a:solidFill>
                  <a:srgbClr val="000000"/>
                </a:solidFill>
                <a:latin typeface="Aptos Display" panose="020B0004020202020204" pitchFamily="34" charset="0"/>
                <a:ea typeface="Arial"/>
                <a:cs typeface="Arial" panose="020B0604020202020204" pitchFamily="34" charset="0"/>
                <a:sym typeface="Arial"/>
              </a:rPr>
              <a:t>What is our body’s defence system called?</a:t>
            </a:r>
          </a:p>
        </p:txBody>
      </p:sp>
      <p:sp>
        <p:nvSpPr>
          <p:cNvPr id="27" name="TextBox 26">
            <a:extLst>
              <a:ext uri="{FF2B5EF4-FFF2-40B4-BE49-F238E27FC236}">
                <a16:creationId xmlns:a16="http://schemas.microsoft.com/office/drawing/2014/main" id="{185CC318-4E42-1BDB-B889-AD0473A2FE62}"/>
              </a:ext>
            </a:extLst>
          </p:cNvPr>
          <p:cNvSpPr txBox="1"/>
          <p:nvPr/>
        </p:nvSpPr>
        <p:spPr>
          <a:xfrm>
            <a:off x="2831751" y="4278512"/>
            <a:ext cx="13287905" cy="577081"/>
          </a:xfrm>
          <a:prstGeom prst="rect">
            <a:avLst/>
          </a:prstGeom>
        </p:spPr>
        <p:txBody>
          <a:bodyPr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a:sym typeface="Arial"/>
              </a:rPr>
              <a:t>What does it do?</a:t>
            </a:r>
          </a:p>
        </p:txBody>
      </p:sp>
      <p:sp>
        <p:nvSpPr>
          <p:cNvPr id="28" name="TextBox 27">
            <a:extLst>
              <a:ext uri="{FF2B5EF4-FFF2-40B4-BE49-F238E27FC236}">
                <a16:creationId xmlns:a16="http://schemas.microsoft.com/office/drawing/2014/main" id="{24A83B08-3530-EECB-1D3C-AE64BC6214A2}"/>
              </a:ext>
            </a:extLst>
          </p:cNvPr>
          <p:cNvSpPr txBox="1"/>
          <p:nvPr/>
        </p:nvSpPr>
        <p:spPr>
          <a:xfrm>
            <a:off x="2775430" y="6012409"/>
            <a:ext cx="10967780" cy="577081"/>
          </a:xfrm>
          <a:prstGeom prst="rect">
            <a:avLst/>
          </a:prstGeom>
        </p:spPr>
        <p:txBody>
          <a:bodyPr wrap="square"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a:sym typeface="Arial"/>
              </a:rPr>
              <a:t>Why do we need vaccines?</a:t>
            </a:r>
          </a:p>
        </p:txBody>
      </p:sp>
      <p:sp>
        <p:nvSpPr>
          <p:cNvPr id="29" name="TextBox 28">
            <a:extLst>
              <a:ext uri="{FF2B5EF4-FFF2-40B4-BE49-F238E27FC236}">
                <a16:creationId xmlns:a16="http://schemas.microsoft.com/office/drawing/2014/main" id="{8822EE3C-D0D1-CC4B-5FBD-839DD7F254FF}"/>
              </a:ext>
            </a:extLst>
          </p:cNvPr>
          <p:cNvSpPr txBox="1"/>
          <p:nvPr/>
        </p:nvSpPr>
        <p:spPr>
          <a:xfrm>
            <a:off x="2755552" y="7463977"/>
            <a:ext cx="11725407" cy="1154162"/>
          </a:xfrm>
          <a:prstGeom prst="rect">
            <a:avLst/>
          </a:prstGeom>
        </p:spPr>
        <p:txBody>
          <a:bodyPr wrap="square"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Bold"/>
                <a:cs typeface="Arial"/>
                <a:sym typeface="Arial"/>
              </a:rPr>
              <a:t>What happens to our ‘defence system’ when we get a vaccination?</a:t>
            </a:r>
            <a:endParaRPr lang="en-US" sz="4000" spc="320" dirty="0">
              <a:solidFill>
                <a:srgbClr val="000000"/>
              </a:solidFill>
              <a:latin typeface="Aptos Display" panose="020B0004020202020204" pitchFamily="34" charset="0"/>
              <a:ea typeface="Arial Bold"/>
              <a:cs typeface="Arial Bold"/>
              <a:sym typeface="Arial Bold"/>
            </a:endParaRPr>
          </a:p>
        </p:txBody>
      </p:sp>
      <p:sp>
        <p:nvSpPr>
          <p:cNvPr id="30" name="Freeform 21">
            <a:extLst>
              <a:ext uri="{FF2B5EF4-FFF2-40B4-BE49-F238E27FC236}">
                <a16:creationId xmlns:a16="http://schemas.microsoft.com/office/drawing/2014/main" id="{AD412FA5-D5C0-61EF-0CF7-4AC4FBF9327F}"/>
              </a:ext>
            </a:extLst>
          </p:cNvPr>
          <p:cNvSpPr/>
          <p:nvPr/>
        </p:nvSpPr>
        <p:spPr>
          <a:xfrm>
            <a:off x="12039599" y="3924300"/>
            <a:ext cx="5220393" cy="5567721"/>
          </a:xfrm>
          <a:custGeom>
            <a:avLst/>
            <a:gdLst/>
            <a:ahLst/>
            <a:cxnLst/>
            <a:rect l="l" t="t" r="r" b="b"/>
            <a:pathLst>
              <a:path w="3536658" h="4148572">
                <a:moveTo>
                  <a:pt x="0" y="0"/>
                </a:moveTo>
                <a:lnTo>
                  <a:pt x="3536657" y="0"/>
                </a:lnTo>
                <a:lnTo>
                  <a:pt x="3536657" y="4148572"/>
                </a:lnTo>
                <a:lnTo>
                  <a:pt x="0" y="4148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Tree>
    <p:extLst>
      <p:ext uri="{BB962C8B-B14F-4D97-AF65-F5344CB8AC3E}">
        <p14:creationId xmlns:p14="http://schemas.microsoft.com/office/powerpoint/2010/main" val="28002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mmunisations: What are they?">
            <a:hlinkClick r:id="" action="ppaction://media"/>
            <a:extLst>
              <a:ext uri="{FF2B5EF4-FFF2-40B4-BE49-F238E27FC236}">
                <a16:creationId xmlns:a16="http://schemas.microsoft.com/office/drawing/2014/main" id="{656275E3-79B0-9271-D159-1765D6F40AA8}"/>
              </a:ext>
            </a:extLst>
          </p:cNvPr>
          <p:cNvPicPr>
            <a:picLocks noRot="1" noChangeAspect="1"/>
          </p:cNvPicPr>
          <p:nvPr>
            <a:videoFile r:link="rId1"/>
          </p:nvPr>
        </p:nvPicPr>
        <p:blipFill>
          <a:blip r:embed="rId4"/>
          <a:stretch>
            <a:fillRect/>
          </a:stretch>
        </p:blipFill>
        <p:spPr>
          <a:xfrm>
            <a:off x="3035300" y="1943100"/>
            <a:ext cx="12357100" cy="6981762"/>
          </a:xfrm>
          <a:prstGeom prst="rect">
            <a:avLst/>
          </a:prstGeom>
        </p:spPr>
      </p:pic>
      <p:sp>
        <p:nvSpPr>
          <p:cNvPr id="3" name="TextBox 19">
            <a:extLst>
              <a:ext uri="{FF2B5EF4-FFF2-40B4-BE49-F238E27FC236}">
                <a16:creationId xmlns:a16="http://schemas.microsoft.com/office/drawing/2014/main" id="{23F12160-637A-5192-5A78-8EADC15C13B1}"/>
              </a:ext>
            </a:extLst>
          </p:cNvPr>
          <p:cNvSpPr txBox="1"/>
          <p:nvPr/>
        </p:nvSpPr>
        <p:spPr>
          <a:xfrm>
            <a:off x="1447800" y="784333"/>
            <a:ext cx="659130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What is a vaccine?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7">
            <a:extLst>
              <a:ext uri="{FF2B5EF4-FFF2-40B4-BE49-F238E27FC236}">
                <a16:creationId xmlns:a16="http://schemas.microsoft.com/office/drawing/2014/main" id="{73A428BD-742C-5F2D-F22D-060DD1ABF100}"/>
              </a:ext>
            </a:extLst>
          </p:cNvPr>
          <p:cNvSpPr txBox="1"/>
          <p:nvPr/>
        </p:nvSpPr>
        <p:spPr>
          <a:xfrm>
            <a:off x="5219700" y="957641"/>
            <a:ext cx="784860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How do vaccines work?</a:t>
            </a:r>
          </a:p>
        </p:txBody>
      </p:sp>
      <p:grpSp>
        <p:nvGrpSpPr>
          <p:cNvPr id="5" name="Group 36">
            <a:extLst>
              <a:ext uri="{FF2B5EF4-FFF2-40B4-BE49-F238E27FC236}">
                <a16:creationId xmlns:a16="http://schemas.microsoft.com/office/drawing/2014/main" id="{3496EFF9-FD9C-5AA4-2890-BD0A1AD31F2D}"/>
              </a:ext>
            </a:extLst>
          </p:cNvPr>
          <p:cNvGrpSpPr/>
          <p:nvPr/>
        </p:nvGrpSpPr>
        <p:grpSpPr>
          <a:xfrm>
            <a:off x="1096898" y="1782725"/>
            <a:ext cx="949157" cy="950349"/>
            <a:chOff x="0" y="0"/>
            <a:chExt cx="1265543" cy="1267131"/>
          </a:xfrm>
        </p:grpSpPr>
        <p:grpSp>
          <p:nvGrpSpPr>
            <p:cNvPr id="6" name="Group 37">
              <a:extLst>
                <a:ext uri="{FF2B5EF4-FFF2-40B4-BE49-F238E27FC236}">
                  <a16:creationId xmlns:a16="http://schemas.microsoft.com/office/drawing/2014/main" id="{4184C5F1-C3A7-759B-7A94-5963A43322F6}"/>
                </a:ext>
              </a:extLst>
            </p:cNvPr>
            <p:cNvGrpSpPr/>
            <p:nvPr/>
          </p:nvGrpSpPr>
          <p:grpSpPr>
            <a:xfrm>
              <a:off x="0" y="0"/>
              <a:ext cx="1265543" cy="1267131"/>
              <a:chOff x="0" y="0"/>
              <a:chExt cx="929247" cy="930414"/>
            </a:xfrm>
          </p:grpSpPr>
          <p:sp>
            <p:nvSpPr>
              <p:cNvPr id="8" name="Freeform 38">
                <a:extLst>
                  <a:ext uri="{FF2B5EF4-FFF2-40B4-BE49-F238E27FC236}">
                    <a16:creationId xmlns:a16="http://schemas.microsoft.com/office/drawing/2014/main" id="{CA08F90A-8ABC-39A3-B89F-AF879EAE1C58}"/>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9" name="TextBox 39">
                <a:extLst>
                  <a:ext uri="{FF2B5EF4-FFF2-40B4-BE49-F238E27FC236}">
                    <a16:creationId xmlns:a16="http://schemas.microsoft.com/office/drawing/2014/main" id="{A9CB2BBE-8278-7155-9453-F247C02018CF}"/>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7" name="TextBox 40">
              <a:extLst>
                <a:ext uri="{FF2B5EF4-FFF2-40B4-BE49-F238E27FC236}">
                  <a16:creationId xmlns:a16="http://schemas.microsoft.com/office/drawing/2014/main" id="{B9633CF2-9057-3B51-DAD9-0483B539D127}"/>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B050"/>
                  </a:solidFill>
                  <a:latin typeface="Code Pro Bold"/>
                  <a:ea typeface="Code Pro Bold"/>
                  <a:cs typeface="Code Pro Bold"/>
                  <a:sym typeface="Code Pro Bold"/>
                </a:rPr>
                <a:t>1</a:t>
              </a:r>
            </a:p>
          </p:txBody>
        </p:sp>
      </p:grpSp>
      <p:grpSp>
        <p:nvGrpSpPr>
          <p:cNvPr id="10" name="Group 46">
            <a:extLst>
              <a:ext uri="{FF2B5EF4-FFF2-40B4-BE49-F238E27FC236}">
                <a16:creationId xmlns:a16="http://schemas.microsoft.com/office/drawing/2014/main" id="{CB162935-D522-E450-9E20-96718A69DCDE}"/>
              </a:ext>
            </a:extLst>
          </p:cNvPr>
          <p:cNvGrpSpPr/>
          <p:nvPr/>
        </p:nvGrpSpPr>
        <p:grpSpPr>
          <a:xfrm>
            <a:off x="1096897" y="3569512"/>
            <a:ext cx="949157" cy="950349"/>
            <a:chOff x="0" y="0"/>
            <a:chExt cx="1265543" cy="1267131"/>
          </a:xfrm>
        </p:grpSpPr>
        <p:grpSp>
          <p:nvGrpSpPr>
            <p:cNvPr id="11" name="Group 47">
              <a:extLst>
                <a:ext uri="{FF2B5EF4-FFF2-40B4-BE49-F238E27FC236}">
                  <a16:creationId xmlns:a16="http://schemas.microsoft.com/office/drawing/2014/main" id="{8CAFA983-C79A-8AEF-49D4-B1DB16810540}"/>
                </a:ext>
              </a:extLst>
            </p:cNvPr>
            <p:cNvGrpSpPr/>
            <p:nvPr/>
          </p:nvGrpSpPr>
          <p:grpSpPr>
            <a:xfrm>
              <a:off x="0" y="0"/>
              <a:ext cx="1265543" cy="1267131"/>
              <a:chOff x="0" y="0"/>
              <a:chExt cx="929247" cy="930414"/>
            </a:xfrm>
          </p:grpSpPr>
          <p:sp>
            <p:nvSpPr>
              <p:cNvPr id="13" name="Freeform 48">
                <a:extLst>
                  <a:ext uri="{FF2B5EF4-FFF2-40B4-BE49-F238E27FC236}">
                    <a16:creationId xmlns:a16="http://schemas.microsoft.com/office/drawing/2014/main" id="{C387EE0C-AD36-8BBD-CC5D-E9BE3539072B}"/>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14" name="TextBox 49">
                <a:extLst>
                  <a:ext uri="{FF2B5EF4-FFF2-40B4-BE49-F238E27FC236}">
                    <a16:creationId xmlns:a16="http://schemas.microsoft.com/office/drawing/2014/main" id="{61B8047C-5380-0587-713C-DAA2F80E2E64}"/>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12" name="TextBox 50">
              <a:extLst>
                <a:ext uri="{FF2B5EF4-FFF2-40B4-BE49-F238E27FC236}">
                  <a16:creationId xmlns:a16="http://schemas.microsoft.com/office/drawing/2014/main" id="{6FC70DD5-BFAB-44FF-EE4D-473EFA753942}"/>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B050"/>
                  </a:solidFill>
                  <a:latin typeface="Code Pro Bold"/>
                  <a:ea typeface="Code Pro Bold"/>
                  <a:cs typeface="Code Pro Bold"/>
                  <a:sym typeface="Code Pro Bold"/>
                </a:rPr>
                <a:t>2</a:t>
              </a:r>
            </a:p>
          </p:txBody>
        </p:sp>
      </p:grpSp>
      <p:grpSp>
        <p:nvGrpSpPr>
          <p:cNvPr id="15" name="Group 51">
            <a:extLst>
              <a:ext uri="{FF2B5EF4-FFF2-40B4-BE49-F238E27FC236}">
                <a16:creationId xmlns:a16="http://schemas.microsoft.com/office/drawing/2014/main" id="{A0F10540-43CD-18C6-8A75-6766FDD6DF34}"/>
              </a:ext>
            </a:extLst>
          </p:cNvPr>
          <p:cNvGrpSpPr/>
          <p:nvPr/>
        </p:nvGrpSpPr>
        <p:grpSpPr>
          <a:xfrm>
            <a:off x="1096896" y="5311975"/>
            <a:ext cx="949157" cy="950349"/>
            <a:chOff x="0" y="0"/>
            <a:chExt cx="1265543" cy="1267131"/>
          </a:xfrm>
        </p:grpSpPr>
        <p:grpSp>
          <p:nvGrpSpPr>
            <p:cNvPr id="16" name="Group 52">
              <a:extLst>
                <a:ext uri="{FF2B5EF4-FFF2-40B4-BE49-F238E27FC236}">
                  <a16:creationId xmlns:a16="http://schemas.microsoft.com/office/drawing/2014/main" id="{515C1D48-F1BF-C195-C49F-E698FB38217C}"/>
                </a:ext>
              </a:extLst>
            </p:cNvPr>
            <p:cNvGrpSpPr/>
            <p:nvPr/>
          </p:nvGrpSpPr>
          <p:grpSpPr>
            <a:xfrm>
              <a:off x="0" y="0"/>
              <a:ext cx="1265543" cy="1267131"/>
              <a:chOff x="0" y="0"/>
              <a:chExt cx="929247" cy="930414"/>
            </a:xfrm>
          </p:grpSpPr>
          <p:sp>
            <p:nvSpPr>
              <p:cNvPr id="18" name="Freeform 53">
                <a:extLst>
                  <a:ext uri="{FF2B5EF4-FFF2-40B4-BE49-F238E27FC236}">
                    <a16:creationId xmlns:a16="http://schemas.microsoft.com/office/drawing/2014/main" id="{70A4B183-7BA2-1B55-8A4E-991196263350}"/>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19" name="TextBox 54">
                <a:extLst>
                  <a:ext uri="{FF2B5EF4-FFF2-40B4-BE49-F238E27FC236}">
                    <a16:creationId xmlns:a16="http://schemas.microsoft.com/office/drawing/2014/main" id="{883CF2EF-818A-27F8-E262-B02475649A97}"/>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17" name="TextBox 55">
              <a:extLst>
                <a:ext uri="{FF2B5EF4-FFF2-40B4-BE49-F238E27FC236}">
                  <a16:creationId xmlns:a16="http://schemas.microsoft.com/office/drawing/2014/main" id="{9810F5A3-C3AF-3355-74C3-7E0E803B0368}"/>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B050"/>
                  </a:solidFill>
                  <a:latin typeface="Code Pro Bold"/>
                  <a:ea typeface="Code Pro Bold"/>
                  <a:cs typeface="Code Pro Bold"/>
                  <a:sym typeface="Code Pro Bold"/>
                </a:rPr>
                <a:t>3</a:t>
              </a:r>
            </a:p>
          </p:txBody>
        </p:sp>
      </p:grpSp>
      <p:grpSp>
        <p:nvGrpSpPr>
          <p:cNvPr id="20" name="Group 56">
            <a:extLst>
              <a:ext uri="{FF2B5EF4-FFF2-40B4-BE49-F238E27FC236}">
                <a16:creationId xmlns:a16="http://schemas.microsoft.com/office/drawing/2014/main" id="{5F507E82-CE7A-C601-BE5F-5ADEB62705AA}"/>
              </a:ext>
            </a:extLst>
          </p:cNvPr>
          <p:cNvGrpSpPr/>
          <p:nvPr/>
        </p:nvGrpSpPr>
        <p:grpSpPr>
          <a:xfrm>
            <a:off x="1096896" y="7187858"/>
            <a:ext cx="949157" cy="950349"/>
            <a:chOff x="0" y="0"/>
            <a:chExt cx="1265543" cy="1267131"/>
          </a:xfrm>
        </p:grpSpPr>
        <p:grpSp>
          <p:nvGrpSpPr>
            <p:cNvPr id="21" name="Group 57">
              <a:extLst>
                <a:ext uri="{FF2B5EF4-FFF2-40B4-BE49-F238E27FC236}">
                  <a16:creationId xmlns:a16="http://schemas.microsoft.com/office/drawing/2014/main" id="{A29348D6-E6E8-0E35-57E6-C5B4555255F6}"/>
                </a:ext>
              </a:extLst>
            </p:cNvPr>
            <p:cNvGrpSpPr/>
            <p:nvPr/>
          </p:nvGrpSpPr>
          <p:grpSpPr>
            <a:xfrm>
              <a:off x="0" y="0"/>
              <a:ext cx="1265543" cy="1267131"/>
              <a:chOff x="0" y="0"/>
              <a:chExt cx="929247" cy="930414"/>
            </a:xfrm>
          </p:grpSpPr>
          <p:sp>
            <p:nvSpPr>
              <p:cNvPr id="23" name="Freeform 58">
                <a:extLst>
                  <a:ext uri="{FF2B5EF4-FFF2-40B4-BE49-F238E27FC236}">
                    <a16:creationId xmlns:a16="http://schemas.microsoft.com/office/drawing/2014/main" id="{4DF616D0-BED5-A15C-8D98-041EC4207A41}"/>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24" name="TextBox 59">
                <a:extLst>
                  <a:ext uri="{FF2B5EF4-FFF2-40B4-BE49-F238E27FC236}">
                    <a16:creationId xmlns:a16="http://schemas.microsoft.com/office/drawing/2014/main" id="{49FD9FED-E45D-5E36-39B8-DA75A040FF64}"/>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22" name="TextBox 60">
              <a:extLst>
                <a:ext uri="{FF2B5EF4-FFF2-40B4-BE49-F238E27FC236}">
                  <a16:creationId xmlns:a16="http://schemas.microsoft.com/office/drawing/2014/main" id="{142122E2-F836-E112-0FC7-0346F90BCD7E}"/>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00B050"/>
                  </a:solidFill>
                  <a:latin typeface="Code Pro Bold"/>
                  <a:ea typeface="Code Pro Bold"/>
                  <a:cs typeface="Code Pro Bold"/>
                  <a:sym typeface="Code Pro Bold"/>
                </a:rPr>
                <a:t>4</a:t>
              </a:r>
            </a:p>
          </p:txBody>
        </p:sp>
      </p:grpSp>
      <p:sp>
        <p:nvSpPr>
          <p:cNvPr id="25" name="TextBox 24">
            <a:extLst>
              <a:ext uri="{FF2B5EF4-FFF2-40B4-BE49-F238E27FC236}">
                <a16:creationId xmlns:a16="http://schemas.microsoft.com/office/drawing/2014/main" id="{6B891D34-D5B6-4319-FFE7-B111DC39499E}"/>
              </a:ext>
            </a:extLst>
          </p:cNvPr>
          <p:cNvSpPr txBox="1"/>
          <p:nvPr/>
        </p:nvSpPr>
        <p:spPr>
          <a:xfrm>
            <a:off x="2506414" y="1997362"/>
            <a:ext cx="14644553" cy="577081"/>
          </a:xfrm>
          <a:prstGeom prst="rect">
            <a:avLst/>
          </a:prstGeom>
        </p:spPr>
        <p:txBody>
          <a:bodyPr wrap="square" lIns="0" tIns="0" rIns="0" bIns="0" rtlCol="0" anchor="t">
            <a:spAutoFit/>
          </a:bodyPr>
          <a:lstStyle/>
          <a:p>
            <a:pPr algn="l">
              <a:lnSpc>
                <a:spcPts val="4479"/>
              </a:lnSpc>
              <a:spcBef>
                <a:spcPct val="0"/>
              </a:spcBef>
            </a:pPr>
            <a:r>
              <a:rPr lang="en-US" sz="4000" spc="319" dirty="0">
                <a:solidFill>
                  <a:srgbClr val="000000"/>
                </a:solidFill>
                <a:latin typeface="Aptos Display" panose="020B0004020202020204" pitchFamily="34" charset="0"/>
                <a:ea typeface="Arial"/>
                <a:cs typeface="Arial" panose="020B0604020202020204" pitchFamily="34" charset="0"/>
                <a:sym typeface="Arial"/>
              </a:rPr>
              <a:t>What is our body’s defence system called?</a:t>
            </a:r>
          </a:p>
        </p:txBody>
      </p:sp>
      <p:sp>
        <p:nvSpPr>
          <p:cNvPr id="26" name="TextBox 25">
            <a:extLst>
              <a:ext uri="{FF2B5EF4-FFF2-40B4-BE49-F238E27FC236}">
                <a16:creationId xmlns:a16="http://schemas.microsoft.com/office/drawing/2014/main" id="{81927976-0328-268A-1C8B-ECF247C9207A}"/>
              </a:ext>
            </a:extLst>
          </p:cNvPr>
          <p:cNvSpPr txBox="1"/>
          <p:nvPr/>
        </p:nvSpPr>
        <p:spPr>
          <a:xfrm>
            <a:off x="2533081" y="3698738"/>
            <a:ext cx="13287905" cy="577081"/>
          </a:xfrm>
          <a:prstGeom prst="rect">
            <a:avLst/>
          </a:prstGeom>
        </p:spPr>
        <p:txBody>
          <a:bodyPr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a:sym typeface="Arial"/>
              </a:rPr>
              <a:t>What does it do?</a:t>
            </a:r>
          </a:p>
        </p:txBody>
      </p:sp>
      <p:sp>
        <p:nvSpPr>
          <p:cNvPr id="27" name="TextBox 26">
            <a:extLst>
              <a:ext uri="{FF2B5EF4-FFF2-40B4-BE49-F238E27FC236}">
                <a16:creationId xmlns:a16="http://schemas.microsoft.com/office/drawing/2014/main" id="{EEDB4071-9952-32A8-4676-6B1D8FC8B62F}"/>
              </a:ext>
            </a:extLst>
          </p:cNvPr>
          <p:cNvSpPr txBox="1"/>
          <p:nvPr/>
        </p:nvSpPr>
        <p:spPr>
          <a:xfrm>
            <a:off x="2506414" y="5451099"/>
            <a:ext cx="10967780" cy="577081"/>
          </a:xfrm>
          <a:prstGeom prst="rect">
            <a:avLst/>
          </a:prstGeom>
        </p:spPr>
        <p:txBody>
          <a:bodyPr wrap="square"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a:sym typeface="Arial"/>
              </a:rPr>
              <a:t>Why do we need vaccines?</a:t>
            </a:r>
          </a:p>
        </p:txBody>
      </p:sp>
      <p:sp>
        <p:nvSpPr>
          <p:cNvPr id="28" name="TextBox 27">
            <a:extLst>
              <a:ext uri="{FF2B5EF4-FFF2-40B4-BE49-F238E27FC236}">
                <a16:creationId xmlns:a16="http://schemas.microsoft.com/office/drawing/2014/main" id="{CBE795EB-08AC-F2AE-258D-8F781765C3AD}"/>
              </a:ext>
            </a:extLst>
          </p:cNvPr>
          <p:cNvSpPr txBox="1"/>
          <p:nvPr/>
        </p:nvSpPr>
        <p:spPr>
          <a:xfrm>
            <a:off x="2506414" y="7305419"/>
            <a:ext cx="11725407" cy="1154162"/>
          </a:xfrm>
          <a:prstGeom prst="rect">
            <a:avLst/>
          </a:prstGeom>
        </p:spPr>
        <p:txBody>
          <a:bodyPr wrap="square"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Bold"/>
                <a:cs typeface="Arial"/>
                <a:sym typeface="Arial"/>
              </a:rPr>
              <a:t>What happens to our ‘defence system’ when we get a vaccination?</a:t>
            </a:r>
            <a:endParaRPr lang="en-US" sz="4000" spc="320" dirty="0">
              <a:solidFill>
                <a:srgbClr val="000000"/>
              </a:solidFill>
              <a:latin typeface="Aptos Display" panose="020B0004020202020204" pitchFamily="34" charset="0"/>
              <a:ea typeface="Arial Bold"/>
              <a:cs typeface="Arial Bold"/>
              <a:sym typeface="Arial Bold"/>
            </a:endParaRPr>
          </a:p>
        </p:txBody>
      </p:sp>
      <p:sp>
        <p:nvSpPr>
          <p:cNvPr id="29" name="Freeform 21">
            <a:extLst>
              <a:ext uri="{FF2B5EF4-FFF2-40B4-BE49-F238E27FC236}">
                <a16:creationId xmlns:a16="http://schemas.microsoft.com/office/drawing/2014/main" id="{C31DCEE5-9B07-24AF-95D2-09413FFBF85E}"/>
              </a:ext>
            </a:extLst>
          </p:cNvPr>
          <p:cNvSpPr/>
          <p:nvPr/>
        </p:nvSpPr>
        <p:spPr>
          <a:xfrm>
            <a:off x="15316200" y="7200899"/>
            <a:ext cx="1943792" cy="2291121"/>
          </a:xfrm>
          <a:custGeom>
            <a:avLst/>
            <a:gdLst/>
            <a:ahLst/>
            <a:cxnLst/>
            <a:rect l="l" t="t" r="r" b="b"/>
            <a:pathLst>
              <a:path w="3536658" h="4148572">
                <a:moveTo>
                  <a:pt x="0" y="0"/>
                </a:moveTo>
                <a:lnTo>
                  <a:pt x="3536657" y="0"/>
                </a:lnTo>
                <a:lnTo>
                  <a:pt x="3536657" y="4148572"/>
                </a:lnTo>
                <a:lnTo>
                  <a:pt x="0" y="4148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0" name="TextBox 42">
            <a:extLst>
              <a:ext uri="{FF2B5EF4-FFF2-40B4-BE49-F238E27FC236}">
                <a16:creationId xmlns:a16="http://schemas.microsoft.com/office/drawing/2014/main" id="{6F086F33-F79E-07C6-40F8-827E20C61C8B}"/>
              </a:ext>
            </a:extLst>
          </p:cNvPr>
          <p:cNvSpPr txBox="1"/>
          <p:nvPr/>
        </p:nvSpPr>
        <p:spPr>
          <a:xfrm>
            <a:off x="2686828" y="8459581"/>
            <a:ext cx="13551971" cy="1127103"/>
          </a:xfrm>
          <a:prstGeom prst="rect">
            <a:avLst/>
          </a:prstGeom>
        </p:spPr>
        <p:txBody>
          <a:bodyPr wrap="square" lIns="0" tIns="0" rIns="0" bIns="0" rtlCol="0" anchor="t">
            <a:spAutoFit/>
          </a:bodyPr>
          <a:lstStyle/>
          <a:p>
            <a:pPr algn="l">
              <a:lnSpc>
                <a:spcPts val="4479"/>
              </a:lnSpc>
              <a:spcBef>
                <a:spcPct val="0"/>
              </a:spcBef>
            </a:pPr>
            <a:r>
              <a:rPr lang="en-US" sz="3300" spc="319" dirty="0">
                <a:solidFill>
                  <a:srgbClr val="000000"/>
                </a:solidFill>
                <a:highlight>
                  <a:srgbClr val="FFFF81"/>
                </a:highlight>
                <a:latin typeface="Aptos Display" panose="020B0004020202020204" pitchFamily="34" charset="0"/>
                <a:ea typeface="Arial"/>
                <a:cs typeface="Arial" panose="020B0604020202020204" pitchFamily="34" charset="0"/>
                <a:sym typeface="Arial"/>
              </a:rPr>
              <a:t>you are giving your body the know-how to defend you if you ever catch the disease in the future</a:t>
            </a:r>
          </a:p>
        </p:txBody>
      </p:sp>
      <p:sp>
        <p:nvSpPr>
          <p:cNvPr id="31" name="TextBox 42">
            <a:extLst>
              <a:ext uri="{FF2B5EF4-FFF2-40B4-BE49-F238E27FC236}">
                <a16:creationId xmlns:a16="http://schemas.microsoft.com/office/drawing/2014/main" id="{EF544589-414B-81B0-347B-CCD707F3FEB7}"/>
              </a:ext>
            </a:extLst>
          </p:cNvPr>
          <p:cNvSpPr txBox="1"/>
          <p:nvPr/>
        </p:nvSpPr>
        <p:spPr>
          <a:xfrm>
            <a:off x="2686828" y="2733074"/>
            <a:ext cx="3563395" cy="557140"/>
          </a:xfrm>
          <a:prstGeom prst="rect">
            <a:avLst/>
          </a:prstGeom>
        </p:spPr>
        <p:txBody>
          <a:bodyPr wrap="square" lIns="0" tIns="0" rIns="0" bIns="0" rtlCol="0" anchor="t">
            <a:spAutoFit/>
          </a:bodyPr>
          <a:lstStyle/>
          <a:p>
            <a:pPr algn="l">
              <a:lnSpc>
                <a:spcPts val="4479"/>
              </a:lnSpc>
              <a:spcBef>
                <a:spcPct val="0"/>
              </a:spcBef>
            </a:pPr>
            <a:r>
              <a:rPr lang="en-US" sz="3300" spc="319" dirty="0">
                <a:solidFill>
                  <a:srgbClr val="000000"/>
                </a:solidFill>
                <a:highlight>
                  <a:srgbClr val="FFFF81"/>
                </a:highlight>
                <a:latin typeface="Aptos Display" panose="020B0004020202020204" pitchFamily="34" charset="0"/>
                <a:ea typeface="Arial"/>
                <a:cs typeface="Arial" panose="020B0604020202020204" pitchFamily="34" charset="0"/>
                <a:sym typeface="Arial"/>
              </a:rPr>
              <a:t>immune system</a:t>
            </a:r>
          </a:p>
        </p:txBody>
      </p:sp>
      <p:sp>
        <p:nvSpPr>
          <p:cNvPr id="32" name="TextBox 42">
            <a:extLst>
              <a:ext uri="{FF2B5EF4-FFF2-40B4-BE49-F238E27FC236}">
                <a16:creationId xmlns:a16="http://schemas.microsoft.com/office/drawing/2014/main" id="{7E213EF2-EDB6-FC4F-4D99-F90E601480A3}"/>
              </a:ext>
            </a:extLst>
          </p:cNvPr>
          <p:cNvSpPr txBox="1"/>
          <p:nvPr/>
        </p:nvSpPr>
        <p:spPr>
          <a:xfrm>
            <a:off x="2686828" y="4323996"/>
            <a:ext cx="11725407" cy="550022"/>
          </a:xfrm>
          <a:prstGeom prst="rect">
            <a:avLst/>
          </a:prstGeom>
        </p:spPr>
        <p:txBody>
          <a:bodyPr wrap="square" lIns="0" tIns="0" rIns="0" bIns="0" rtlCol="0" anchor="t">
            <a:spAutoFit/>
          </a:bodyPr>
          <a:lstStyle/>
          <a:p>
            <a:pPr algn="l">
              <a:lnSpc>
                <a:spcPts val="4479"/>
              </a:lnSpc>
              <a:spcBef>
                <a:spcPct val="0"/>
              </a:spcBef>
            </a:pPr>
            <a:r>
              <a:rPr lang="en-US" sz="3300" spc="319" dirty="0">
                <a:solidFill>
                  <a:srgbClr val="000000"/>
                </a:solidFill>
                <a:highlight>
                  <a:srgbClr val="FFFF81"/>
                </a:highlight>
                <a:latin typeface="Aptos Display" panose="020B0004020202020204" pitchFamily="34" charset="0"/>
                <a:ea typeface="Arial"/>
                <a:cs typeface="Arial" panose="020B0604020202020204" pitchFamily="34" charset="0"/>
                <a:sym typeface="Arial"/>
              </a:rPr>
              <a:t>makes cells that attack and defend against diseases </a:t>
            </a:r>
          </a:p>
        </p:txBody>
      </p:sp>
      <p:sp>
        <p:nvSpPr>
          <p:cNvPr id="33" name="TextBox 42">
            <a:extLst>
              <a:ext uri="{FF2B5EF4-FFF2-40B4-BE49-F238E27FC236}">
                <a16:creationId xmlns:a16="http://schemas.microsoft.com/office/drawing/2014/main" id="{691D5BD5-EB78-4109-2EC5-E6A4E2E4A924}"/>
              </a:ext>
            </a:extLst>
          </p:cNvPr>
          <p:cNvSpPr txBox="1"/>
          <p:nvPr/>
        </p:nvSpPr>
        <p:spPr>
          <a:xfrm>
            <a:off x="2686828" y="6060755"/>
            <a:ext cx="14283723" cy="1127103"/>
          </a:xfrm>
          <a:prstGeom prst="rect">
            <a:avLst/>
          </a:prstGeom>
        </p:spPr>
        <p:txBody>
          <a:bodyPr wrap="square" lIns="0" tIns="0" rIns="0" bIns="0" rtlCol="0" anchor="t">
            <a:spAutoFit/>
          </a:bodyPr>
          <a:lstStyle/>
          <a:p>
            <a:pPr algn="l">
              <a:lnSpc>
                <a:spcPts val="4479"/>
              </a:lnSpc>
              <a:spcBef>
                <a:spcPct val="0"/>
              </a:spcBef>
            </a:pPr>
            <a:r>
              <a:rPr lang="en-US" sz="3300" spc="319" dirty="0">
                <a:solidFill>
                  <a:srgbClr val="000000"/>
                </a:solidFill>
                <a:highlight>
                  <a:srgbClr val="FFFF81"/>
                </a:highlight>
                <a:latin typeface="Aptos Display" panose="020B0004020202020204" pitchFamily="34" charset="0"/>
                <a:ea typeface="Arial"/>
                <a:cs typeface="Arial" panose="020B0604020202020204" pitchFamily="34" charset="0"/>
                <a:sym typeface="Arial"/>
              </a:rPr>
              <a:t>because sometimes our bodies need help to defend against more serious and rare diseases </a:t>
            </a:r>
          </a:p>
        </p:txBody>
      </p:sp>
    </p:spTree>
    <p:extLst>
      <p:ext uri="{BB962C8B-B14F-4D97-AF65-F5344CB8AC3E}">
        <p14:creationId xmlns:p14="http://schemas.microsoft.com/office/powerpoint/2010/main" val="25140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mmunisations: What are they?">
            <a:hlinkClick r:id="" action="ppaction://media"/>
            <a:extLst>
              <a:ext uri="{FF2B5EF4-FFF2-40B4-BE49-F238E27FC236}">
                <a16:creationId xmlns:a16="http://schemas.microsoft.com/office/drawing/2014/main" id="{656275E3-79B0-9271-D159-1765D6F40AA8}"/>
              </a:ext>
            </a:extLst>
          </p:cNvPr>
          <p:cNvPicPr>
            <a:picLocks noRot="1" noChangeAspect="1"/>
          </p:cNvPicPr>
          <p:nvPr>
            <a:videoFile r:link="rId1"/>
          </p:nvPr>
        </p:nvPicPr>
        <p:blipFill>
          <a:blip r:embed="rId4"/>
          <a:stretch>
            <a:fillRect/>
          </a:stretch>
        </p:blipFill>
        <p:spPr>
          <a:xfrm>
            <a:off x="3035300" y="1943100"/>
            <a:ext cx="12357100" cy="6981762"/>
          </a:xfrm>
          <a:prstGeom prst="rect">
            <a:avLst/>
          </a:prstGeom>
        </p:spPr>
      </p:pic>
      <p:sp>
        <p:nvSpPr>
          <p:cNvPr id="4" name="TextBox 19">
            <a:extLst>
              <a:ext uri="{FF2B5EF4-FFF2-40B4-BE49-F238E27FC236}">
                <a16:creationId xmlns:a16="http://schemas.microsoft.com/office/drawing/2014/main" id="{DFEE3040-D1EE-6727-8C18-1F8172FBEC19}"/>
              </a:ext>
            </a:extLst>
          </p:cNvPr>
          <p:cNvSpPr txBox="1"/>
          <p:nvPr/>
        </p:nvSpPr>
        <p:spPr>
          <a:xfrm>
            <a:off x="1447800" y="784333"/>
            <a:ext cx="1181100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Is this a trusted source of information?</a:t>
            </a:r>
          </a:p>
        </p:txBody>
      </p:sp>
    </p:spTree>
    <p:extLst>
      <p:ext uri="{BB962C8B-B14F-4D97-AF65-F5344CB8AC3E}">
        <p14:creationId xmlns:p14="http://schemas.microsoft.com/office/powerpoint/2010/main" val="95142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7683aca-9fd2-40bc-bbd4-78df16a6fbe7" xsi:nil="true"/>
    <lcf76f155ced4ddcb4097134ff3c332f xmlns="420080e2-c002-4801-9768-2c0aff92a32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92BD7EC08ADE4D9BCBA557170D3ED4" ma:contentTypeVersion="16" ma:contentTypeDescription="Create a new document." ma:contentTypeScope="" ma:versionID="18888e3ceac9889801b4ee78fbfaf6ad">
  <xsd:schema xmlns:xsd="http://www.w3.org/2001/XMLSchema" xmlns:xs="http://www.w3.org/2001/XMLSchema" xmlns:p="http://schemas.microsoft.com/office/2006/metadata/properties" xmlns:ns2="420080e2-c002-4801-9768-2c0aff92a326" xmlns:ns3="87683aca-9fd2-40bc-bbd4-78df16a6fbe7" targetNamespace="http://schemas.microsoft.com/office/2006/metadata/properties" ma:root="true" ma:fieldsID="11c9cf0ada009ae9104dc32215091153" ns2:_="" ns3:_="">
    <xsd:import namespace="420080e2-c002-4801-9768-2c0aff92a326"/>
    <xsd:import namespace="87683aca-9fd2-40bc-bbd4-78df16a6fb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080e2-c002-4801-9768-2c0aff92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6c5055a-4abd-43df-9bfa-3aff5869a395"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683aca-9fd2-40bc-bbd4-78df16a6fbe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5934039-3cda-4486-aadf-bfb18b14de6d}" ma:internalName="TaxCatchAll" ma:showField="CatchAllData" ma:web="87683aca-9fd2-40bc-bbd4-78df16a6fbe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4A989A-EB9F-4D3C-854A-58C18894B746}">
  <ds:schemaRefs>
    <ds:schemaRef ds:uri="http://schemas.microsoft.com/sharepoint/v3/contenttype/forms"/>
  </ds:schemaRefs>
</ds:datastoreItem>
</file>

<file path=customXml/itemProps2.xml><?xml version="1.0" encoding="utf-8"?>
<ds:datastoreItem xmlns:ds="http://schemas.openxmlformats.org/officeDocument/2006/customXml" ds:itemID="{064C5D95-9C0B-4499-83F5-8A47AEF94CCA}">
  <ds:schemaRefs>
    <ds:schemaRef ds:uri="http://schemas.microsoft.com/office/2006/metadata/properties"/>
    <ds:schemaRef ds:uri="http://schemas.microsoft.com/office/infopath/2007/PartnerControls"/>
    <ds:schemaRef ds:uri="87683aca-9fd2-40bc-bbd4-78df16a6fbe7"/>
    <ds:schemaRef ds:uri="420080e2-c002-4801-9768-2c0aff92a326"/>
  </ds:schemaRefs>
</ds:datastoreItem>
</file>

<file path=customXml/itemProps3.xml><?xml version="1.0" encoding="utf-8"?>
<ds:datastoreItem xmlns:ds="http://schemas.openxmlformats.org/officeDocument/2006/customXml" ds:itemID="{1AF6A6B6-3961-49EA-88B7-0BBF5B25A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0080e2-c002-4801-9768-2c0aff92a326"/>
    <ds:schemaRef ds:uri="87683aca-9fd2-40bc-bbd4-78df16a6f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be4929-396d-4c8e-98c5-17ee83a3c1b1}" enabled="0" method="" siteId="{bebe4929-396d-4c8e-98c5-17ee83a3c1b1}" removed="1"/>
</clbl:labelList>
</file>

<file path=docProps/app.xml><?xml version="1.0" encoding="utf-8"?>
<Properties xmlns="http://schemas.openxmlformats.org/officeDocument/2006/extended-properties" xmlns:vt="http://schemas.openxmlformats.org/officeDocument/2006/docPropsVTypes">
  <TotalTime>4019</TotalTime>
  <Words>3864</Words>
  <Application>Microsoft Office PowerPoint</Application>
  <PresentationFormat>Custom</PresentationFormat>
  <Paragraphs>469</Paragraphs>
  <Slides>42</Slides>
  <Notes>42</Notes>
  <HiddenSlides>2</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Calibri</vt:lpstr>
      <vt:lpstr>Canva Sans Bold</vt:lpstr>
      <vt:lpstr>Arial Bold</vt:lpstr>
      <vt:lpstr>Aptos Black</vt:lpstr>
      <vt:lpstr>Canva Sans Bold Italics</vt:lpstr>
      <vt:lpstr>Code Pro Bold</vt:lpstr>
      <vt:lpstr>Arial</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Lesson Year 8s_v.08</dc:title>
  <dc:creator>Megan Tessier-Varlet</dc:creator>
  <cp:lastModifiedBy>Megan Tessier-Varlet</cp:lastModifiedBy>
  <cp:revision>45</cp:revision>
  <dcterms:created xsi:type="dcterms:W3CDTF">2006-08-16T00:00:00Z</dcterms:created>
  <dcterms:modified xsi:type="dcterms:W3CDTF">2025-08-11T10:24:15Z</dcterms:modified>
  <dc:identifier>DAGmFwxLnDE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959cb5-d6fa-43bd-af65-dd08ea55ea38_Enabled">
    <vt:lpwstr>true</vt:lpwstr>
  </property>
  <property fmtid="{D5CDD505-2E9C-101B-9397-08002B2CF9AE}" pid="3" name="MSIP_Label_b0959cb5-d6fa-43bd-af65-dd08ea55ea38_SetDate">
    <vt:lpwstr>2025-06-23T11:56:53Z</vt:lpwstr>
  </property>
  <property fmtid="{D5CDD505-2E9C-101B-9397-08002B2CF9AE}" pid="4" name="MSIP_Label_b0959cb5-d6fa-43bd-af65-dd08ea55ea38_Method">
    <vt:lpwstr>Privileged</vt:lpwstr>
  </property>
  <property fmtid="{D5CDD505-2E9C-101B-9397-08002B2CF9AE}" pid="5" name="MSIP_Label_b0959cb5-d6fa-43bd-af65-dd08ea55ea38_Name">
    <vt:lpwstr>b0959cb5-d6fa-43bd-af65-dd08ea55ea38</vt:lpwstr>
  </property>
  <property fmtid="{D5CDD505-2E9C-101B-9397-08002B2CF9AE}" pid="6" name="MSIP_Label_b0959cb5-d6fa-43bd-af65-dd08ea55ea38_SiteId">
    <vt:lpwstr>c947251d-81c4-4c9b-995d-f3d3b7a048c7</vt:lpwstr>
  </property>
  <property fmtid="{D5CDD505-2E9C-101B-9397-08002B2CF9AE}" pid="7" name="MSIP_Label_b0959cb5-d6fa-43bd-af65-dd08ea55ea38_ActionId">
    <vt:lpwstr>59c2e024-3414-466a-bde1-512979a3b8e8</vt:lpwstr>
  </property>
  <property fmtid="{D5CDD505-2E9C-101B-9397-08002B2CF9AE}" pid="8" name="MSIP_Label_b0959cb5-d6fa-43bd-af65-dd08ea55ea38_ContentBits">
    <vt:lpwstr>1</vt:lpwstr>
  </property>
  <property fmtid="{D5CDD505-2E9C-101B-9397-08002B2CF9AE}" pid="9" name="MSIP_Label_b0959cb5-d6fa-43bd-af65-dd08ea55ea38_Tag">
    <vt:lpwstr>10, 0, 1, 1</vt:lpwstr>
  </property>
  <property fmtid="{D5CDD505-2E9C-101B-9397-08002B2CF9AE}" pid="10" name="ClassificationContentMarkingHeaderLocations">
    <vt:lpwstr>Office Theme:8</vt:lpwstr>
  </property>
  <property fmtid="{D5CDD505-2E9C-101B-9397-08002B2CF9AE}" pid="11" name="ClassificationContentMarkingHeaderText">
    <vt:lpwstr>This document was classified as: OFFICIAL</vt:lpwstr>
  </property>
  <property fmtid="{D5CDD505-2E9C-101B-9397-08002B2CF9AE}" pid="12" name="ContentTypeId">
    <vt:lpwstr>0x010100CB92BD7EC08ADE4D9BCBA557170D3ED4</vt:lpwstr>
  </property>
  <property fmtid="{D5CDD505-2E9C-101B-9397-08002B2CF9AE}" pid="13" name="MediaServiceImageTags">
    <vt:lpwstr/>
  </property>
</Properties>
</file>