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bWAEOYjIrTksDedOop7bhCpQY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5558" cy="502835"/>
          </a:xfrm>
          <a:prstGeom prst="rect">
            <a:avLst/>
          </a:prstGeom>
          <a:noFill/>
          <a:ln>
            <a:noFill/>
          </a:ln>
        </p:spPr>
        <p:txBody>
          <a:bodyPr spcFirstLastPara="1" wrap="square" lIns="96625" tIns="48300" rIns="96625"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7" y="0"/>
            <a:ext cx="2985558" cy="502835"/>
          </a:xfrm>
          <a:prstGeom prst="rect">
            <a:avLst/>
          </a:prstGeom>
          <a:noFill/>
          <a:ln>
            <a:noFill/>
          </a:ln>
        </p:spPr>
        <p:txBody>
          <a:bodyPr spcFirstLastPara="1" wrap="square" lIns="96625" tIns="48300" rIns="96625"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9055"/>
            <a:ext cx="2985558" cy="502834"/>
          </a:xfrm>
          <a:prstGeom prst="rect">
            <a:avLst/>
          </a:prstGeom>
          <a:noFill/>
          <a:ln>
            <a:noFill/>
          </a:ln>
        </p:spPr>
        <p:txBody>
          <a:bodyPr spcFirstLastPara="1" wrap="square" lIns="96625" tIns="48300" rIns="96625"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i.org/10.1021/acs.est.8b01533"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ash.org.uk/uploads/Tobacco-Environment.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8975"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0: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04" name="Google Shape;104;p10: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688975"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14" name="Google Shape;114;p1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i="1"/>
              <a:t>See slides 19 and 20 of the Teachers’ Toolkit</a:t>
            </a:r>
            <a:endParaRPr/>
          </a:p>
          <a:p>
            <a:pPr marL="0" lvl="0" indent="0" algn="l" rtl="0">
              <a:spcBef>
                <a:spcPts val="0"/>
              </a:spcBef>
              <a:spcAft>
                <a:spcPts val="0"/>
              </a:spcAft>
              <a:buNone/>
            </a:pPr>
            <a:endParaRPr/>
          </a:p>
        </p:txBody>
      </p:sp>
      <p:sp>
        <p:nvSpPr>
          <p:cNvPr id="120" name="Google Shape;120;p12: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688975"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4: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4: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i="1"/>
              <a:t>Ask the students what they could do or who they can tell if they know of anyone selling vapes to young people.</a:t>
            </a:r>
            <a:endParaRPr/>
          </a:p>
          <a:p>
            <a:pPr marL="0" lvl="0" indent="0" algn="l" rtl="0">
              <a:spcBef>
                <a:spcPts val="0"/>
              </a:spcBef>
              <a:spcAft>
                <a:spcPts val="0"/>
              </a:spcAft>
              <a:buNone/>
            </a:pPr>
            <a:endParaRPr/>
          </a:p>
        </p:txBody>
      </p:sp>
      <p:sp>
        <p:nvSpPr>
          <p:cNvPr id="131" name="Google Shape;131;p14: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d84f6465d_0_21:notes"/>
          <p:cNvSpPr txBox="1">
            <a:spLocks noGrp="1"/>
          </p:cNvSpPr>
          <p:nvPr>
            <p:ph type="body" idx="1"/>
          </p:nvPr>
        </p:nvSpPr>
        <p:spPr>
          <a:xfrm>
            <a:off x="688975"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42" name="Google Shape;142;g37d84f6465d_0_2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d84f6465d_0_26:notes"/>
          <p:cNvSpPr txBox="1">
            <a:spLocks noGrp="1"/>
          </p:cNvSpPr>
          <p:nvPr>
            <p:ph type="body" idx="1"/>
          </p:nvPr>
        </p:nvSpPr>
        <p:spPr>
          <a:xfrm>
            <a:off x="688975"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47" name="Google Shape;147;g37d84f6465d_0_26: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688975"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52" name="Google Shape;152;p1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58" name="Google Shape;158;p16: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txBox="1">
            <a:spLocks noGrp="1"/>
          </p:cNvSpPr>
          <p:nvPr>
            <p:ph type="body" idx="1"/>
          </p:nvPr>
        </p:nvSpPr>
        <p:spPr>
          <a:xfrm>
            <a:off x="688975"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63" name="Google Shape;163;p1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8975"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8: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i="1"/>
              <a:t>Ask the students what they think the environmental impact is of using vapes?</a:t>
            </a:r>
            <a:endParaRPr/>
          </a:p>
          <a:p>
            <a:pPr marL="0" lvl="0" indent="0" algn="l" rtl="0">
              <a:spcBef>
                <a:spcPts val="0"/>
              </a:spcBef>
              <a:spcAft>
                <a:spcPts val="0"/>
              </a:spcAft>
              <a:buNone/>
            </a:pPr>
            <a:endParaRPr/>
          </a:p>
        </p:txBody>
      </p:sp>
      <p:sp>
        <p:nvSpPr>
          <p:cNvPr id="169" name="Google Shape;169;p18: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d84f6465d_0_7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37d84f6465d_0_73:notes"/>
          <p:cNvSpPr txBox="1">
            <a:spLocks noGrp="1"/>
          </p:cNvSpPr>
          <p:nvPr>
            <p:ph type="body" idx="1"/>
          </p:nvPr>
        </p:nvSpPr>
        <p:spPr>
          <a:xfrm>
            <a:off x="688975" y="4823034"/>
            <a:ext cx="5511900" cy="39462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78" name="Google Shape;178;g37d84f6465d_0_73: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0: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85" name="Google Shape;185;p20: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1: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91" name="Google Shape;191;p21: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2: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97" name="Google Shape;197;p22: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3:notes"/>
          <p:cNvSpPr txBox="1">
            <a:spLocks noGrp="1"/>
          </p:cNvSpPr>
          <p:nvPr>
            <p:ph type="body" idx="1"/>
          </p:nvPr>
        </p:nvSpPr>
        <p:spPr>
          <a:xfrm>
            <a:off x="688975" y="4823034"/>
            <a:ext cx="5511800" cy="3946118"/>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02" name="Google Shape;202;p2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4: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15" name="Google Shape;215;p24: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5: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20000"/>
              </a:lnSpc>
              <a:spcBef>
                <a:spcPts val="0"/>
              </a:spcBef>
              <a:spcAft>
                <a:spcPts val="0"/>
              </a:spcAft>
              <a:buNone/>
            </a:pPr>
            <a:endParaRPr sz="1300" b="1" i="1">
              <a:solidFill>
                <a:srgbClr val="595959"/>
              </a:solidFill>
              <a:latin typeface="Calibri"/>
              <a:ea typeface="Calibri"/>
              <a:cs typeface="Calibri"/>
              <a:sym typeface="Calibri"/>
            </a:endParaRPr>
          </a:p>
          <a:p>
            <a:pPr marL="0" lvl="0" indent="0" algn="l" rtl="0">
              <a:lnSpc>
                <a:spcPct val="120000"/>
              </a:lnSpc>
              <a:spcBef>
                <a:spcPts val="0"/>
              </a:spcBef>
              <a:spcAft>
                <a:spcPts val="0"/>
              </a:spcAft>
              <a:buNone/>
            </a:pPr>
            <a:r>
              <a:rPr lang="en-GB" sz="1300" b="1" i="1">
                <a:solidFill>
                  <a:srgbClr val="595959"/>
                </a:solidFill>
                <a:latin typeface="Calibri"/>
                <a:ea typeface="Calibri"/>
                <a:cs typeface="Calibri"/>
                <a:sym typeface="Calibri"/>
              </a:rPr>
              <a:t>More information:</a:t>
            </a:r>
            <a:endParaRPr/>
          </a:p>
          <a:p>
            <a:pPr marL="362377" lvl="0" indent="-362377" algn="l" rtl="0">
              <a:lnSpc>
                <a:spcPct val="120000"/>
              </a:lnSpc>
              <a:spcBef>
                <a:spcPts val="0"/>
              </a:spcBef>
              <a:spcAft>
                <a:spcPts val="0"/>
              </a:spcAft>
              <a:buClr>
                <a:srgbClr val="595959"/>
              </a:buClr>
              <a:buSzPts val="1300"/>
              <a:buFont typeface="Arial"/>
              <a:buChar char="•"/>
            </a:pPr>
            <a:r>
              <a:rPr lang="en-GB" sz="1300" b="1" i="1">
                <a:solidFill>
                  <a:srgbClr val="595959"/>
                </a:solidFill>
                <a:latin typeface="Calibri"/>
                <a:ea typeface="Calibri"/>
                <a:cs typeface="Calibri"/>
                <a:sym typeface="Calibri"/>
              </a:rPr>
              <a:t>Zafeiridou et al. 2018).  </a:t>
            </a:r>
            <a:r>
              <a:rPr lang="en-GB" sz="1300" b="1" i="1"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https://doi.org/10.1021/acs.est.8b01533</a:t>
            </a:r>
            <a:r>
              <a:rPr lang="en-GB" sz="1300" b="1" i="1">
                <a:solidFill>
                  <a:srgbClr val="595959"/>
                </a:solidFill>
                <a:latin typeface="Calibri"/>
                <a:ea typeface="Calibri"/>
                <a:cs typeface="Calibri"/>
                <a:sym typeface="Calibri"/>
              </a:rPr>
              <a:t>.</a:t>
            </a:r>
            <a:endParaRPr sz="1300" b="1" i="1">
              <a:solidFill>
                <a:srgbClr val="595959"/>
              </a:solidFill>
              <a:latin typeface="Calibri"/>
              <a:ea typeface="Calibri"/>
              <a:cs typeface="Calibri"/>
              <a:sym typeface="Calibri"/>
            </a:endParaRPr>
          </a:p>
          <a:p>
            <a:pPr marL="362377" lvl="0" indent="-362377" algn="l" rtl="0">
              <a:lnSpc>
                <a:spcPct val="120000"/>
              </a:lnSpc>
              <a:spcBef>
                <a:spcPts val="1057"/>
              </a:spcBef>
              <a:spcAft>
                <a:spcPts val="0"/>
              </a:spcAft>
              <a:buClr>
                <a:srgbClr val="0563C1"/>
              </a:buClr>
              <a:buSzPts val="1300"/>
              <a:buFont typeface="Arial"/>
              <a:buChar char="•"/>
            </a:pPr>
            <a:r>
              <a:rPr lang="en-GB" sz="1300" b="1" i="1"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https://ash.org.uk/uploads/Tobacco-Environment.pdf</a:t>
            </a:r>
            <a:endParaRPr sz="1300" b="1" i="1">
              <a:solidFill>
                <a:srgbClr val="595959"/>
              </a:solidFill>
              <a:latin typeface="Calibri"/>
              <a:ea typeface="Calibri"/>
              <a:cs typeface="Calibri"/>
              <a:sym typeface="Calibri"/>
            </a:endParaRPr>
          </a:p>
          <a:p>
            <a:pPr marL="0" lvl="0" indent="0" algn="l" rtl="0">
              <a:spcBef>
                <a:spcPts val="1057"/>
              </a:spcBef>
              <a:spcAft>
                <a:spcPts val="0"/>
              </a:spcAft>
              <a:buNone/>
            </a:pPr>
            <a:endParaRPr/>
          </a:p>
        </p:txBody>
      </p:sp>
      <p:sp>
        <p:nvSpPr>
          <p:cNvPr id="221" name="Google Shape;221;p25: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28</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1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4" name="Google Shape;64;p4: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5: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1" name="Google Shape;71;p5: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79" name="Google Shape;79;p6: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7: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85" name="Google Shape;85;p7: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8: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8: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91" name="Google Shape;91;p8: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9: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GB" b="1" i="1"/>
              <a:t>See slide 12 of the Teachers’ Toolkit</a:t>
            </a:r>
            <a:endParaRPr/>
          </a:p>
          <a:p>
            <a:pPr marL="0" lvl="0" indent="0" algn="l" rtl="0">
              <a:spcBef>
                <a:spcPts val="0"/>
              </a:spcBef>
              <a:spcAft>
                <a:spcPts val="0"/>
              </a:spcAft>
              <a:buNone/>
            </a:pPr>
            <a:endParaRPr/>
          </a:p>
        </p:txBody>
      </p:sp>
      <p:sp>
        <p:nvSpPr>
          <p:cNvPr id="97" name="Google Shape;97;p9:notes"/>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
        <p:cNvGrpSpPr/>
        <p:nvPr/>
      </p:nvGrpSpPr>
      <p:grpSpPr>
        <a:xfrm>
          <a:off x="0" y="0"/>
          <a:ext cx="0" cy="0"/>
          <a:chOff x="0" y="0"/>
          <a:chExt cx="0" cy="0"/>
        </a:xfrm>
      </p:grpSpPr>
      <p:pic>
        <p:nvPicPr>
          <p:cNvPr id="13" name="Google Shape;13;p28"/>
          <p:cNvPicPr preferRelativeResize="0"/>
          <p:nvPr/>
        </p:nvPicPr>
        <p:blipFill rotWithShape="1">
          <a:blip r:embed="rId2">
            <a:alphaModFix/>
          </a:blip>
          <a:srcRect/>
          <a:stretch/>
        </p:blipFill>
        <p:spPr>
          <a:xfrm>
            <a:off x="5640" y="1785"/>
            <a:ext cx="12183893" cy="685621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C0158693-FDAE-B231-C54C-51DC01EA0BAC}"/>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3782FD2A-817D-E971-1D8E-80CE376998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30"/>
        <p:cNvGrpSpPr/>
        <p:nvPr/>
      </p:nvGrpSpPr>
      <p:grpSpPr>
        <a:xfrm>
          <a:off x="0" y="0"/>
          <a:ext cx="0" cy="0"/>
          <a:chOff x="0" y="0"/>
          <a:chExt cx="0" cy="0"/>
        </a:xfrm>
      </p:grpSpPr>
      <p:pic>
        <p:nvPicPr>
          <p:cNvPr id="31" name="Google Shape;31;p37"/>
          <p:cNvPicPr preferRelativeResize="0"/>
          <p:nvPr/>
        </p:nvPicPr>
        <p:blipFill rotWithShape="1">
          <a:blip r:embed="rId2">
            <a:alphaModFix/>
          </a:blip>
          <a:srcRect/>
          <a:stretch/>
        </p:blipFill>
        <p:spPr>
          <a:xfrm>
            <a:off x="5641" y="1785"/>
            <a:ext cx="12183890" cy="6856213"/>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D65651E5-FD7D-CC5B-67EA-30AA25A2019D}"/>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49788DC4-F3F6-AE64-C75A-47E99E728F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40"/>
        <p:cNvGrpSpPr/>
        <p:nvPr/>
      </p:nvGrpSpPr>
      <p:grpSpPr>
        <a:xfrm>
          <a:off x="0" y="0"/>
          <a:ext cx="0" cy="0"/>
          <a:chOff x="0" y="0"/>
          <a:chExt cx="0" cy="0"/>
        </a:xfrm>
      </p:grpSpPr>
      <p:pic>
        <p:nvPicPr>
          <p:cNvPr id="41" name="Google Shape;41;p40"/>
          <p:cNvPicPr preferRelativeResize="0"/>
          <p:nvPr/>
        </p:nvPicPr>
        <p:blipFill rotWithShape="1">
          <a:blip r:embed="rId2">
            <a:alphaModFix/>
          </a:blip>
          <a:srcRect/>
          <a:stretch/>
        </p:blipFill>
        <p:spPr>
          <a:xfrm>
            <a:off x="5641" y="1785"/>
            <a:ext cx="12183891" cy="6856214"/>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B78D0F62-04EA-4E51-0768-174D8F259CC8}"/>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B281401D-BB4D-CB3E-7BF1-886867254F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42"/>
        <p:cNvGrpSpPr/>
        <p:nvPr/>
      </p:nvGrpSpPr>
      <p:grpSpPr>
        <a:xfrm>
          <a:off x="0" y="0"/>
          <a:ext cx="0" cy="0"/>
          <a:chOff x="0" y="0"/>
          <a:chExt cx="0" cy="0"/>
        </a:xfrm>
      </p:grpSpPr>
      <p:pic>
        <p:nvPicPr>
          <p:cNvPr id="43" name="Google Shape;43;p41"/>
          <p:cNvPicPr preferRelativeResize="0"/>
          <p:nvPr/>
        </p:nvPicPr>
        <p:blipFill rotWithShape="1">
          <a:blip r:embed="rId2">
            <a:alphaModFix/>
          </a:blip>
          <a:srcRect/>
          <a:stretch/>
        </p:blipFill>
        <p:spPr>
          <a:xfrm>
            <a:off x="5641" y="1785"/>
            <a:ext cx="12183891" cy="6856213"/>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4D74225D-A9E9-5A3A-CEE9-E83E87E5651B}"/>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1CE2C8FA-6301-3C4E-F1A0-86DDB28FE5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Blank">
  <p:cSld name="13_Blank">
    <p:spTree>
      <p:nvGrpSpPr>
        <p:cNvPr id="1" name="Shape 44"/>
        <p:cNvGrpSpPr/>
        <p:nvPr/>
      </p:nvGrpSpPr>
      <p:grpSpPr>
        <a:xfrm>
          <a:off x="0" y="0"/>
          <a:ext cx="0" cy="0"/>
          <a:chOff x="0" y="0"/>
          <a:chExt cx="0" cy="0"/>
        </a:xfrm>
      </p:grpSpPr>
      <p:pic>
        <p:nvPicPr>
          <p:cNvPr id="45" name="Google Shape;45;p42"/>
          <p:cNvPicPr preferRelativeResize="0"/>
          <p:nvPr/>
        </p:nvPicPr>
        <p:blipFill rotWithShape="1">
          <a:blip r:embed="rId2">
            <a:alphaModFix/>
          </a:blip>
          <a:srcRect/>
          <a:stretch/>
        </p:blipFill>
        <p:spPr>
          <a:xfrm>
            <a:off x="5643" y="1785"/>
            <a:ext cx="12183886" cy="6856210"/>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5B34902B-EAC4-978B-0DB1-096BA9AE5037}"/>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E27D18DA-A024-89EE-54AF-6E66B253F7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8" b="1" i="0">
                <a:solidFill>
                  <a:srgbClr val="435A9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4" b="1" i="0">
                <a:solidFill>
                  <a:srgbClr val="435A9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486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a:stretch/>
        </p:blipFill>
        <p:spPr>
          <a:xfrm>
            <a:off x="5640" y="1785"/>
            <a:ext cx="12183893" cy="6856214"/>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C3F58C2F-DC90-87CC-7E92-1EBB129F001D}"/>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CB6FCD65-2547-2BCA-CE19-E883506472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16"/>
        <p:cNvGrpSpPr/>
        <p:nvPr/>
      </p:nvGrpSpPr>
      <p:grpSpPr>
        <a:xfrm>
          <a:off x="0" y="0"/>
          <a:ext cx="0" cy="0"/>
          <a:chOff x="0" y="0"/>
          <a:chExt cx="0" cy="0"/>
        </a:xfrm>
      </p:grpSpPr>
      <p:pic>
        <p:nvPicPr>
          <p:cNvPr id="17" name="Google Shape;17;p30"/>
          <p:cNvPicPr preferRelativeResize="0"/>
          <p:nvPr/>
        </p:nvPicPr>
        <p:blipFill rotWithShape="1">
          <a:blip r:embed="rId2">
            <a:alphaModFix/>
          </a:blip>
          <a:srcRect/>
          <a:stretch/>
        </p:blipFill>
        <p:spPr>
          <a:xfrm>
            <a:off x="5643" y="1785"/>
            <a:ext cx="12183886" cy="6856210"/>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02D37006-153F-6E61-EDBB-A4183FD4560B}"/>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B26B93CE-9741-ADED-2DF4-7821C27A0D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18"/>
        <p:cNvGrpSpPr/>
        <p:nvPr/>
      </p:nvGrpSpPr>
      <p:grpSpPr>
        <a:xfrm>
          <a:off x="0" y="0"/>
          <a:ext cx="0" cy="0"/>
          <a:chOff x="0" y="0"/>
          <a:chExt cx="0" cy="0"/>
        </a:xfrm>
      </p:grpSpPr>
      <p:pic>
        <p:nvPicPr>
          <p:cNvPr id="19" name="Google Shape;19;p31"/>
          <p:cNvPicPr preferRelativeResize="0"/>
          <p:nvPr/>
        </p:nvPicPr>
        <p:blipFill rotWithShape="1">
          <a:blip r:embed="rId2">
            <a:alphaModFix/>
          </a:blip>
          <a:srcRect/>
          <a:stretch/>
        </p:blipFill>
        <p:spPr>
          <a:xfrm>
            <a:off x="5642" y="1785"/>
            <a:ext cx="12183888" cy="6856212"/>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87782D92-72AA-6C0B-C639-E7853EB4EE5B}"/>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EAAA8A17-41EC-7BDF-48F0-214AB2CEE4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20"/>
        <p:cNvGrpSpPr/>
        <p:nvPr/>
      </p:nvGrpSpPr>
      <p:grpSpPr>
        <a:xfrm>
          <a:off x="0" y="0"/>
          <a:ext cx="0" cy="0"/>
          <a:chOff x="0" y="0"/>
          <a:chExt cx="0" cy="0"/>
        </a:xfrm>
      </p:grpSpPr>
      <p:pic>
        <p:nvPicPr>
          <p:cNvPr id="21" name="Google Shape;21;p32"/>
          <p:cNvPicPr preferRelativeResize="0"/>
          <p:nvPr/>
        </p:nvPicPr>
        <p:blipFill rotWithShape="1">
          <a:blip r:embed="rId2">
            <a:alphaModFix/>
          </a:blip>
          <a:srcRect/>
          <a:stretch/>
        </p:blipFill>
        <p:spPr>
          <a:xfrm>
            <a:off x="5642" y="1785"/>
            <a:ext cx="12183888" cy="6856211"/>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998A38D0-CFDA-3752-BDAA-5DF6A4877DE2}"/>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C11E8D7B-DEEF-7B84-2278-C71562BFEF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22"/>
        <p:cNvGrpSpPr/>
        <p:nvPr/>
      </p:nvGrpSpPr>
      <p:grpSpPr>
        <a:xfrm>
          <a:off x="0" y="0"/>
          <a:ext cx="0" cy="0"/>
          <a:chOff x="0" y="0"/>
          <a:chExt cx="0" cy="0"/>
        </a:xfrm>
      </p:grpSpPr>
      <p:pic>
        <p:nvPicPr>
          <p:cNvPr id="23" name="Google Shape;23;p33"/>
          <p:cNvPicPr preferRelativeResize="0"/>
          <p:nvPr/>
        </p:nvPicPr>
        <p:blipFill rotWithShape="1">
          <a:blip r:embed="rId2">
            <a:alphaModFix/>
          </a:blip>
          <a:srcRect/>
          <a:stretch/>
        </p:blipFill>
        <p:spPr>
          <a:xfrm>
            <a:off x="5643" y="1785"/>
            <a:ext cx="12183886" cy="6856211"/>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5320BF08-7F98-BE6D-475F-47F18E12A548}"/>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2486CA11-F8DC-BA94-1AEC-0198A96CF6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
        <p:cNvGrpSpPr/>
        <p:nvPr/>
      </p:nvGrpSpPr>
      <p:grpSpPr>
        <a:xfrm>
          <a:off x="0" y="0"/>
          <a:ext cx="0" cy="0"/>
          <a:chOff x="0" y="0"/>
          <a:chExt cx="0" cy="0"/>
        </a:xfrm>
      </p:grpSpPr>
      <p:pic>
        <p:nvPicPr>
          <p:cNvPr id="25" name="Google Shape;25;p34"/>
          <p:cNvPicPr preferRelativeResize="0"/>
          <p:nvPr/>
        </p:nvPicPr>
        <p:blipFill rotWithShape="1">
          <a:blip r:embed="rId2">
            <a:alphaModFix/>
          </a:blip>
          <a:srcRect/>
          <a:stretch/>
        </p:blipFill>
        <p:spPr>
          <a:xfrm>
            <a:off x="5640" y="1785"/>
            <a:ext cx="12183893" cy="685621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AAC7E7BC-6ED3-5EF9-7F35-EFEF3B74555D}"/>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A3D5128F-4FB1-A80E-2621-A944F67C26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35"/>
          <p:cNvPicPr preferRelativeResize="0"/>
          <p:nvPr/>
        </p:nvPicPr>
        <p:blipFill rotWithShape="1">
          <a:blip r:embed="rId2">
            <a:alphaModFix/>
          </a:blip>
          <a:srcRect/>
          <a:stretch/>
        </p:blipFill>
        <p:spPr>
          <a:xfrm>
            <a:off x="5640" y="1785"/>
            <a:ext cx="12183893" cy="6856215"/>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9A77CB98-F658-6649-E990-EB853B097D4A}"/>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A096118B-2266-C1D7-FEEB-8ABF2CD34F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8"/>
        <p:cNvGrpSpPr/>
        <p:nvPr/>
      </p:nvGrpSpPr>
      <p:grpSpPr>
        <a:xfrm>
          <a:off x="0" y="0"/>
          <a:ext cx="0" cy="0"/>
          <a:chOff x="0" y="0"/>
          <a:chExt cx="0" cy="0"/>
        </a:xfrm>
      </p:grpSpPr>
      <p:pic>
        <p:nvPicPr>
          <p:cNvPr id="29" name="Google Shape;29;p36"/>
          <p:cNvPicPr preferRelativeResize="0"/>
          <p:nvPr/>
        </p:nvPicPr>
        <p:blipFill rotWithShape="1">
          <a:blip r:embed="rId2">
            <a:alphaModFix/>
          </a:blip>
          <a:srcRect/>
          <a:stretch/>
        </p:blipFill>
        <p:spPr>
          <a:xfrm>
            <a:off x="5641" y="1785"/>
            <a:ext cx="12183891" cy="6856214"/>
          </a:xfrm>
          <a:prstGeom prst="rect">
            <a:avLst/>
          </a:prstGeom>
          <a:noFill/>
          <a:ln>
            <a:noFill/>
          </a:ln>
        </p:spPr>
      </p:pic>
      <p:pic>
        <p:nvPicPr>
          <p:cNvPr id="2" name="Picture 1" descr="Text&#10;&#10;Description automatically generated">
            <a:extLst>
              <a:ext uri="{FF2B5EF4-FFF2-40B4-BE49-F238E27FC236}">
                <a16:creationId xmlns:a16="http://schemas.microsoft.com/office/drawing/2014/main" id="{6B7FA97C-5CE3-518C-78DD-AD4D63BE5906}"/>
              </a:ext>
            </a:extLst>
          </p:cNvPr>
          <p:cNvPicPr>
            <a:picLocks noChangeAspect="1"/>
          </p:cNvPicPr>
          <p:nvPr userDrawn="1"/>
        </p:nvPicPr>
        <p:blipFill>
          <a:blip r:embed="rId3"/>
          <a:stretch>
            <a:fillRect/>
          </a:stretch>
        </p:blipFill>
        <p:spPr>
          <a:xfrm>
            <a:off x="497692" y="466218"/>
            <a:ext cx="1454933" cy="727467"/>
          </a:xfrm>
          <a:prstGeom prst="rect">
            <a:avLst/>
          </a:prstGeom>
        </p:spPr>
      </p:pic>
      <p:pic>
        <p:nvPicPr>
          <p:cNvPr id="3" name="Picture 2">
            <a:extLst>
              <a:ext uri="{FF2B5EF4-FFF2-40B4-BE49-F238E27FC236}">
                <a16:creationId xmlns:a16="http://schemas.microsoft.com/office/drawing/2014/main" id="{581146D7-9557-C260-9518-5659EC2F75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3113" y="436643"/>
            <a:ext cx="1163687" cy="7951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citizensadvice.org.uk/consume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cycleyourelectricals.org.uk/how-to-recycle-electronics/what-electronics-can-be-recycled/recycle-vape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0"/>
          <p:cNvPicPr preferRelativeResize="0"/>
          <p:nvPr/>
        </p:nvPicPr>
        <p:blipFill rotWithShape="1">
          <a:blip r:embed="rId3">
            <a:alphaModFix/>
          </a:blip>
          <a:srcRect/>
          <a:stretch/>
        </p:blipFill>
        <p:spPr>
          <a:xfrm rot="-661305">
            <a:off x="1405047" y="1354942"/>
            <a:ext cx="1403784" cy="1269578"/>
          </a:xfrm>
          <a:prstGeom prst="rect">
            <a:avLst/>
          </a:prstGeom>
          <a:noFill/>
          <a:ln>
            <a:noFill/>
          </a:ln>
        </p:spPr>
      </p:pic>
      <p:pic>
        <p:nvPicPr>
          <p:cNvPr id="107" name="Google Shape;107;p10"/>
          <p:cNvPicPr preferRelativeResize="0"/>
          <p:nvPr/>
        </p:nvPicPr>
        <p:blipFill rotWithShape="1">
          <a:blip r:embed="rId4">
            <a:alphaModFix/>
          </a:blip>
          <a:srcRect/>
          <a:stretch/>
        </p:blipFill>
        <p:spPr>
          <a:xfrm rot="-724654">
            <a:off x="505345" y="4702417"/>
            <a:ext cx="1582578" cy="1582578"/>
          </a:xfrm>
          <a:prstGeom prst="rect">
            <a:avLst/>
          </a:prstGeom>
          <a:noFill/>
          <a:ln>
            <a:noFill/>
          </a:ln>
        </p:spPr>
      </p:pic>
      <p:pic>
        <p:nvPicPr>
          <p:cNvPr id="108" name="Google Shape;108;p10"/>
          <p:cNvPicPr preferRelativeResize="0"/>
          <p:nvPr/>
        </p:nvPicPr>
        <p:blipFill rotWithShape="1">
          <a:blip r:embed="rId3">
            <a:alphaModFix/>
          </a:blip>
          <a:srcRect/>
          <a:stretch/>
        </p:blipFill>
        <p:spPr>
          <a:xfrm rot="428611">
            <a:off x="4308605" y="5191031"/>
            <a:ext cx="1152462" cy="1152462"/>
          </a:xfrm>
          <a:prstGeom prst="rect">
            <a:avLst/>
          </a:prstGeom>
          <a:noFill/>
          <a:ln>
            <a:noFill/>
          </a:ln>
        </p:spPr>
      </p:pic>
      <p:pic>
        <p:nvPicPr>
          <p:cNvPr id="109" name="Google Shape;109;p10"/>
          <p:cNvPicPr preferRelativeResize="0"/>
          <p:nvPr/>
        </p:nvPicPr>
        <p:blipFill rotWithShape="1">
          <a:blip r:embed="rId4">
            <a:alphaModFix/>
          </a:blip>
          <a:srcRect/>
          <a:stretch/>
        </p:blipFill>
        <p:spPr>
          <a:xfrm rot="578956">
            <a:off x="5559553" y="235136"/>
            <a:ext cx="2003039" cy="2003039"/>
          </a:xfrm>
          <a:prstGeom prst="rect">
            <a:avLst/>
          </a:prstGeom>
          <a:noFill/>
          <a:ln>
            <a:noFill/>
          </a:ln>
        </p:spPr>
      </p:pic>
      <p:sp>
        <p:nvSpPr>
          <p:cNvPr id="110" name="Google Shape;110;p10"/>
          <p:cNvSpPr txBox="1"/>
          <p:nvPr/>
        </p:nvSpPr>
        <p:spPr>
          <a:xfrm>
            <a:off x="1167713" y="1989731"/>
            <a:ext cx="9856574" cy="287853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5"/>
              </a:buClr>
              <a:buSzPts val="6000"/>
              <a:buFont typeface="Arial"/>
              <a:buNone/>
            </a:pPr>
            <a:r>
              <a:rPr lang="en-GB" sz="6000" b="1">
                <a:solidFill>
                  <a:schemeClr val="accent5"/>
                </a:solidFill>
                <a:latin typeface="Calibri"/>
                <a:ea typeface="Calibri"/>
                <a:cs typeface="Calibri"/>
                <a:sym typeface="Calibri"/>
              </a:rPr>
              <a:t>And the long-term effects are, as yet, unknown.</a:t>
            </a:r>
            <a:endParaRPr/>
          </a:p>
        </p:txBody>
      </p:sp>
      <p:pic>
        <p:nvPicPr>
          <p:cNvPr id="111" name="Google Shape;111;p10"/>
          <p:cNvPicPr preferRelativeResize="0"/>
          <p:nvPr/>
        </p:nvPicPr>
        <p:blipFill rotWithShape="1">
          <a:blip r:embed="rId3">
            <a:alphaModFix/>
          </a:blip>
          <a:srcRect/>
          <a:stretch/>
        </p:blipFill>
        <p:spPr>
          <a:xfrm rot="-573430">
            <a:off x="10288548" y="4643941"/>
            <a:ext cx="1471477" cy="14714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p:nvPr/>
        </p:nvSpPr>
        <p:spPr>
          <a:xfrm>
            <a:off x="1524011" y="1960371"/>
            <a:ext cx="9144000" cy="304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i="0">
                <a:solidFill>
                  <a:schemeClr val="lt1"/>
                </a:solidFill>
                <a:latin typeface="Calibri"/>
                <a:ea typeface="Calibri"/>
                <a:cs typeface="Calibri"/>
                <a:sym typeface="Calibri"/>
              </a:rPr>
              <a:t>Also, </a:t>
            </a:r>
            <a:r>
              <a:rPr lang="en-GB" sz="4800" b="1">
                <a:solidFill>
                  <a:schemeClr val="lt1"/>
                </a:solidFill>
                <a:latin typeface="Calibri"/>
                <a:ea typeface="Calibri"/>
                <a:cs typeface="Calibri"/>
                <a:sym typeface="Calibri"/>
              </a:rPr>
              <a:t>m</a:t>
            </a:r>
            <a:r>
              <a:rPr lang="en-GB" sz="4800" b="1" i="0">
                <a:solidFill>
                  <a:schemeClr val="lt1"/>
                </a:solidFill>
                <a:latin typeface="Calibri"/>
                <a:ea typeface="Calibri"/>
                <a:cs typeface="Calibri"/>
                <a:sym typeface="Calibri"/>
              </a:rPr>
              <a:t>ost vapes contain nicotine, which is an addictive substance that can be hard to stop using once you have started.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p:nvPr/>
        </p:nvSpPr>
        <p:spPr>
          <a:xfrm>
            <a:off x="1167738" y="2113855"/>
            <a:ext cx="9856500" cy="3558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3"/>
              </a:buClr>
              <a:buSzPts val="5600"/>
              <a:buFont typeface="Arial"/>
              <a:buNone/>
            </a:pPr>
            <a:r>
              <a:rPr lang="en-GB" sz="6000">
                <a:solidFill>
                  <a:schemeClr val="accent3"/>
                </a:solidFill>
                <a:latin typeface="Calibri"/>
                <a:ea typeface="Calibri"/>
                <a:cs typeface="Calibri"/>
                <a:sym typeface="Calibri"/>
              </a:rPr>
              <a:t>Vapes and vaping products</a:t>
            </a:r>
            <a:br>
              <a:rPr lang="en-GB" sz="6000">
                <a:solidFill>
                  <a:schemeClr val="accent3"/>
                </a:solidFill>
                <a:latin typeface="Calibri"/>
                <a:ea typeface="Calibri"/>
                <a:cs typeface="Calibri"/>
                <a:sym typeface="Calibri"/>
              </a:rPr>
            </a:br>
            <a:r>
              <a:rPr lang="en-GB" sz="6000">
                <a:solidFill>
                  <a:schemeClr val="accent3"/>
                </a:solidFill>
                <a:latin typeface="Calibri"/>
                <a:ea typeface="Calibri"/>
                <a:cs typeface="Calibri"/>
                <a:sym typeface="Calibri"/>
              </a:rPr>
              <a:t>are age-restricted.</a:t>
            </a:r>
            <a:endParaRPr sz="6000"/>
          </a:p>
          <a:p>
            <a:pPr marL="0" marR="0" lvl="0" indent="0" algn="ctr" rtl="0">
              <a:lnSpc>
                <a:spcPct val="90000"/>
              </a:lnSpc>
              <a:spcBef>
                <a:spcPts val="1000"/>
              </a:spcBef>
              <a:spcAft>
                <a:spcPts val="0"/>
              </a:spcAft>
              <a:buClr>
                <a:schemeClr val="dk1"/>
              </a:buClr>
              <a:buSzPts val="5600"/>
              <a:buFont typeface="Arial"/>
              <a:buNone/>
            </a:pPr>
            <a:endParaRPr sz="5600">
              <a:solidFill>
                <a:schemeClr val="accent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p:nvPr/>
        </p:nvSpPr>
        <p:spPr>
          <a:xfrm>
            <a:off x="1167713" y="1124465"/>
            <a:ext cx="9856574" cy="460906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3"/>
              </a:buClr>
              <a:buSzPts val="5600"/>
              <a:buFont typeface="Arial"/>
              <a:buNone/>
            </a:pPr>
            <a:r>
              <a:rPr lang="en-GB" sz="4800">
                <a:solidFill>
                  <a:schemeClr val="accent3"/>
                </a:solidFill>
                <a:latin typeface="Calibri"/>
                <a:ea typeface="Calibri"/>
                <a:cs typeface="Calibri"/>
                <a:sym typeface="Calibri"/>
              </a:rPr>
              <a:t>It’s against the law to sell them</a:t>
            </a:r>
            <a:br>
              <a:rPr lang="en-GB" sz="4800">
                <a:solidFill>
                  <a:schemeClr val="accent3"/>
                </a:solidFill>
                <a:latin typeface="Calibri"/>
                <a:ea typeface="Calibri"/>
                <a:cs typeface="Calibri"/>
                <a:sym typeface="Calibri"/>
              </a:rPr>
            </a:br>
            <a:r>
              <a:rPr lang="en-GB" sz="4800">
                <a:solidFill>
                  <a:schemeClr val="accent3"/>
                </a:solidFill>
                <a:latin typeface="Calibri"/>
                <a:ea typeface="Calibri"/>
                <a:cs typeface="Calibri"/>
                <a:sym typeface="Calibri"/>
              </a:rPr>
              <a:t>to anyone </a:t>
            </a:r>
            <a:r>
              <a:rPr lang="en-GB" sz="4800" b="1">
                <a:solidFill>
                  <a:schemeClr val="accent3"/>
                </a:solidFill>
                <a:latin typeface="Calibri"/>
                <a:ea typeface="Calibri"/>
                <a:cs typeface="Calibri"/>
                <a:sym typeface="Calibri"/>
              </a:rPr>
              <a:t>under 18</a:t>
            </a:r>
            <a:r>
              <a:rPr lang="en-GB" sz="4800">
                <a:solidFill>
                  <a:schemeClr val="accent3"/>
                </a:solidFill>
                <a:latin typeface="Calibri"/>
                <a:ea typeface="Calibri"/>
                <a:cs typeface="Calibri"/>
                <a:sym typeface="Calibri"/>
              </a:rPr>
              <a:t>.</a:t>
            </a:r>
            <a:endParaRPr sz="4800">
              <a:solidFill>
                <a:schemeClr val="accent3"/>
              </a:solidFill>
              <a:latin typeface="Calibri"/>
              <a:ea typeface="Calibri"/>
              <a:cs typeface="Calibri"/>
              <a:sym typeface="Calibri"/>
            </a:endParaRPr>
          </a:p>
          <a:p>
            <a:pPr marL="0" marR="0" lvl="0" indent="0" algn="ctr" rtl="0">
              <a:lnSpc>
                <a:spcPct val="90000"/>
              </a:lnSpc>
              <a:spcBef>
                <a:spcPts val="0"/>
              </a:spcBef>
              <a:spcAft>
                <a:spcPts val="0"/>
              </a:spcAft>
              <a:buClr>
                <a:schemeClr val="accent3"/>
              </a:buClr>
              <a:buSzPts val="5600"/>
              <a:buFont typeface="Arial"/>
              <a:buNone/>
            </a:pPr>
            <a:endParaRPr sz="4800">
              <a:solidFill>
                <a:schemeClr val="accent3"/>
              </a:solidFill>
              <a:latin typeface="Calibri"/>
              <a:ea typeface="Calibri"/>
              <a:cs typeface="Calibri"/>
              <a:sym typeface="Calibri"/>
            </a:endParaRPr>
          </a:p>
          <a:p>
            <a:pPr marL="0" marR="0" lvl="0" indent="0" algn="ctr" rtl="0">
              <a:lnSpc>
                <a:spcPct val="90000"/>
              </a:lnSpc>
              <a:spcBef>
                <a:spcPts val="1000"/>
              </a:spcBef>
              <a:spcAft>
                <a:spcPts val="0"/>
              </a:spcAft>
              <a:buClr>
                <a:schemeClr val="accent3"/>
              </a:buClr>
              <a:buSzPts val="5600"/>
              <a:buFont typeface="Arial"/>
              <a:buNone/>
            </a:pPr>
            <a:r>
              <a:rPr lang="en-GB" sz="4800">
                <a:solidFill>
                  <a:schemeClr val="accent3"/>
                </a:solidFill>
                <a:latin typeface="Calibri"/>
                <a:ea typeface="Calibri"/>
                <a:cs typeface="Calibri"/>
                <a:sym typeface="Calibri"/>
              </a:rPr>
              <a:t>It’s also illegal for adults to buy </a:t>
            </a:r>
            <a:br>
              <a:rPr lang="en-GB" sz="4800">
                <a:solidFill>
                  <a:schemeClr val="accent3"/>
                </a:solidFill>
                <a:latin typeface="Calibri"/>
                <a:ea typeface="Calibri"/>
                <a:cs typeface="Calibri"/>
                <a:sym typeface="Calibri"/>
              </a:rPr>
            </a:br>
            <a:r>
              <a:rPr lang="en-GB" sz="4800">
                <a:solidFill>
                  <a:schemeClr val="accent3"/>
                </a:solidFill>
                <a:latin typeface="Calibri"/>
                <a:ea typeface="Calibri"/>
                <a:cs typeface="Calibri"/>
                <a:sym typeface="Calibri"/>
              </a:rPr>
              <a:t>vapes for anyone </a:t>
            </a:r>
            <a:r>
              <a:rPr lang="en-GB" sz="4800" b="1">
                <a:solidFill>
                  <a:schemeClr val="accent3"/>
                </a:solidFill>
                <a:latin typeface="Calibri"/>
                <a:ea typeface="Calibri"/>
                <a:cs typeface="Calibri"/>
                <a:sym typeface="Calibri"/>
              </a:rPr>
              <a:t>under 18</a:t>
            </a:r>
            <a:r>
              <a:rPr lang="en-GB" sz="4800">
                <a:solidFill>
                  <a:schemeClr val="accent3"/>
                </a:solidFill>
                <a:latin typeface="Calibri"/>
                <a:ea typeface="Calibri"/>
                <a:cs typeface="Calibri"/>
                <a:sym typeface="Calibri"/>
              </a:rPr>
              <a:t>.</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p:nvPr/>
        </p:nvSpPr>
        <p:spPr>
          <a:xfrm>
            <a:off x="706800" y="1989738"/>
            <a:ext cx="10778400" cy="2878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800"/>
              <a:buFont typeface="Arial"/>
              <a:buNone/>
            </a:pPr>
            <a:r>
              <a:rPr lang="en-GB" sz="4800" b="1">
                <a:solidFill>
                  <a:schemeClr val="accent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Anyone who know</a:t>
            </a:r>
            <a:r>
              <a:rPr lang="en-GB" sz="4800" b="1">
                <a:solidFill>
                  <a:schemeClr val="accent5"/>
                </a:solidFill>
                <a:latin typeface="Calibri"/>
                <a:ea typeface="Calibri"/>
                <a:cs typeface="Calibri"/>
                <a:sym typeface="Calibri"/>
              </a:rPr>
              <a:t>ingly sells vapes to under 18s is driven by profit and doesn’t care who they sell to or whether the </a:t>
            </a:r>
            <a:r>
              <a:rPr lang="en-GB" sz="4800" b="1">
                <a:solidFill>
                  <a:srgbClr val="FFC000"/>
                </a:solidFill>
                <a:latin typeface="Calibri"/>
                <a:ea typeface="Calibri"/>
                <a:cs typeface="Calibri"/>
                <a:sym typeface="Calibri"/>
              </a:rPr>
              <a:t>products they sell are legal. </a:t>
            </a:r>
            <a:endParaRPr sz="4800" b="1">
              <a:latin typeface="Calibri"/>
              <a:ea typeface="Calibri"/>
              <a:cs typeface="Calibri"/>
              <a:sym typeface="Calibri"/>
            </a:endParaRPr>
          </a:p>
          <a:p>
            <a:pPr marL="0" marR="0" lvl="0" indent="0" algn="l" rtl="0">
              <a:lnSpc>
                <a:spcPct val="90000"/>
              </a:lnSpc>
              <a:spcBef>
                <a:spcPts val="1000"/>
              </a:spcBef>
              <a:spcAft>
                <a:spcPts val="0"/>
              </a:spcAft>
              <a:buClr>
                <a:srgbClr val="FFC000"/>
              </a:buClr>
              <a:buSzPts val="2800"/>
              <a:buFont typeface="Arial"/>
              <a:buNone/>
            </a:pPr>
            <a:endParaRPr>
              <a:latin typeface="Calibri"/>
              <a:ea typeface="Calibri"/>
              <a:cs typeface="Calibri"/>
              <a:sym typeface="Calibri"/>
            </a:endParaRPr>
          </a:p>
        </p:txBody>
      </p:sp>
      <p:pic>
        <p:nvPicPr>
          <p:cNvPr id="134" name="Google Shape;134;p14"/>
          <p:cNvPicPr preferRelativeResize="0"/>
          <p:nvPr/>
        </p:nvPicPr>
        <p:blipFill rotWithShape="1">
          <a:blip r:embed="rId3">
            <a:alphaModFix/>
          </a:blip>
          <a:srcRect/>
          <a:stretch/>
        </p:blipFill>
        <p:spPr>
          <a:xfrm rot="690943">
            <a:off x="176622" y="1459900"/>
            <a:ext cx="1060356" cy="826248"/>
          </a:xfrm>
          <a:prstGeom prst="rect">
            <a:avLst/>
          </a:prstGeom>
          <a:noFill/>
          <a:ln>
            <a:noFill/>
          </a:ln>
        </p:spPr>
      </p:pic>
      <p:pic>
        <p:nvPicPr>
          <p:cNvPr id="135" name="Google Shape;135;p14"/>
          <p:cNvPicPr preferRelativeResize="0"/>
          <p:nvPr/>
        </p:nvPicPr>
        <p:blipFill rotWithShape="1">
          <a:blip r:embed="rId3">
            <a:alphaModFix/>
          </a:blip>
          <a:srcRect/>
          <a:stretch/>
        </p:blipFill>
        <p:spPr>
          <a:xfrm rot="-918358">
            <a:off x="1808785" y="4956208"/>
            <a:ext cx="1382107" cy="1382107"/>
          </a:xfrm>
          <a:prstGeom prst="rect">
            <a:avLst/>
          </a:prstGeom>
          <a:noFill/>
          <a:ln>
            <a:noFill/>
          </a:ln>
        </p:spPr>
      </p:pic>
      <p:pic>
        <p:nvPicPr>
          <p:cNvPr id="136" name="Google Shape;136;p14"/>
          <p:cNvPicPr preferRelativeResize="0"/>
          <p:nvPr/>
        </p:nvPicPr>
        <p:blipFill rotWithShape="1">
          <a:blip r:embed="rId3">
            <a:alphaModFix/>
          </a:blip>
          <a:srcRect/>
          <a:stretch/>
        </p:blipFill>
        <p:spPr>
          <a:xfrm rot="-287066">
            <a:off x="10728218" y="3797919"/>
            <a:ext cx="1335738" cy="1335738"/>
          </a:xfrm>
          <a:prstGeom prst="rect">
            <a:avLst/>
          </a:prstGeom>
          <a:noFill/>
          <a:ln>
            <a:noFill/>
          </a:ln>
        </p:spPr>
      </p:pic>
      <p:pic>
        <p:nvPicPr>
          <p:cNvPr id="137" name="Google Shape;137;p14"/>
          <p:cNvPicPr preferRelativeResize="0"/>
          <p:nvPr/>
        </p:nvPicPr>
        <p:blipFill rotWithShape="1">
          <a:blip r:embed="rId3">
            <a:alphaModFix/>
          </a:blip>
          <a:srcRect/>
          <a:stretch/>
        </p:blipFill>
        <p:spPr>
          <a:xfrm rot="1969700">
            <a:off x="124418" y="4121867"/>
            <a:ext cx="1453482" cy="1453482"/>
          </a:xfrm>
          <a:prstGeom prst="rect">
            <a:avLst/>
          </a:prstGeom>
          <a:noFill/>
          <a:ln>
            <a:noFill/>
          </a:ln>
        </p:spPr>
      </p:pic>
      <p:pic>
        <p:nvPicPr>
          <p:cNvPr id="138" name="Google Shape;138;p14"/>
          <p:cNvPicPr preferRelativeResize="0"/>
          <p:nvPr/>
        </p:nvPicPr>
        <p:blipFill rotWithShape="1">
          <a:blip r:embed="rId3">
            <a:alphaModFix/>
          </a:blip>
          <a:srcRect/>
          <a:stretch/>
        </p:blipFill>
        <p:spPr>
          <a:xfrm rot="910437">
            <a:off x="9364878" y="5118418"/>
            <a:ext cx="1176496" cy="1176496"/>
          </a:xfrm>
          <a:prstGeom prst="rect">
            <a:avLst/>
          </a:prstGeom>
          <a:noFill/>
          <a:ln>
            <a:noFill/>
          </a:ln>
        </p:spPr>
      </p:pic>
      <p:sp>
        <p:nvSpPr>
          <p:cNvPr id="139" name="Google Shape;139;p14"/>
          <p:cNvSpPr txBox="1"/>
          <p:nvPr/>
        </p:nvSpPr>
        <p:spPr>
          <a:xfrm>
            <a:off x="3274690" y="5047098"/>
            <a:ext cx="57531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2"/>
                </a:solidFill>
                <a:latin typeface="Calibri"/>
                <a:ea typeface="Calibri"/>
                <a:cs typeface="Calibri"/>
                <a:sym typeface="Calibri"/>
              </a:rPr>
              <a:t>If you know of anyone who does sell vapes or tobacco illegally, you can report them to trading standards either via the local council or through the Citizens Advice online portal: </a:t>
            </a:r>
            <a:r>
              <a:rPr lang="en-GB" sz="1800" u="sng">
                <a:solidFill>
                  <a:schemeClr val="l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www.citizensadvice.org.uk/consumer/</a:t>
            </a:r>
            <a:endParaRPr sz="2800">
              <a:solidFill>
                <a:schemeClr val="lt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7d84f6465d_0_21"/>
          <p:cNvSpPr txBox="1"/>
          <p:nvPr/>
        </p:nvSpPr>
        <p:spPr>
          <a:xfrm>
            <a:off x="1367089" y="1923463"/>
            <a:ext cx="9457800" cy="2878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800"/>
              <a:buFont typeface="Arial"/>
              <a:buNone/>
            </a:pPr>
            <a:r>
              <a:rPr lang="en-GB" sz="4800" b="1">
                <a:solidFill>
                  <a:srgbClr val="FFC000"/>
                </a:solidFill>
                <a:latin typeface="Calibri"/>
                <a:ea typeface="Calibri"/>
                <a:cs typeface="Calibri"/>
                <a:sym typeface="Calibri"/>
              </a:rPr>
              <a:t>Illegal vapes may contain banned ingredients or exceed restrictions </a:t>
            </a:r>
            <a:br>
              <a:rPr lang="en-GB" sz="4800" b="1">
                <a:solidFill>
                  <a:srgbClr val="FFC000"/>
                </a:solidFill>
                <a:latin typeface="Calibri"/>
                <a:ea typeface="Calibri"/>
                <a:cs typeface="Calibri"/>
                <a:sym typeface="Calibri"/>
              </a:rPr>
            </a:br>
            <a:r>
              <a:rPr lang="en-GB" sz="4800" b="1">
                <a:solidFill>
                  <a:srgbClr val="FFC000"/>
                </a:solidFill>
                <a:latin typeface="Calibri"/>
                <a:ea typeface="Calibri"/>
                <a:cs typeface="Calibri"/>
                <a:sym typeface="Calibri"/>
              </a:rPr>
              <a:t>on nicotine content. </a:t>
            </a:r>
            <a:endParaRPr sz="4800"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7d84f6465d_0_26"/>
          <p:cNvSpPr txBox="1"/>
          <p:nvPr/>
        </p:nvSpPr>
        <p:spPr>
          <a:xfrm>
            <a:off x="1367089" y="1753825"/>
            <a:ext cx="9457800" cy="2878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800"/>
              <a:buFont typeface="Arial"/>
              <a:buNone/>
            </a:pPr>
            <a:r>
              <a:rPr lang="en-GB" sz="2800">
                <a:solidFill>
                  <a:srgbClr val="FFC000"/>
                </a:solidFill>
                <a:latin typeface="Calibri"/>
                <a:ea typeface="Calibri"/>
                <a:cs typeface="Calibri"/>
                <a:sym typeface="Calibri"/>
              </a:rPr>
              <a:t> </a:t>
            </a:r>
            <a:endParaRPr>
              <a:latin typeface="Calibri"/>
              <a:ea typeface="Calibri"/>
              <a:cs typeface="Calibri"/>
              <a:sym typeface="Calibri"/>
            </a:endParaRPr>
          </a:p>
          <a:p>
            <a:pPr marL="0" marR="0" lvl="0" indent="0" algn="ctr" rtl="0">
              <a:lnSpc>
                <a:spcPct val="90000"/>
              </a:lnSpc>
              <a:spcBef>
                <a:spcPts val="1000"/>
              </a:spcBef>
              <a:spcAft>
                <a:spcPts val="0"/>
              </a:spcAft>
              <a:buClr>
                <a:srgbClr val="FFC000"/>
              </a:buClr>
              <a:buSzPts val="2800"/>
              <a:buFont typeface="Arial"/>
              <a:buNone/>
            </a:pPr>
            <a:r>
              <a:rPr lang="en-GB" sz="4800" b="1">
                <a:solidFill>
                  <a:srgbClr val="FFC000"/>
                </a:solidFill>
                <a:latin typeface="Calibri"/>
                <a:ea typeface="Calibri"/>
                <a:cs typeface="Calibri"/>
                <a:sym typeface="Calibri"/>
              </a:rPr>
              <a:t>People who want to quit smoking using a vape are advised to only </a:t>
            </a:r>
            <a:br>
              <a:rPr lang="en-GB" sz="4800" b="1">
                <a:solidFill>
                  <a:srgbClr val="FFC000"/>
                </a:solidFill>
                <a:latin typeface="Calibri"/>
                <a:ea typeface="Calibri"/>
                <a:cs typeface="Calibri"/>
                <a:sym typeface="Calibri"/>
              </a:rPr>
            </a:br>
            <a:r>
              <a:rPr lang="en-GB" sz="4800" b="1">
                <a:solidFill>
                  <a:srgbClr val="FFC000"/>
                </a:solidFill>
                <a:latin typeface="Calibri"/>
                <a:ea typeface="Calibri"/>
                <a:cs typeface="Calibri"/>
                <a:sym typeface="Calibri"/>
              </a:rPr>
              <a:t>use legal regulated products </a:t>
            </a:r>
            <a:br>
              <a:rPr lang="en-GB" sz="4800" b="1">
                <a:solidFill>
                  <a:srgbClr val="FFC000"/>
                </a:solidFill>
                <a:latin typeface="Calibri"/>
                <a:ea typeface="Calibri"/>
                <a:cs typeface="Calibri"/>
                <a:sym typeface="Calibri"/>
              </a:rPr>
            </a:br>
            <a:r>
              <a:rPr lang="en-GB" sz="4800" b="1">
                <a:solidFill>
                  <a:srgbClr val="FFC000"/>
                </a:solidFill>
                <a:latin typeface="Calibri"/>
                <a:ea typeface="Calibri"/>
                <a:cs typeface="Calibri"/>
                <a:sym typeface="Calibri"/>
              </a:rPr>
              <a:t>from a reputable retailer.</a:t>
            </a:r>
            <a:endParaRPr sz="48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p:nvPr/>
        </p:nvSpPr>
        <p:spPr>
          <a:xfrm>
            <a:off x="1702950" y="2182200"/>
            <a:ext cx="8786100" cy="249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chemeClr val="dk1"/>
                </a:solidFill>
                <a:latin typeface="Calibri"/>
                <a:ea typeface="Calibri"/>
                <a:cs typeface="Calibri"/>
                <a:sym typeface="Calibri"/>
              </a:rPr>
              <a:t>Why do you think some young people vape?</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p:nvPr/>
        </p:nvSpPr>
        <p:spPr>
          <a:xfrm>
            <a:off x="1868540" y="2459251"/>
            <a:ext cx="84549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chemeClr val="lt1"/>
                </a:solidFill>
                <a:latin typeface="Calibri"/>
                <a:ea typeface="Calibri"/>
                <a:cs typeface="Calibri"/>
                <a:sym typeface="Calibri"/>
              </a:rPr>
              <a:t>What impact do you think vaping has on their lives?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p:nvPr/>
        </p:nvSpPr>
        <p:spPr>
          <a:xfrm>
            <a:off x="1590295" y="2428996"/>
            <a:ext cx="9011400" cy="2770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The </a:t>
            </a:r>
            <a:r>
              <a:rPr lang="en-GB" sz="6000" b="1">
                <a:solidFill>
                  <a:schemeClr val="dk1"/>
                </a:solidFill>
                <a:latin typeface="Calibri"/>
                <a:ea typeface="Calibri"/>
                <a:cs typeface="Calibri"/>
                <a:sym typeface="Calibri"/>
              </a:rPr>
              <a:t>environmental </a:t>
            </a:r>
            <a:br>
              <a:rPr lang="en-GB" sz="6000" b="1">
                <a:solidFill>
                  <a:schemeClr val="dk1"/>
                </a:solidFill>
                <a:latin typeface="Calibri"/>
                <a:ea typeface="Calibri"/>
                <a:cs typeface="Calibri"/>
                <a:sym typeface="Calibri"/>
              </a:rPr>
            </a:br>
            <a:r>
              <a:rPr lang="en-GB" sz="6000" b="1">
                <a:solidFill>
                  <a:schemeClr val="dk1"/>
                </a:solidFill>
                <a:latin typeface="Calibri"/>
                <a:ea typeface="Calibri"/>
                <a:cs typeface="Calibri"/>
                <a:sym typeface="Calibri"/>
              </a:rPr>
              <a:t>impacts of vapes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635600" y="2459250"/>
            <a:ext cx="89208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i="0" u="none" strike="noStrike" cap="none">
                <a:solidFill>
                  <a:schemeClr val="dk1"/>
                </a:solidFill>
                <a:latin typeface="Calibri"/>
                <a:ea typeface="Calibri"/>
                <a:cs typeface="Calibri"/>
                <a:sym typeface="Calibri"/>
              </a:rPr>
              <a:t>What do you know about smoking and vaping?</a:t>
            </a:r>
            <a:endParaRPr sz="60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p:nvPr/>
        </p:nvSpPr>
        <p:spPr>
          <a:xfrm>
            <a:off x="1167738" y="1989761"/>
            <a:ext cx="9856500" cy="28785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5"/>
              </a:buClr>
              <a:buSzPts val="6000"/>
              <a:buFont typeface="Arial"/>
              <a:buNone/>
            </a:pPr>
            <a:r>
              <a:rPr lang="en-GB" sz="6000" b="1">
                <a:solidFill>
                  <a:schemeClr val="accent5"/>
                </a:solidFill>
                <a:latin typeface="Calibri"/>
                <a:ea typeface="Calibri"/>
                <a:cs typeface="Calibri"/>
                <a:sym typeface="Calibri"/>
              </a:rPr>
              <a:t>Vapes can have an impact on the environment if they are not disposed of properly</a:t>
            </a:r>
            <a:endParaRPr/>
          </a:p>
        </p:txBody>
      </p:sp>
      <p:pic>
        <p:nvPicPr>
          <p:cNvPr id="172" name="Google Shape;172;p18"/>
          <p:cNvPicPr preferRelativeResize="0"/>
          <p:nvPr/>
        </p:nvPicPr>
        <p:blipFill rotWithShape="1">
          <a:blip r:embed="rId3">
            <a:alphaModFix/>
          </a:blip>
          <a:srcRect/>
          <a:stretch/>
        </p:blipFill>
        <p:spPr>
          <a:xfrm>
            <a:off x="296664" y="4760049"/>
            <a:ext cx="3871096" cy="1218747"/>
          </a:xfrm>
          <a:prstGeom prst="rect">
            <a:avLst/>
          </a:prstGeom>
          <a:noFill/>
          <a:ln>
            <a:noFill/>
          </a:ln>
        </p:spPr>
      </p:pic>
      <p:pic>
        <p:nvPicPr>
          <p:cNvPr id="173" name="Google Shape;173;p18"/>
          <p:cNvPicPr preferRelativeResize="0"/>
          <p:nvPr/>
        </p:nvPicPr>
        <p:blipFill rotWithShape="1">
          <a:blip r:embed="rId4">
            <a:alphaModFix/>
          </a:blip>
          <a:srcRect/>
          <a:stretch/>
        </p:blipFill>
        <p:spPr>
          <a:xfrm>
            <a:off x="2965858" y="649146"/>
            <a:ext cx="3012141" cy="1340615"/>
          </a:xfrm>
          <a:prstGeom prst="rect">
            <a:avLst/>
          </a:prstGeom>
          <a:noFill/>
          <a:ln>
            <a:noFill/>
          </a:ln>
        </p:spPr>
      </p:pic>
      <p:pic>
        <p:nvPicPr>
          <p:cNvPr id="174" name="Google Shape;174;p18"/>
          <p:cNvPicPr preferRelativeResize="0"/>
          <p:nvPr/>
        </p:nvPicPr>
        <p:blipFill rotWithShape="1">
          <a:blip r:embed="rId5">
            <a:alphaModFix/>
          </a:blip>
          <a:srcRect/>
          <a:stretch/>
        </p:blipFill>
        <p:spPr>
          <a:xfrm>
            <a:off x="9607826" y="1076283"/>
            <a:ext cx="2189444" cy="9905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37d84f6465d_0_73"/>
          <p:cNvPicPr preferRelativeResize="0"/>
          <p:nvPr/>
        </p:nvPicPr>
        <p:blipFill rotWithShape="1">
          <a:blip r:embed="rId3">
            <a:alphaModFix/>
          </a:blip>
          <a:srcRect/>
          <a:stretch/>
        </p:blipFill>
        <p:spPr>
          <a:xfrm>
            <a:off x="4082902" y="5039833"/>
            <a:ext cx="4174411" cy="1766275"/>
          </a:xfrm>
          <a:prstGeom prst="rect">
            <a:avLst/>
          </a:prstGeom>
          <a:noFill/>
          <a:ln>
            <a:noFill/>
          </a:ln>
        </p:spPr>
      </p:pic>
      <p:sp>
        <p:nvSpPr>
          <p:cNvPr id="181" name="Google Shape;181;g37d84f6465d_0_73"/>
          <p:cNvSpPr txBox="1"/>
          <p:nvPr/>
        </p:nvSpPr>
        <p:spPr>
          <a:xfrm>
            <a:off x="561504" y="1342672"/>
            <a:ext cx="11068992" cy="4401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dk1"/>
                </a:solidFill>
                <a:latin typeface="Calibri"/>
                <a:ea typeface="Calibri"/>
                <a:cs typeface="Calibri"/>
                <a:sym typeface="Calibri"/>
              </a:rPr>
              <a:t>Vapes contain batteries and difficult to recycle plastics that break down in landfills.</a:t>
            </a:r>
            <a:br>
              <a:rPr lang="en-GB" sz="2800" b="1" dirty="0">
                <a:solidFill>
                  <a:schemeClr val="dk1"/>
                </a:solidFill>
                <a:latin typeface="Calibri"/>
                <a:ea typeface="Calibri"/>
                <a:cs typeface="Calibri"/>
                <a:sym typeface="Calibri"/>
              </a:rPr>
            </a:br>
            <a:endParaRPr sz="2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b="1" dirty="0">
                <a:solidFill>
                  <a:schemeClr val="dk1"/>
                </a:solidFill>
                <a:latin typeface="Calibri"/>
                <a:ea typeface="Calibri"/>
                <a:cs typeface="Calibri"/>
                <a:sym typeface="Calibri"/>
              </a:rPr>
              <a:t>Vapes should be recycled using a recycling scheme rather than placed in general household waste.</a:t>
            </a:r>
            <a:br>
              <a:rPr lang="en-GB" sz="2800" b="1" dirty="0">
                <a:solidFill>
                  <a:schemeClr val="dk1"/>
                </a:solidFill>
                <a:latin typeface="Calibri"/>
                <a:ea typeface="Calibri"/>
                <a:cs typeface="Calibri"/>
                <a:sym typeface="Calibri"/>
              </a:rPr>
            </a:br>
            <a:endParaRPr sz="2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b="1" dirty="0">
                <a:solidFill>
                  <a:schemeClr val="dk1"/>
                </a:solidFill>
                <a:latin typeface="Calibri"/>
                <a:ea typeface="Calibri"/>
                <a:cs typeface="Calibri"/>
                <a:sym typeface="Calibri"/>
              </a:rPr>
              <a:t>Like tobacco and cigarette butts, vapes contain chemicals that can pollute the soil and water.</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lt2"/>
              </a:solidFill>
              <a:latin typeface="Calibri"/>
              <a:ea typeface="Calibri"/>
              <a:cs typeface="Calibri"/>
              <a:sym typeface="Calibri"/>
            </a:endParaRPr>
          </a:p>
          <a:p>
            <a:pPr marL="0" marR="0" lvl="0" indent="0" algn="l" rtl="0">
              <a:spcBef>
                <a:spcPts val="0"/>
              </a:spcBef>
              <a:spcAft>
                <a:spcPts val="0"/>
              </a:spcAft>
              <a:buNone/>
            </a:pPr>
            <a:endParaRPr sz="2800" dirty="0">
              <a:solidFill>
                <a:schemeClr val="lt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p:nvPr/>
        </p:nvSpPr>
        <p:spPr>
          <a:xfrm>
            <a:off x="1417982" y="1325216"/>
            <a:ext cx="9356100" cy="563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Over 8 million vapes are thrown away every week or recycled incorrectly.</a:t>
            </a:r>
            <a:endParaRPr sz="3600" b="1">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0" marR="0" lvl="0" indent="0" algn="l" rtl="0">
              <a:spcBef>
                <a:spcPts val="0"/>
              </a:spcBef>
              <a:spcAft>
                <a:spcPts val="0"/>
              </a:spcAft>
              <a:buNone/>
            </a:pPr>
            <a:endParaRPr sz="3600" b="1">
              <a:solidFill>
                <a:schemeClr val="lt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0" marR="0" lvl="0" indent="0" algn="l" rtl="0">
              <a:spcBef>
                <a:spcPts val="0"/>
              </a:spcBef>
              <a:spcAft>
                <a:spcPts val="0"/>
              </a:spcAft>
              <a:buNone/>
            </a:pPr>
            <a:r>
              <a:rPr lang="en-GB" sz="3600" b="1">
                <a:solidFill>
                  <a:schemeClr val="lt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It is important to dispose of vapes properly.</a:t>
            </a:r>
            <a:endParaRPr>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0" marR="0" lvl="0" indent="0" algn="l" rtl="0">
              <a:spcBef>
                <a:spcPts val="0"/>
              </a:spcBef>
              <a:spcAft>
                <a:spcPts val="0"/>
              </a:spcAft>
              <a:buNone/>
            </a:pPr>
            <a:endParaRPr sz="3600" b="1">
              <a:solidFill>
                <a:schemeClr val="lt2"/>
              </a:solidFill>
              <a:latin typeface="Calibri"/>
              <a:ea typeface="Calibri"/>
              <a:cs typeface="Calibri"/>
              <a:sym typeface="Calibri"/>
            </a:endParaRPr>
          </a:p>
          <a:p>
            <a:pPr marL="0" marR="0" lvl="0" indent="0" algn="l" rtl="0">
              <a:spcBef>
                <a:spcPts val="0"/>
              </a:spcBef>
              <a:spcAft>
                <a:spcPts val="0"/>
              </a:spcAft>
              <a:buNone/>
            </a:pPr>
            <a:r>
              <a:rPr lang="en-GB" sz="3600" b="1">
                <a:solidFill>
                  <a:schemeClr val="lt2"/>
                </a:solidFill>
                <a:latin typeface="Calibri"/>
                <a:ea typeface="Calibri"/>
                <a:cs typeface="Calibri"/>
                <a:sym typeface="Calibri"/>
              </a:rPr>
              <a:t>Up to 80% of materials in vapes can be recycled.</a:t>
            </a:r>
            <a:endParaRPr>
              <a:latin typeface="Calibri"/>
              <a:ea typeface="Calibri"/>
              <a:cs typeface="Calibri"/>
              <a:sym typeface="Calibri"/>
            </a:endParaRPr>
          </a:p>
          <a:p>
            <a:pPr marL="0" marR="0" lvl="0" indent="0" algn="l" rtl="0">
              <a:spcBef>
                <a:spcPts val="0"/>
              </a:spcBef>
              <a:spcAft>
                <a:spcPts val="0"/>
              </a:spcAft>
              <a:buNone/>
            </a:pPr>
            <a:endParaRPr sz="3600">
              <a:solidFill>
                <a:schemeClr val="lt2"/>
              </a:solidFill>
              <a:latin typeface="Calibri"/>
              <a:ea typeface="Calibri"/>
              <a:cs typeface="Calibri"/>
              <a:sym typeface="Calibri"/>
            </a:endParaRPr>
          </a:p>
          <a:p>
            <a:pPr marL="0" marR="0" lvl="0" indent="0" algn="l" rtl="0">
              <a:spcBef>
                <a:spcPts val="0"/>
              </a:spcBef>
              <a:spcAft>
                <a:spcPts val="0"/>
              </a:spcAft>
              <a:buNone/>
            </a:pPr>
            <a:r>
              <a:rPr lang="en-GB" sz="3600" i="0" u="sng" strike="noStrike" cap="none">
                <a:solidFill>
                  <a:schemeClr val="l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Recycle vapes - Find a local recycling point</a:t>
            </a:r>
            <a:endParaRPr sz="3600" b="1" i="0" strike="noStrike" cap="none">
              <a:solidFill>
                <a:schemeClr val="lt2"/>
              </a:solidFill>
              <a:latin typeface="Calibri"/>
              <a:ea typeface="Calibri"/>
              <a:cs typeface="Calibri"/>
              <a:sym typeface="Calibri"/>
            </a:endParaRPr>
          </a:p>
          <a:p>
            <a:pPr marL="0" marR="0" lvl="0" indent="0" algn="l" rtl="0">
              <a:spcBef>
                <a:spcPts val="0"/>
              </a:spcBef>
              <a:spcAft>
                <a:spcPts val="0"/>
              </a:spcAft>
              <a:buNone/>
            </a:pPr>
            <a:endParaRPr sz="3600">
              <a:solidFill>
                <a:schemeClr val="lt2"/>
              </a:solidFill>
              <a:latin typeface="Calibri"/>
              <a:ea typeface="Calibri"/>
              <a:cs typeface="Calibri"/>
              <a:sym typeface="Calibri"/>
            </a:endParaRPr>
          </a:p>
          <a:p>
            <a:pPr marL="0" marR="0" lvl="0" indent="0" algn="l" rtl="0">
              <a:spcBef>
                <a:spcPts val="0"/>
              </a:spcBef>
              <a:spcAft>
                <a:spcPts val="0"/>
              </a:spcAft>
              <a:buNone/>
            </a:pPr>
            <a:endParaRPr sz="3600">
              <a:solidFill>
                <a:schemeClr val="lt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p:nvPr/>
        </p:nvSpPr>
        <p:spPr>
          <a:xfrm>
            <a:off x="1093357" y="2108011"/>
            <a:ext cx="100053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chemeClr val="dk1"/>
                </a:solidFill>
                <a:latin typeface="Calibri"/>
                <a:ea typeface="Calibri"/>
                <a:cs typeface="Calibri"/>
                <a:sym typeface="Calibri"/>
              </a:rPr>
              <a:t>On the 1</a:t>
            </a:r>
            <a:r>
              <a:rPr lang="en-GB" sz="6000" b="1" baseline="30000">
                <a:solidFill>
                  <a:schemeClr val="dk1"/>
                </a:solidFill>
                <a:latin typeface="Calibri"/>
                <a:ea typeface="Calibri"/>
                <a:cs typeface="Calibri"/>
                <a:sym typeface="Calibri"/>
              </a:rPr>
              <a:t>st</a:t>
            </a:r>
            <a:r>
              <a:rPr lang="en-GB" sz="6000" b="1">
                <a:solidFill>
                  <a:schemeClr val="dk1"/>
                </a:solidFill>
                <a:latin typeface="Calibri"/>
                <a:ea typeface="Calibri"/>
                <a:cs typeface="Calibri"/>
                <a:sym typeface="Calibri"/>
              </a:rPr>
              <a:t> of June 2025 a Ban on Disposable Vapes came into force in England.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p:nvPr/>
        </p:nvSpPr>
        <p:spPr>
          <a:xfrm>
            <a:off x="856350" y="1997550"/>
            <a:ext cx="104793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How do the impacts of tobacco on the environment compare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0" marR="0" lvl="0" indent="0" algn="ctr" rtl="0">
              <a:spcBef>
                <a:spcPts val="0"/>
              </a:spcBef>
              <a:spcAft>
                <a:spcPts val="0"/>
              </a:spcAft>
              <a:buNone/>
            </a:pPr>
            <a:r>
              <a:rPr lang="en-GB" sz="60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to vapes?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p:nvPr/>
        </p:nvSpPr>
        <p:spPr>
          <a:xfrm>
            <a:off x="1167713" y="1277471"/>
            <a:ext cx="9856574" cy="12669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5"/>
              </a:buClr>
              <a:buSzPts val="3000"/>
              <a:buFont typeface="Arial"/>
              <a:buNone/>
            </a:pPr>
            <a:r>
              <a:rPr lang="en-GB" sz="3000">
                <a:solidFill>
                  <a:schemeClr val="accent5"/>
                </a:solidFill>
                <a:latin typeface="Calibri"/>
                <a:ea typeface="Calibri"/>
                <a:cs typeface="Calibri"/>
                <a:sym typeface="Calibri"/>
              </a:rPr>
              <a:t>The tobacco supply chain is extremely environmentally harmful on a global scale.  Environmental impact at all stages:</a:t>
            </a:r>
            <a:endParaRPr/>
          </a:p>
        </p:txBody>
      </p:sp>
      <p:pic>
        <p:nvPicPr>
          <p:cNvPr id="205" name="Google Shape;205;p23"/>
          <p:cNvPicPr preferRelativeResize="0"/>
          <p:nvPr/>
        </p:nvPicPr>
        <p:blipFill rotWithShape="1">
          <a:blip r:embed="rId3">
            <a:alphaModFix/>
          </a:blip>
          <a:srcRect/>
          <a:stretch/>
        </p:blipFill>
        <p:spPr>
          <a:xfrm>
            <a:off x="1221013" y="2704312"/>
            <a:ext cx="9749974" cy="1449376"/>
          </a:xfrm>
          <a:prstGeom prst="rect">
            <a:avLst/>
          </a:prstGeom>
          <a:noFill/>
          <a:ln>
            <a:noFill/>
          </a:ln>
        </p:spPr>
      </p:pic>
      <p:sp>
        <p:nvSpPr>
          <p:cNvPr id="206" name="Google Shape;206;p23"/>
          <p:cNvSpPr txBox="1"/>
          <p:nvPr/>
        </p:nvSpPr>
        <p:spPr>
          <a:xfrm>
            <a:off x="926817" y="4364298"/>
            <a:ext cx="2234393" cy="64545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000"/>
              <a:buFont typeface="Arial"/>
              <a:buNone/>
            </a:pPr>
            <a:r>
              <a:rPr lang="en-GB" sz="2000">
                <a:solidFill>
                  <a:schemeClr val="accent5"/>
                </a:solidFill>
                <a:latin typeface="Calibri"/>
                <a:ea typeface="Calibri"/>
                <a:cs typeface="Calibri"/>
                <a:sym typeface="Calibri"/>
              </a:rPr>
              <a:t>Cultivation/</a:t>
            </a:r>
            <a:br>
              <a:rPr lang="en-GB" sz="2000">
                <a:solidFill>
                  <a:schemeClr val="accent5"/>
                </a:solidFill>
                <a:latin typeface="Calibri"/>
                <a:ea typeface="Calibri"/>
                <a:cs typeface="Calibri"/>
                <a:sym typeface="Calibri"/>
              </a:rPr>
            </a:br>
            <a:r>
              <a:rPr lang="en-GB" sz="2000">
                <a:solidFill>
                  <a:schemeClr val="accent5"/>
                </a:solidFill>
                <a:latin typeface="Calibri"/>
                <a:ea typeface="Calibri"/>
                <a:cs typeface="Calibri"/>
                <a:sym typeface="Calibri"/>
              </a:rPr>
              <a:t>farming</a:t>
            </a:r>
            <a:endParaRPr/>
          </a:p>
        </p:txBody>
      </p:sp>
      <p:sp>
        <p:nvSpPr>
          <p:cNvPr id="207" name="Google Shape;207;p23"/>
          <p:cNvSpPr txBox="1"/>
          <p:nvPr/>
        </p:nvSpPr>
        <p:spPr>
          <a:xfrm>
            <a:off x="3306946" y="4338858"/>
            <a:ext cx="1051051" cy="64545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5"/>
              </a:buClr>
              <a:buSzPts val="2000"/>
              <a:buFont typeface="Arial"/>
              <a:buNone/>
            </a:pPr>
            <a:r>
              <a:rPr lang="en-GB" sz="2000">
                <a:solidFill>
                  <a:schemeClr val="accent5"/>
                </a:solidFill>
                <a:latin typeface="Calibri"/>
                <a:ea typeface="Calibri"/>
                <a:cs typeface="Calibri"/>
                <a:sym typeface="Calibri"/>
              </a:rPr>
              <a:t>Curing</a:t>
            </a:r>
            <a:endParaRPr/>
          </a:p>
        </p:txBody>
      </p:sp>
      <p:sp>
        <p:nvSpPr>
          <p:cNvPr id="208" name="Google Shape;208;p23"/>
          <p:cNvSpPr txBox="1"/>
          <p:nvPr/>
        </p:nvSpPr>
        <p:spPr>
          <a:xfrm>
            <a:off x="4357997" y="4290339"/>
            <a:ext cx="2234393" cy="79337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000"/>
              <a:buFont typeface="Arial"/>
              <a:buNone/>
            </a:pPr>
            <a:r>
              <a:rPr lang="en-GB" sz="2000">
                <a:solidFill>
                  <a:schemeClr val="accent5"/>
                </a:solidFill>
                <a:latin typeface="Calibri"/>
                <a:ea typeface="Calibri"/>
                <a:cs typeface="Calibri"/>
                <a:sym typeface="Calibri"/>
              </a:rPr>
              <a:t>Primary</a:t>
            </a:r>
            <a:br>
              <a:rPr lang="en-GB" sz="2000">
                <a:solidFill>
                  <a:schemeClr val="accent5"/>
                </a:solidFill>
                <a:latin typeface="Calibri"/>
                <a:ea typeface="Calibri"/>
                <a:cs typeface="Calibri"/>
                <a:sym typeface="Calibri"/>
              </a:rPr>
            </a:br>
            <a:r>
              <a:rPr lang="en-GB" sz="2000">
                <a:solidFill>
                  <a:schemeClr val="accent5"/>
                </a:solidFill>
                <a:latin typeface="Calibri"/>
                <a:ea typeface="Calibri"/>
                <a:cs typeface="Calibri"/>
                <a:sym typeface="Calibri"/>
              </a:rPr>
              <a:t>processing</a:t>
            </a:r>
            <a:endParaRPr/>
          </a:p>
        </p:txBody>
      </p:sp>
      <p:sp>
        <p:nvSpPr>
          <p:cNvPr id="209" name="Google Shape;209;p23"/>
          <p:cNvSpPr txBox="1"/>
          <p:nvPr/>
        </p:nvSpPr>
        <p:spPr>
          <a:xfrm>
            <a:off x="6371724" y="4404639"/>
            <a:ext cx="1763747" cy="56477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000"/>
              <a:buFont typeface="Arial"/>
              <a:buNone/>
            </a:pPr>
            <a:r>
              <a:rPr lang="en-GB" sz="2000">
                <a:solidFill>
                  <a:schemeClr val="accent5"/>
                </a:solidFill>
                <a:latin typeface="Calibri"/>
                <a:ea typeface="Calibri"/>
                <a:cs typeface="Calibri"/>
                <a:sym typeface="Calibri"/>
              </a:rPr>
              <a:t>Manufacturing</a:t>
            </a:r>
            <a:endParaRPr/>
          </a:p>
        </p:txBody>
      </p:sp>
      <p:sp>
        <p:nvSpPr>
          <p:cNvPr id="210" name="Google Shape;210;p23"/>
          <p:cNvSpPr txBox="1"/>
          <p:nvPr/>
        </p:nvSpPr>
        <p:spPr>
          <a:xfrm>
            <a:off x="8054789" y="4404639"/>
            <a:ext cx="1763747" cy="56477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000"/>
              <a:buFont typeface="Arial"/>
              <a:buNone/>
            </a:pPr>
            <a:r>
              <a:rPr lang="en-GB" sz="2000">
                <a:solidFill>
                  <a:schemeClr val="accent5"/>
                </a:solidFill>
                <a:latin typeface="Calibri"/>
                <a:ea typeface="Calibri"/>
                <a:cs typeface="Calibri"/>
                <a:sym typeface="Calibri"/>
              </a:rPr>
              <a:t>Distribution</a:t>
            </a:r>
            <a:endParaRPr/>
          </a:p>
        </p:txBody>
      </p:sp>
      <p:sp>
        <p:nvSpPr>
          <p:cNvPr id="211" name="Google Shape;211;p23"/>
          <p:cNvSpPr txBox="1"/>
          <p:nvPr/>
        </p:nvSpPr>
        <p:spPr>
          <a:xfrm>
            <a:off x="9597870" y="4404639"/>
            <a:ext cx="1489170" cy="56477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2000"/>
              <a:buFont typeface="Arial"/>
              <a:buNone/>
            </a:pPr>
            <a:r>
              <a:rPr lang="en-GB" sz="2000">
                <a:solidFill>
                  <a:schemeClr val="accent5"/>
                </a:solidFill>
                <a:latin typeface="Calibri"/>
                <a:ea typeface="Calibri"/>
                <a:cs typeface="Calibri"/>
                <a:sym typeface="Calibri"/>
              </a:rPr>
              <a:t>Use/</a:t>
            </a:r>
            <a:br>
              <a:rPr lang="en-GB" sz="2000">
                <a:solidFill>
                  <a:schemeClr val="accent5"/>
                </a:solidFill>
                <a:latin typeface="Calibri"/>
                <a:ea typeface="Calibri"/>
                <a:cs typeface="Calibri"/>
                <a:sym typeface="Calibri"/>
              </a:rPr>
            </a:br>
            <a:r>
              <a:rPr lang="en-GB" sz="2000">
                <a:solidFill>
                  <a:schemeClr val="accent5"/>
                </a:solidFill>
                <a:latin typeface="Calibri"/>
                <a:ea typeface="Calibri"/>
                <a:cs typeface="Calibri"/>
                <a:sym typeface="Calibri"/>
              </a:rPr>
              <a:t>disposal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p:nvPr/>
        </p:nvSpPr>
        <p:spPr>
          <a:xfrm>
            <a:off x="480300" y="1358100"/>
            <a:ext cx="11231400" cy="4141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5"/>
              </a:buClr>
              <a:buSzPts val="4000"/>
              <a:buFont typeface="Arial"/>
              <a:buNone/>
            </a:pPr>
            <a:r>
              <a:rPr lang="en-GB" sz="4000">
                <a:solidFill>
                  <a:schemeClr val="accent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Thes</a:t>
            </a:r>
            <a:r>
              <a:rPr lang="en-GB" sz="4000">
                <a:solidFill>
                  <a:schemeClr val="accent5"/>
                </a:solidFill>
                <a:latin typeface="Calibri"/>
                <a:ea typeface="Calibri"/>
                <a:cs typeface="Calibri"/>
                <a:sym typeface="Calibri"/>
              </a:rPr>
              <a:t>e result in:</a:t>
            </a:r>
            <a:endParaRPr/>
          </a:p>
          <a:p>
            <a:pPr marL="0" marR="0" lvl="0" indent="0" algn="ctr" rtl="0">
              <a:lnSpc>
                <a:spcPct val="90000"/>
              </a:lnSpc>
              <a:spcBef>
                <a:spcPts val="1000"/>
              </a:spcBef>
              <a:spcAft>
                <a:spcPts val="0"/>
              </a:spcAft>
              <a:buClr>
                <a:schemeClr val="accent5"/>
              </a:buClr>
              <a:buSzPts val="4000"/>
              <a:buFont typeface="Arial"/>
              <a:buNone/>
            </a:pPr>
            <a:r>
              <a:rPr lang="en-GB" sz="4000" b="1">
                <a:solidFill>
                  <a:schemeClr val="accent5"/>
                </a:solidFill>
                <a:latin typeface="Calibri"/>
                <a:ea typeface="Calibri"/>
                <a:cs typeface="Calibri"/>
                <a:sym typeface="Calibri"/>
              </a:rPr>
              <a:t>Pollution</a:t>
            </a:r>
            <a:endParaRPr/>
          </a:p>
          <a:p>
            <a:pPr marL="0" marR="0" lvl="0" indent="0" algn="ctr" rtl="0">
              <a:lnSpc>
                <a:spcPct val="90000"/>
              </a:lnSpc>
              <a:spcBef>
                <a:spcPts val="1000"/>
              </a:spcBef>
              <a:spcAft>
                <a:spcPts val="0"/>
              </a:spcAft>
              <a:buClr>
                <a:schemeClr val="accent5"/>
              </a:buClr>
              <a:buSzPts val="4000"/>
              <a:buFont typeface="Arial"/>
              <a:buNone/>
            </a:pPr>
            <a:r>
              <a:rPr lang="en-GB" sz="4000" b="1">
                <a:solidFill>
                  <a:schemeClr val="accent5"/>
                </a:solidFill>
                <a:latin typeface="Calibri"/>
                <a:ea typeface="Calibri"/>
                <a:cs typeface="Calibri"/>
                <a:sym typeface="Calibri"/>
              </a:rPr>
              <a:t>Soil degradation</a:t>
            </a:r>
            <a:endParaRPr/>
          </a:p>
          <a:p>
            <a:pPr marL="0" marR="0" lvl="0" indent="0" algn="ctr" rtl="0">
              <a:lnSpc>
                <a:spcPct val="90000"/>
              </a:lnSpc>
              <a:spcBef>
                <a:spcPts val="1000"/>
              </a:spcBef>
              <a:spcAft>
                <a:spcPts val="0"/>
              </a:spcAft>
              <a:buClr>
                <a:schemeClr val="accent5"/>
              </a:buClr>
              <a:buSzPts val="4000"/>
              <a:buFont typeface="Arial"/>
              <a:buNone/>
            </a:pPr>
            <a:r>
              <a:rPr lang="en-GB" sz="4000" b="1">
                <a:solidFill>
                  <a:schemeClr val="accent5"/>
                </a:solidFill>
                <a:latin typeface="Calibri"/>
                <a:ea typeface="Calibri"/>
                <a:cs typeface="Calibri"/>
                <a:sym typeface="Calibri"/>
              </a:rPr>
              <a:t>Biodiversity losses</a:t>
            </a:r>
            <a:endParaRPr/>
          </a:p>
          <a:p>
            <a:pPr marL="0" marR="0" lvl="0" indent="0" algn="ctr" rtl="0">
              <a:lnSpc>
                <a:spcPct val="90000"/>
              </a:lnSpc>
              <a:spcBef>
                <a:spcPts val="1000"/>
              </a:spcBef>
              <a:spcAft>
                <a:spcPts val="0"/>
              </a:spcAft>
              <a:buClr>
                <a:schemeClr val="accent5"/>
              </a:buClr>
              <a:buSzPts val="4000"/>
              <a:buFont typeface="Arial"/>
              <a:buNone/>
            </a:pPr>
            <a:r>
              <a:rPr lang="en-GB" sz="4000" b="1">
                <a:solidFill>
                  <a:schemeClr val="accent5"/>
                </a:solidFill>
                <a:latin typeface="Calibri"/>
                <a:ea typeface="Calibri"/>
                <a:cs typeface="Calibri"/>
                <a:sym typeface="Calibri"/>
              </a:rPr>
              <a:t>Deforestation</a:t>
            </a:r>
            <a:endParaRPr/>
          </a:p>
          <a:p>
            <a:pPr marL="0" marR="0" lvl="0" indent="0" algn="ctr" rtl="0">
              <a:lnSpc>
                <a:spcPct val="90000"/>
              </a:lnSpc>
              <a:spcBef>
                <a:spcPts val="1000"/>
              </a:spcBef>
              <a:spcAft>
                <a:spcPts val="0"/>
              </a:spcAft>
              <a:buClr>
                <a:schemeClr val="accent5"/>
              </a:buClr>
              <a:buSzPts val="4000"/>
              <a:buFont typeface="Arial"/>
              <a:buNone/>
            </a:pPr>
            <a:r>
              <a:rPr lang="en-GB" sz="4000" b="1">
                <a:solidFill>
                  <a:schemeClr val="accent5"/>
                </a:solidFill>
                <a:latin typeface="Calibri"/>
                <a:ea typeface="Calibri"/>
                <a:cs typeface="Calibri"/>
                <a:sym typeface="Calibri"/>
              </a:rPr>
              <a:t>and</a:t>
            </a:r>
            <a:endParaRPr/>
          </a:p>
          <a:p>
            <a:pPr marL="0" marR="0" lvl="0" indent="0" algn="ctr" rtl="0">
              <a:lnSpc>
                <a:spcPct val="90000"/>
              </a:lnSpc>
              <a:spcBef>
                <a:spcPts val="1000"/>
              </a:spcBef>
              <a:spcAft>
                <a:spcPts val="0"/>
              </a:spcAft>
              <a:buClr>
                <a:schemeClr val="accent5"/>
              </a:buClr>
              <a:buSzPts val="4000"/>
              <a:buFont typeface="Arial"/>
              <a:buNone/>
            </a:pPr>
            <a:r>
              <a:rPr lang="en-GB" sz="3900" b="1">
                <a:solidFill>
                  <a:schemeClr val="accent5"/>
                </a:solidFill>
                <a:latin typeface="Calibri"/>
                <a:ea typeface="Calibri"/>
                <a:cs typeface="Calibri"/>
                <a:sym typeface="Calibri"/>
              </a:rPr>
              <a:t>Death: Tobacco kills 8 million people a year globally</a:t>
            </a:r>
            <a:endParaRPr sz="2900">
              <a:solidFill>
                <a:schemeClr val="accent5"/>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p:nvPr/>
        </p:nvSpPr>
        <p:spPr>
          <a:xfrm>
            <a:off x="1455600" y="1759875"/>
            <a:ext cx="9280800" cy="399750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accent3"/>
              </a:buClr>
              <a:buSzPts val="3500"/>
              <a:buFont typeface="Arial"/>
              <a:buNone/>
            </a:pPr>
            <a:r>
              <a:rPr lang="en-GB" sz="350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Around </a:t>
            </a:r>
            <a:r>
              <a:rPr lang="en-GB" sz="3500" b="1">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six trillion </a:t>
            </a:r>
            <a:r>
              <a:rPr lang="en-GB" sz="350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cigarettes are manufactured each year globally using </a:t>
            </a:r>
            <a:r>
              <a:rPr lang="en-GB" sz="3500" b="1">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5.3 million</a:t>
            </a:r>
            <a:r>
              <a:rPr lang="en-GB" sz="350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hectares of </a:t>
            </a:r>
            <a:r>
              <a:rPr lang="en-GB" sz="3500">
                <a:solidFill>
                  <a:schemeClr val="accent3"/>
                </a:solidFill>
                <a:latin typeface="Calibri"/>
                <a:ea typeface="Calibri"/>
                <a:cs typeface="Calibri"/>
                <a:sym typeface="Calibri"/>
              </a:rPr>
              <a:t>land and </a:t>
            </a:r>
            <a:r>
              <a:rPr lang="en-GB" sz="3500" b="1">
                <a:solidFill>
                  <a:schemeClr val="accent3"/>
                </a:solidFill>
                <a:latin typeface="Calibri"/>
                <a:ea typeface="Calibri"/>
                <a:cs typeface="Calibri"/>
                <a:sym typeface="Calibri"/>
              </a:rPr>
              <a:t>600 million </a:t>
            </a:r>
            <a:r>
              <a:rPr lang="en-GB" sz="3500">
                <a:solidFill>
                  <a:schemeClr val="accent3"/>
                </a:solidFill>
                <a:latin typeface="Calibri"/>
                <a:ea typeface="Calibri"/>
                <a:cs typeface="Calibri"/>
                <a:sym typeface="Calibri"/>
              </a:rPr>
              <a:t>trees. </a:t>
            </a:r>
            <a:endParaRPr sz="3500">
              <a:solidFill>
                <a:schemeClr val="accent3"/>
              </a:solidFill>
              <a:latin typeface="Calibri"/>
              <a:ea typeface="Calibri"/>
              <a:cs typeface="Calibri"/>
              <a:sym typeface="Calibri"/>
            </a:endParaRPr>
          </a:p>
          <a:p>
            <a:pPr marL="0" marR="0" lvl="0" indent="0" algn="ctr" rtl="0">
              <a:lnSpc>
                <a:spcPct val="90000"/>
              </a:lnSpc>
              <a:spcBef>
                <a:spcPts val="0"/>
              </a:spcBef>
              <a:spcAft>
                <a:spcPts val="0"/>
              </a:spcAft>
              <a:buClr>
                <a:schemeClr val="accent3"/>
              </a:buClr>
              <a:buSzPts val="3500"/>
              <a:buFont typeface="Arial"/>
              <a:buNone/>
            </a:pPr>
            <a:endParaRPr sz="3500">
              <a:solidFill>
                <a:schemeClr val="accent3"/>
              </a:solidFill>
              <a:latin typeface="Calibri"/>
              <a:ea typeface="Calibri"/>
              <a:cs typeface="Calibri"/>
              <a:sym typeface="Calibri"/>
            </a:endParaRPr>
          </a:p>
          <a:p>
            <a:pPr marL="0" marR="0" lvl="0" indent="0" algn="ctr" rtl="0">
              <a:lnSpc>
                <a:spcPct val="90000"/>
              </a:lnSpc>
              <a:spcBef>
                <a:spcPts val="1000"/>
              </a:spcBef>
              <a:spcAft>
                <a:spcPts val="0"/>
              </a:spcAft>
              <a:buClr>
                <a:schemeClr val="accent3"/>
              </a:buClr>
              <a:buSzPts val="3500"/>
              <a:buFont typeface="Arial"/>
              <a:buNone/>
            </a:pPr>
            <a:r>
              <a:rPr lang="en-GB" sz="3500">
                <a:solidFill>
                  <a:schemeClr val="accent3"/>
                </a:solidFill>
                <a:latin typeface="Calibri"/>
                <a:ea typeface="Calibri"/>
                <a:cs typeface="Calibri"/>
                <a:sym typeface="Calibri"/>
              </a:rPr>
              <a:t>Cigarettes are the most littered item on the planet with </a:t>
            </a:r>
            <a:r>
              <a:rPr lang="en-GB" sz="3500" b="1">
                <a:solidFill>
                  <a:schemeClr val="accent3"/>
                </a:solidFill>
                <a:latin typeface="Calibri"/>
                <a:ea typeface="Calibri"/>
                <a:cs typeface="Calibri"/>
                <a:sym typeface="Calibri"/>
              </a:rPr>
              <a:t>4.5 trillion</a:t>
            </a:r>
            <a:r>
              <a:rPr lang="en-GB" sz="3500">
                <a:solidFill>
                  <a:schemeClr val="accent3"/>
                </a:solidFill>
                <a:latin typeface="Calibri"/>
                <a:ea typeface="Calibri"/>
                <a:cs typeface="Calibri"/>
                <a:sym typeface="Calibri"/>
              </a:rPr>
              <a:t> cigarette butts polluting our pavements, parks, soil, rivers, beaches  and oceans.</a:t>
            </a:r>
            <a:endParaRPr/>
          </a:p>
          <a:p>
            <a:pPr marL="0" marR="0" lvl="0" indent="0" algn="ctr" rtl="0">
              <a:lnSpc>
                <a:spcPct val="90000"/>
              </a:lnSpc>
              <a:spcBef>
                <a:spcPts val="1000"/>
              </a:spcBef>
              <a:spcAft>
                <a:spcPts val="0"/>
              </a:spcAft>
              <a:buClr>
                <a:schemeClr val="dk1"/>
              </a:buClr>
              <a:buSzPts val="3500"/>
              <a:buFont typeface="Arial"/>
              <a:buNone/>
            </a:pPr>
            <a:endParaRPr sz="3500">
              <a:solidFill>
                <a:schemeClr val="accent3"/>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rectangle with a white background&#10;&#10;AI-generated content may be incorrect.">
            <a:extLst>
              <a:ext uri="{FF2B5EF4-FFF2-40B4-BE49-F238E27FC236}">
                <a16:creationId xmlns:a16="http://schemas.microsoft.com/office/drawing/2014/main" id="{E1ED19BF-10E3-2061-A8C2-808B5F2FCFFA}"/>
              </a:ext>
            </a:extLst>
          </p:cNvPr>
          <p:cNvPicPr>
            <a:picLocks noChangeAspect="1"/>
          </p:cNvPicPr>
          <p:nvPr/>
        </p:nvPicPr>
        <p:blipFill>
          <a:blip r:embed="rId3"/>
          <a:stretch>
            <a:fillRect/>
          </a:stretch>
        </p:blipFill>
        <p:spPr>
          <a:xfrm>
            <a:off x="57662" y="0"/>
            <a:ext cx="12076675" cy="6634716"/>
          </a:xfrm>
          <a:prstGeom prst="rect">
            <a:avLst/>
          </a:prstGeom>
        </p:spPr>
      </p:pic>
      <p:sp>
        <p:nvSpPr>
          <p:cNvPr id="2" name="object 2"/>
          <p:cNvSpPr txBox="1">
            <a:spLocks noGrp="1"/>
          </p:cNvSpPr>
          <p:nvPr>
            <p:ph type="title"/>
          </p:nvPr>
        </p:nvSpPr>
        <p:spPr>
          <a:xfrm>
            <a:off x="3709698" y="1847503"/>
            <a:ext cx="4772607" cy="643612"/>
          </a:xfrm>
          <a:prstGeom prst="rect">
            <a:avLst/>
          </a:prstGeom>
        </p:spPr>
        <p:txBody>
          <a:bodyPr spcFirstLastPara="1" vert="horz" wrap="square" lIns="0" tIns="12724" rIns="0" bIns="0" rtlCol="0" anchor="ctr" anchorCtr="0">
            <a:spAutoFit/>
          </a:bodyPr>
          <a:lstStyle/>
          <a:p>
            <a:pPr marL="12724" algn="ctr">
              <a:lnSpc>
                <a:spcPct val="100000"/>
              </a:lnSpc>
              <a:spcBef>
                <a:spcPts val="100"/>
              </a:spcBef>
            </a:pPr>
            <a:r>
              <a:rPr dirty="0">
                <a:latin typeface="Calibri" panose="020F0502020204030204" pitchFamily="34" charset="0"/>
                <a:cs typeface="Calibri" panose="020F0502020204030204" pitchFamily="34" charset="0"/>
              </a:rPr>
              <a:t>Advice and support</a:t>
            </a:r>
          </a:p>
        </p:txBody>
      </p:sp>
      <p:sp>
        <p:nvSpPr>
          <p:cNvPr id="3" name="object 3"/>
          <p:cNvSpPr txBox="1">
            <a:spLocks noGrp="1"/>
          </p:cNvSpPr>
          <p:nvPr>
            <p:ph type="body" idx="1"/>
          </p:nvPr>
        </p:nvSpPr>
        <p:spPr>
          <a:xfrm>
            <a:off x="2084409" y="2686630"/>
            <a:ext cx="8023185" cy="3077149"/>
          </a:xfrm>
          <a:prstGeom prst="rect">
            <a:avLst/>
          </a:prstGeom>
        </p:spPr>
        <p:txBody>
          <a:bodyPr spcFirstLastPara="1" vert="horz" wrap="square" lIns="0" tIns="12724" rIns="0" bIns="0" rtlCol="0" anchor="t" anchorCtr="0">
            <a:spAutoFit/>
          </a:bodyPr>
          <a:lstStyle/>
          <a:p>
            <a:pPr marL="582750" marR="246212" indent="-342900">
              <a:lnSpc>
                <a:spcPct val="100000"/>
              </a:lnSpc>
              <a:spcBef>
                <a:spcPts val="100"/>
              </a:spcBef>
            </a:pPr>
            <a:r>
              <a:rPr dirty="0">
                <a:latin typeface="Calibri" panose="020F0502020204030204" pitchFamily="34" charset="0"/>
                <a:cs typeface="Calibri" panose="020F0502020204030204" pitchFamily="34" charset="0"/>
              </a:rPr>
              <a:t>If you want to learn more or have concerns talk to someone </a:t>
            </a:r>
            <a:br>
              <a:rPr lang="en-GB" dirty="0">
                <a:latin typeface="Calibri" panose="020F0502020204030204" pitchFamily="34" charset="0"/>
                <a:cs typeface="Calibri" panose="020F0502020204030204" pitchFamily="34" charset="0"/>
              </a:rPr>
            </a:br>
            <a:r>
              <a:rPr dirty="0">
                <a:latin typeface="Calibri" panose="020F0502020204030204" pitchFamily="34" charset="0"/>
                <a:cs typeface="Calibri" panose="020F0502020204030204" pitchFamily="34" charset="0"/>
              </a:rPr>
              <a:t>you trust and can be honest with, a teacher, parent, or friend</a:t>
            </a:r>
            <a:endParaRPr lang="en-GB" dirty="0">
              <a:latin typeface="Calibri" panose="020F0502020204030204" pitchFamily="34" charset="0"/>
              <a:cs typeface="Calibri" panose="020F0502020204030204" pitchFamily="34" charset="0"/>
            </a:endParaRPr>
          </a:p>
          <a:p>
            <a:pPr marL="582750" marR="246212" indent="-342900">
              <a:lnSpc>
                <a:spcPct val="100000"/>
              </a:lnSpc>
              <a:spcBef>
                <a:spcPts val="100"/>
              </a:spcBef>
            </a:pPr>
            <a:endParaRPr lang="en-GB" sz="1904" b="0" dirty="0">
              <a:latin typeface="Calibri" panose="020F0502020204030204" pitchFamily="34" charset="0"/>
              <a:cs typeface="Calibri" panose="020F0502020204030204" pitchFamily="34" charset="0"/>
            </a:endParaRPr>
          </a:p>
          <a:p>
            <a:pPr marL="582750" marR="246212" indent="-342900">
              <a:lnSpc>
                <a:spcPct val="100000"/>
              </a:lnSpc>
              <a:spcBef>
                <a:spcPts val="100"/>
              </a:spcBef>
            </a:pPr>
            <a:r>
              <a:rPr lang="en-GB" sz="1904" b="0" dirty="0">
                <a:latin typeface="Calibri" panose="020F0502020204030204" pitchFamily="34" charset="0"/>
                <a:cs typeface="Calibri" panose="020F0502020204030204" pitchFamily="34" charset="0"/>
              </a:rPr>
              <a:t>V</a:t>
            </a:r>
            <a:r>
              <a:rPr sz="1904" b="0" dirty="0" err="1">
                <a:latin typeface="Calibri" panose="020F0502020204030204" pitchFamily="34" charset="0"/>
                <a:cs typeface="Calibri" panose="020F0502020204030204" pitchFamily="34" charset="0"/>
              </a:rPr>
              <a:t>isit</a:t>
            </a:r>
            <a:r>
              <a:rPr sz="1904" b="0" dirty="0">
                <a:latin typeface="Calibri" panose="020F0502020204030204" pitchFamily="34" charset="0"/>
                <a:cs typeface="Calibri" panose="020F0502020204030204" pitchFamily="34" charset="0"/>
              </a:rPr>
              <a:t> Talk to FRANK </a:t>
            </a:r>
            <a:r>
              <a:rPr sz="1904" dirty="0">
                <a:latin typeface="Calibri" panose="020F0502020204030204" pitchFamily="34" charset="0"/>
                <a:cs typeface="Calibri" panose="020F0502020204030204" pitchFamily="34" charset="0"/>
              </a:rPr>
              <a:t>talktofrank.com </a:t>
            </a:r>
            <a:r>
              <a:rPr sz="1904" b="0" dirty="0">
                <a:latin typeface="Calibri" panose="020F0502020204030204" pitchFamily="34" charset="0"/>
                <a:cs typeface="Calibri" panose="020F0502020204030204" pitchFamily="34" charset="0"/>
              </a:rPr>
              <a:t>or call </a:t>
            </a:r>
            <a:r>
              <a:rPr sz="1904" dirty="0">
                <a:latin typeface="Calibri" panose="020F0502020204030204" pitchFamily="34" charset="0"/>
                <a:cs typeface="Calibri" panose="020F0502020204030204" pitchFamily="34" charset="0"/>
              </a:rPr>
              <a:t>0300 123 6600</a:t>
            </a:r>
            <a:endParaRPr lang="en-GB" sz="1904" dirty="0">
              <a:latin typeface="Calibri" panose="020F0502020204030204" pitchFamily="34" charset="0"/>
              <a:cs typeface="Calibri" panose="020F0502020204030204" pitchFamily="34" charset="0"/>
            </a:endParaRPr>
          </a:p>
          <a:p>
            <a:pPr marL="582750" marR="246212" indent="-342900">
              <a:lnSpc>
                <a:spcPct val="100000"/>
              </a:lnSpc>
              <a:spcBef>
                <a:spcPts val="100"/>
              </a:spcBef>
            </a:pPr>
            <a:endParaRPr lang="en-GB" sz="1904" b="0" dirty="0">
              <a:latin typeface="Calibri" panose="020F0502020204030204" pitchFamily="34" charset="0"/>
              <a:cs typeface="Calibri" panose="020F0502020204030204" pitchFamily="34" charset="0"/>
            </a:endParaRPr>
          </a:p>
          <a:p>
            <a:pPr marL="582750" marR="246212" indent="-342900">
              <a:lnSpc>
                <a:spcPct val="100000"/>
              </a:lnSpc>
              <a:spcBef>
                <a:spcPts val="100"/>
              </a:spcBef>
            </a:pPr>
            <a:r>
              <a:rPr sz="1904" b="0" dirty="0">
                <a:latin typeface="Calibri" panose="020F0502020204030204" pitchFamily="34" charset="0"/>
                <a:cs typeface="Calibri" panose="020F0502020204030204" pitchFamily="34" charset="0"/>
              </a:rPr>
              <a:t>Visit </a:t>
            </a:r>
            <a:r>
              <a:rPr lang="en-GB" sz="1904" dirty="0">
                <a:latin typeface="Calibri" panose="020F0502020204030204" pitchFamily="34" charset="0"/>
                <a:cs typeface="Calibri" panose="020F0502020204030204" pitchFamily="34" charset="0"/>
              </a:rPr>
              <a:t>freshquit.co.uk</a:t>
            </a:r>
          </a:p>
          <a:p>
            <a:pPr marL="582750" marR="246212" indent="-342900">
              <a:lnSpc>
                <a:spcPct val="100000"/>
              </a:lnSpc>
              <a:spcBef>
                <a:spcPts val="100"/>
              </a:spcBef>
            </a:pPr>
            <a:endParaRPr lang="en-GB" sz="1904" b="0" dirty="0">
              <a:latin typeface="Calibri" panose="020F0502020204030204" pitchFamily="34" charset="0"/>
              <a:cs typeface="Calibri" panose="020F0502020204030204" pitchFamily="34" charset="0"/>
            </a:endParaRPr>
          </a:p>
          <a:p>
            <a:pPr marL="582750" marR="246212" indent="-342900">
              <a:lnSpc>
                <a:spcPct val="100000"/>
              </a:lnSpc>
              <a:spcBef>
                <a:spcPts val="100"/>
              </a:spcBef>
            </a:pPr>
            <a:r>
              <a:rPr sz="1600" b="0" dirty="0">
                <a:latin typeface="Calibri" panose="020F0502020204030204" pitchFamily="34" charset="0"/>
                <a:cs typeface="Calibri" panose="020F0502020204030204" pitchFamily="34" charset="0"/>
              </a:rPr>
              <a:t>If you know of anyone who does sell vapes or tobacco illegally, you can report them confidentially to trading standards either via the local council or through the Citizens Advice online portal: </a:t>
            </a:r>
            <a:r>
              <a:rPr sz="1600" dirty="0">
                <a:latin typeface="Calibri" panose="020F0502020204030204" pitchFamily="34" charset="0"/>
                <a:cs typeface="Calibri" panose="020F0502020204030204" pitchFamily="34" charset="0"/>
              </a:rPr>
              <a:t>citizensadvice.org.uk/consumer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167738" y="1989761"/>
            <a:ext cx="9856500" cy="28785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6000"/>
              <a:buFont typeface="Arial"/>
              <a:buNone/>
            </a:pPr>
            <a:r>
              <a:rPr lang="en-GB" sz="6000">
                <a:solidFill>
                  <a:schemeClr val="lt2"/>
                </a:solidFill>
                <a:latin typeface="Calibri"/>
                <a:ea typeface="Calibri"/>
                <a:cs typeface="Calibri"/>
                <a:sym typeface="Calibri"/>
              </a:rPr>
              <a:t>Smoking causes disease, poor health and early death.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p:nvPr/>
        </p:nvSpPr>
        <p:spPr>
          <a:xfrm>
            <a:off x="4516394" y="1989731"/>
            <a:ext cx="6752968" cy="287853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ct val="100000"/>
              <a:buFont typeface="Arial"/>
              <a:buNone/>
            </a:pPr>
            <a:r>
              <a:rPr lang="en-GB" sz="6000">
                <a:solidFill>
                  <a:schemeClr val="dk1"/>
                </a:solidFill>
                <a:latin typeface="Calibri"/>
                <a:ea typeface="Calibri"/>
                <a:cs typeface="Calibri"/>
                <a:sym typeface="Calibri"/>
              </a:rPr>
              <a:t>Many adult smokers switch to nicotine vapes to help them quit smoking.</a:t>
            </a:r>
            <a:endParaRPr/>
          </a:p>
        </p:txBody>
      </p:sp>
      <p:pic>
        <p:nvPicPr>
          <p:cNvPr id="67" name="Google Shape;67;p4"/>
          <p:cNvPicPr preferRelativeResize="0"/>
          <p:nvPr/>
        </p:nvPicPr>
        <p:blipFill rotWithShape="1">
          <a:blip r:embed="rId3">
            <a:alphaModFix/>
          </a:blip>
          <a:srcRect/>
          <a:stretch/>
        </p:blipFill>
        <p:spPr>
          <a:xfrm>
            <a:off x="1285844" y="1680226"/>
            <a:ext cx="3230550" cy="31880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p:nvPr/>
        </p:nvSpPr>
        <p:spPr>
          <a:xfrm>
            <a:off x="5987432" y="1881511"/>
            <a:ext cx="5220030" cy="287853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3"/>
              </a:buClr>
              <a:buSzPts val="6000"/>
              <a:buFont typeface="Arial"/>
              <a:buNone/>
            </a:pPr>
            <a:r>
              <a:rPr lang="en-GB" sz="5550">
                <a:solidFill>
                  <a:schemeClr val="accent3"/>
                </a:solidFill>
                <a:latin typeface="Calibri"/>
                <a:ea typeface="Calibri"/>
                <a:cs typeface="Calibri"/>
                <a:sym typeface="Calibri"/>
              </a:rPr>
              <a:t>Most young people don’t </a:t>
            </a:r>
            <a:br>
              <a:rPr lang="en-GB" sz="5550">
                <a:solidFill>
                  <a:schemeClr val="accent3"/>
                </a:solidFill>
                <a:latin typeface="Calibri"/>
                <a:ea typeface="Calibri"/>
                <a:cs typeface="Calibri"/>
                <a:sym typeface="Calibri"/>
              </a:rPr>
            </a:br>
            <a:r>
              <a:rPr lang="en-GB" sz="5550">
                <a:solidFill>
                  <a:schemeClr val="accent3"/>
                </a:solidFill>
                <a:latin typeface="Calibri"/>
                <a:ea typeface="Calibri"/>
                <a:cs typeface="Calibri"/>
                <a:sym typeface="Calibri"/>
              </a:rPr>
              <a:t>vape or smoke.</a:t>
            </a:r>
            <a:endParaRPr sz="5550"/>
          </a:p>
        </p:txBody>
      </p:sp>
      <p:sp>
        <p:nvSpPr>
          <p:cNvPr id="74" name="Google Shape;74;p5"/>
          <p:cNvSpPr/>
          <p:nvPr/>
        </p:nvSpPr>
        <p:spPr>
          <a:xfrm>
            <a:off x="1256968" y="3904735"/>
            <a:ext cx="4201298" cy="3830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5" name="Google Shape;75;p5"/>
          <p:cNvPicPr preferRelativeResize="0"/>
          <p:nvPr/>
        </p:nvPicPr>
        <p:blipFill rotWithShape="1">
          <a:blip r:embed="rId3">
            <a:alphaModFix/>
          </a:blip>
          <a:srcRect/>
          <a:stretch/>
        </p:blipFill>
        <p:spPr>
          <a:xfrm>
            <a:off x="837651" y="2105538"/>
            <a:ext cx="5039933" cy="32591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p:nvPr/>
        </p:nvSpPr>
        <p:spPr>
          <a:xfrm>
            <a:off x="1167738" y="2078081"/>
            <a:ext cx="9856500" cy="28785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ctr" rtl="0">
              <a:lnSpc>
                <a:spcPct val="90000"/>
              </a:lnSpc>
              <a:spcBef>
                <a:spcPts val="0"/>
              </a:spcBef>
              <a:spcAft>
                <a:spcPts val="0"/>
              </a:spcAft>
              <a:buClr>
                <a:schemeClr val="accent3"/>
              </a:buClr>
              <a:buSzPct val="100000"/>
              <a:buFont typeface="Arial"/>
              <a:buNone/>
            </a:pPr>
            <a:r>
              <a:rPr lang="en-GB" sz="6000">
                <a:solidFill>
                  <a:schemeClr val="accent3"/>
                </a:solidFill>
                <a:latin typeface="Calibri"/>
                <a:ea typeface="Calibri"/>
                <a:cs typeface="Calibri"/>
                <a:sym typeface="Calibri"/>
              </a:rPr>
              <a:t>Vaping is less harmful than smoking because you don’t inhale the toxic tar and carbon monoxide found in tobacco smoke.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7"/>
          <p:cNvSpPr txBox="1"/>
          <p:nvPr/>
        </p:nvSpPr>
        <p:spPr>
          <a:xfrm>
            <a:off x="1167713" y="1881511"/>
            <a:ext cx="9856574" cy="287853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5"/>
              </a:buClr>
              <a:buSzPts val="6000"/>
              <a:buFont typeface="Arial"/>
              <a:buNone/>
            </a:pPr>
            <a:r>
              <a:rPr lang="en-GB" sz="6000" b="1">
                <a:solidFill>
                  <a:schemeClr val="accent5"/>
                </a:solidFill>
                <a:latin typeface="Calibri"/>
                <a:ea typeface="Calibri"/>
                <a:cs typeface="Calibri"/>
                <a:sym typeface="Calibri"/>
              </a:rPr>
              <a:t>However, vapes are</a:t>
            </a:r>
            <a:endParaRPr/>
          </a:p>
          <a:p>
            <a:pPr marL="0" marR="0" lvl="0" indent="0" algn="ctr" rtl="0">
              <a:lnSpc>
                <a:spcPct val="90000"/>
              </a:lnSpc>
              <a:spcBef>
                <a:spcPts val="1000"/>
              </a:spcBef>
              <a:spcAft>
                <a:spcPts val="0"/>
              </a:spcAft>
              <a:buClr>
                <a:schemeClr val="accent5"/>
              </a:buClr>
              <a:buSzPts val="6000"/>
              <a:buFont typeface="Arial"/>
              <a:buNone/>
            </a:pPr>
            <a:r>
              <a:rPr lang="en-GB" sz="6000" b="1">
                <a:solidFill>
                  <a:schemeClr val="accent5"/>
                </a:solidFill>
                <a:latin typeface="Calibri"/>
                <a:ea typeface="Calibri"/>
                <a:cs typeface="Calibri"/>
                <a:sym typeface="Calibri"/>
              </a:rPr>
              <a:t>not harmless.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p:nvPr/>
        </p:nvSpPr>
        <p:spPr>
          <a:xfrm>
            <a:off x="1517397" y="2151452"/>
            <a:ext cx="9157200" cy="255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i="0">
                <a:solidFill>
                  <a:schemeClr val="lt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 developing lungs of children and young people may mean they are more sensitive to </a:t>
            </a:r>
            <a:r>
              <a:rPr lang="en-GB" sz="4000">
                <a:solidFill>
                  <a:schemeClr val="lt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a:t>
            </a:r>
            <a:r>
              <a:rPr lang="en-GB" sz="4000" i="0">
                <a:solidFill>
                  <a:schemeClr val="lt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effects of vaping. Which is why it is not for children.</a:t>
            </a:r>
            <a:endParaRPr sz="4000">
              <a:solidFill>
                <a:schemeClr val="lt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9"/>
          <p:cNvPicPr preferRelativeResize="0"/>
          <p:nvPr/>
        </p:nvPicPr>
        <p:blipFill rotWithShape="1">
          <a:blip r:embed="rId3">
            <a:alphaModFix/>
          </a:blip>
          <a:srcRect/>
          <a:stretch/>
        </p:blipFill>
        <p:spPr>
          <a:xfrm>
            <a:off x="3253584" y="4302849"/>
            <a:ext cx="5684833" cy="1873593"/>
          </a:xfrm>
          <a:prstGeom prst="rect">
            <a:avLst/>
          </a:prstGeom>
          <a:noFill/>
          <a:ln>
            <a:noFill/>
          </a:ln>
        </p:spPr>
      </p:pic>
      <p:sp>
        <p:nvSpPr>
          <p:cNvPr id="100" name="Google Shape;100;p9"/>
          <p:cNvSpPr txBox="1"/>
          <p:nvPr/>
        </p:nvSpPr>
        <p:spPr>
          <a:xfrm>
            <a:off x="1167713" y="1424311"/>
            <a:ext cx="9856574" cy="2878538"/>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90000"/>
              </a:lnSpc>
              <a:spcBef>
                <a:spcPts val="0"/>
              </a:spcBef>
              <a:spcAft>
                <a:spcPts val="0"/>
              </a:spcAft>
              <a:buClr>
                <a:schemeClr val="accent3"/>
              </a:buClr>
              <a:buSzPct val="100000"/>
              <a:buFont typeface="Arial"/>
              <a:buNone/>
            </a:pPr>
            <a:r>
              <a:rPr lang="en-GB" sz="6000">
                <a:solidFill>
                  <a:schemeClr val="accent3"/>
                </a:solidFill>
                <a:latin typeface="Calibri"/>
                <a:ea typeface="Calibri"/>
                <a:cs typeface="Calibri"/>
                <a:sym typeface="Calibri"/>
              </a:rPr>
              <a:t>Short-term effects of vaping can include coughing, headaches, dizziness and sore throats.</a:t>
            </a:r>
            <a:endParaRPr/>
          </a:p>
        </p:txBody>
      </p:sp>
    </p:spTree>
  </p:cSld>
  <p:clrMapOvr>
    <a:masterClrMapping/>
  </p:clrMapOvr>
</p:sld>
</file>

<file path=ppt/theme/theme1.xml><?xml version="1.0" encoding="utf-8"?>
<a:theme xmlns:a="http://schemas.openxmlformats.org/drawingml/2006/main" name="Office Theme">
  <a:themeElements>
    <a:clrScheme name="SFS">
      <a:dk1>
        <a:srgbClr val="004057"/>
      </a:dk1>
      <a:lt1>
        <a:srgbClr val="FFFFFF"/>
      </a:lt1>
      <a:dk2>
        <a:srgbClr val="6C448D"/>
      </a:dk2>
      <a:lt2>
        <a:srgbClr val="FFFFFF"/>
      </a:lt2>
      <a:accent1>
        <a:srgbClr val="AEC95E"/>
      </a:accent1>
      <a:accent2>
        <a:srgbClr val="2CBBEB"/>
      </a:accent2>
      <a:accent3>
        <a:srgbClr val="004057"/>
      </a:accent3>
      <a:accent4>
        <a:srgbClr val="F09032"/>
      </a:accent4>
      <a:accent5>
        <a:srgbClr val="FBBF27"/>
      </a:accent5>
      <a:accent6>
        <a:srgbClr val="EC88B3"/>
      </a:accent6>
      <a:hlink>
        <a:srgbClr val="43589C"/>
      </a:hlink>
      <a:folHlink>
        <a:srgbClr val="FBBE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758</Words>
  <Application>Microsoft Office PowerPoint</Application>
  <PresentationFormat>Widescreen</PresentationFormat>
  <Paragraphs>90</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Advice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Ghee Tiffany (RXP) Project Manager</cp:lastModifiedBy>
  <cp:revision>2</cp:revision>
  <dcterms:created xsi:type="dcterms:W3CDTF">2023-01-31T15:53:22Z</dcterms:created>
  <dcterms:modified xsi:type="dcterms:W3CDTF">2025-12-02T10:55:54Z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2023-02-07T19:20:06Z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1b0b7b3b-e9f2-48e7-b5c0-4aedae3f68d9</vt:lpwstr>
  </property>
  <property fmtid="{D5CDD505-2E9C-101B-9397-08002B2CF9AE}" pid="8" name="MSIP_Label_c8588358-c3f1-4695-a290-e2f70d15689d_ContentBits">
    <vt:lpwstr>0</vt:lpwstr>
  </property>
</Properties>
</file>