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98" r:id="rId4"/>
  </p:sldMasterIdLst>
  <p:notesMasterIdLst>
    <p:notesMasterId r:id="rId21"/>
  </p:notesMasterIdLst>
  <p:handoutMasterIdLst>
    <p:handoutMasterId r:id="rId22"/>
  </p:handoutMasterIdLst>
  <p:sldIdLst>
    <p:sldId id="2145707288" r:id="rId5"/>
    <p:sldId id="2145707289" r:id="rId6"/>
    <p:sldId id="2145707329" r:id="rId7"/>
    <p:sldId id="2145707296" r:id="rId8"/>
    <p:sldId id="2145707305" r:id="rId9"/>
    <p:sldId id="2145707306" r:id="rId10"/>
    <p:sldId id="2145707307" r:id="rId11"/>
    <p:sldId id="2145707308" r:id="rId12"/>
    <p:sldId id="2145707309" r:id="rId13"/>
    <p:sldId id="2145707304" r:id="rId14"/>
    <p:sldId id="2145707315" r:id="rId15"/>
    <p:sldId id="2145707316" r:id="rId16"/>
    <p:sldId id="2145707327" r:id="rId17"/>
    <p:sldId id="2145707317" r:id="rId18"/>
    <p:sldId id="2145707330" r:id="rId19"/>
    <p:sldId id="214570732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Wilkinson" initials="SW" lastIdx="1" clrIdx="0">
    <p:extLst>
      <p:ext uri="{19B8F6BF-5375-455C-9EA6-DF929625EA0E}">
        <p15:presenceInfo xmlns:p15="http://schemas.microsoft.com/office/powerpoint/2012/main" userId="1186059c3be801a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87"/>
    <a:srgbClr val="0072CE"/>
    <a:srgbClr val="00A9CE"/>
    <a:srgbClr val="CCDFF1"/>
    <a:srgbClr val="87D8D2"/>
    <a:srgbClr val="0059B4"/>
    <a:srgbClr val="00A499"/>
    <a:srgbClr val="F4F6F8"/>
    <a:srgbClr val="FFFFFF"/>
    <a:srgbClr val="DDE1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D341F9-14BD-4AC1-AAD5-D0DE53C1F14F}" v="2" dt="2025-06-04T08:56:06.6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697" autoAdjust="0"/>
  </p:normalViewPr>
  <p:slideViewPr>
    <p:cSldViewPr snapToGrid="0">
      <p:cViewPr varScale="1">
        <p:scale>
          <a:sx n="88" d="100"/>
          <a:sy n="88" d="100"/>
        </p:scale>
        <p:origin x="1434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90AFB7-E2BA-48DD-8DFD-15A5BDFF22B1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2B5EC46C-20AB-4807-B2E7-79A407EFF102}">
      <dgm:prSet phldrT="[Text]" custT="1"/>
      <dgm:spPr/>
      <dgm:t>
        <a:bodyPr/>
        <a:lstStyle/>
        <a:p>
          <a:r>
            <a:rPr lang="en-GB" sz="1600" dirty="0"/>
            <a:t>Year 1</a:t>
          </a:r>
        </a:p>
      </dgm:t>
    </dgm:pt>
    <dgm:pt modelId="{7CD749D6-9A88-4FBC-89B2-039A45CBCF9F}" type="parTrans" cxnId="{5AC34437-E183-4DCE-B612-1B91E3DFBBD8}">
      <dgm:prSet/>
      <dgm:spPr/>
      <dgm:t>
        <a:bodyPr/>
        <a:lstStyle/>
        <a:p>
          <a:endParaRPr lang="en-GB" sz="1600"/>
        </a:p>
      </dgm:t>
    </dgm:pt>
    <dgm:pt modelId="{5E85D384-4594-4584-A413-D32666A5EC3D}" type="sibTrans" cxnId="{5AC34437-E183-4DCE-B612-1B91E3DFBBD8}">
      <dgm:prSet/>
      <dgm:spPr/>
      <dgm:t>
        <a:bodyPr/>
        <a:lstStyle/>
        <a:p>
          <a:endParaRPr lang="en-GB" sz="1600"/>
        </a:p>
      </dgm:t>
    </dgm:pt>
    <dgm:pt modelId="{77C7C404-5B76-4A38-BCF2-9094EDE3BB79}">
      <dgm:prSet phldrT="[Text]" custT="1"/>
      <dgm:spPr/>
      <dgm:t>
        <a:bodyPr/>
        <a:lstStyle/>
        <a:p>
          <a:r>
            <a:rPr lang="en-GB" sz="1600" dirty="0">
              <a:solidFill>
                <a:schemeClr val="tx1"/>
              </a:solidFill>
            </a:rPr>
            <a:t>75% of salary</a:t>
          </a:r>
        </a:p>
      </dgm:t>
    </dgm:pt>
    <dgm:pt modelId="{98B51518-6681-468B-80C3-5B1B8331A248}" type="parTrans" cxnId="{C0718020-BD60-43A1-997F-7AFE7DA141C6}">
      <dgm:prSet/>
      <dgm:spPr/>
      <dgm:t>
        <a:bodyPr/>
        <a:lstStyle/>
        <a:p>
          <a:endParaRPr lang="en-GB" sz="1600"/>
        </a:p>
      </dgm:t>
    </dgm:pt>
    <dgm:pt modelId="{81562030-7DB9-4608-9989-65840DCD561F}" type="sibTrans" cxnId="{C0718020-BD60-43A1-997F-7AFE7DA141C6}">
      <dgm:prSet/>
      <dgm:spPr/>
      <dgm:t>
        <a:bodyPr/>
        <a:lstStyle/>
        <a:p>
          <a:endParaRPr lang="en-GB" sz="1600"/>
        </a:p>
      </dgm:t>
    </dgm:pt>
    <dgm:pt modelId="{FAE09A95-783A-4B16-9911-E99C80AB34AB}">
      <dgm:prSet phldrT="[Text]" custT="1"/>
      <dgm:spPr/>
      <dgm:t>
        <a:bodyPr/>
        <a:lstStyle/>
        <a:p>
          <a:r>
            <a:rPr lang="en-GB" sz="1600" dirty="0"/>
            <a:t>Year 2</a:t>
          </a:r>
        </a:p>
      </dgm:t>
    </dgm:pt>
    <dgm:pt modelId="{056AE80F-D007-46FA-9A02-7032BE20124C}" type="parTrans" cxnId="{35D82902-F07C-4B26-BB91-1ACD96ACE241}">
      <dgm:prSet/>
      <dgm:spPr/>
      <dgm:t>
        <a:bodyPr/>
        <a:lstStyle/>
        <a:p>
          <a:endParaRPr lang="en-GB" sz="1600"/>
        </a:p>
      </dgm:t>
    </dgm:pt>
    <dgm:pt modelId="{93D7F89D-EA43-4496-859C-438D4E1E8FD4}" type="sibTrans" cxnId="{35D82902-F07C-4B26-BB91-1ACD96ACE241}">
      <dgm:prSet/>
      <dgm:spPr/>
      <dgm:t>
        <a:bodyPr/>
        <a:lstStyle/>
        <a:p>
          <a:endParaRPr lang="en-GB" sz="1600"/>
        </a:p>
      </dgm:t>
    </dgm:pt>
    <dgm:pt modelId="{206B8925-739E-4A24-B99D-29D5F71F3AE4}">
      <dgm:prSet phldrT="[Text]" custT="1"/>
      <dgm:spPr/>
      <dgm:t>
        <a:bodyPr/>
        <a:lstStyle/>
        <a:p>
          <a:r>
            <a:rPr lang="en-GB" sz="1600" dirty="0">
              <a:solidFill>
                <a:schemeClr val="tx1"/>
              </a:solidFill>
            </a:rPr>
            <a:t>50% of salary</a:t>
          </a:r>
        </a:p>
      </dgm:t>
    </dgm:pt>
    <dgm:pt modelId="{92F6169C-9C68-4BE0-9F5D-16D12311E392}" type="parTrans" cxnId="{3160A07C-F14B-4558-9648-C471138BD81D}">
      <dgm:prSet/>
      <dgm:spPr/>
      <dgm:t>
        <a:bodyPr/>
        <a:lstStyle/>
        <a:p>
          <a:endParaRPr lang="en-GB" sz="1600"/>
        </a:p>
      </dgm:t>
    </dgm:pt>
    <dgm:pt modelId="{99FE8F05-5A1B-473C-8F97-5760F563C382}" type="sibTrans" cxnId="{3160A07C-F14B-4558-9648-C471138BD81D}">
      <dgm:prSet/>
      <dgm:spPr/>
      <dgm:t>
        <a:bodyPr/>
        <a:lstStyle/>
        <a:p>
          <a:endParaRPr lang="en-GB" sz="1600"/>
        </a:p>
      </dgm:t>
    </dgm:pt>
    <dgm:pt modelId="{C4229C8A-2ACD-430A-99A3-2ECC087C3A4D}">
      <dgm:prSet phldrT="[Text]" custT="1"/>
      <dgm:spPr/>
      <dgm:t>
        <a:bodyPr/>
        <a:lstStyle/>
        <a:p>
          <a:r>
            <a:rPr lang="en-GB" sz="1600" dirty="0"/>
            <a:t>Year 3</a:t>
          </a:r>
        </a:p>
      </dgm:t>
    </dgm:pt>
    <dgm:pt modelId="{A72E95DF-9867-48D6-ACE9-FBCE64E2657F}" type="parTrans" cxnId="{989F71EB-2B48-49F8-B3EA-28660F8B819C}">
      <dgm:prSet/>
      <dgm:spPr/>
      <dgm:t>
        <a:bodyPr/>
        <a:lstStyle/>
        <a:p>
          <a:endParaRPr lang="en-GB" sz="1600"/>
        </a:p>
      </dgm:t>
    </dgm:pt>
    <dgm:pt modelId="{1AF3B7FE-1D0A-46E8-B901-E7F20EE8E58B}" type="sibTrans" cxnId="{989F71EB-2B48-49F8-B3EA-28660F8B819C}">
      <dgm:prSet/>
      <dgm:spPr/>
      <dgm:t>
        <a:bodyPr/>
        <a:lstStyle/>
        <a:p>
          <a:endParaRPr lang="en-GB" sz="1600"/>
        </a:p>
      </dgm:t>
    </dgm:pt>
    <dgm:pt modelId="{E5A38EE0-C29F-418F-8B15-F369C90ACECD}">
      <dgm:prSet phldrT="[Text]" custT="1"/>
      <dgm:spPr/>
      <dgm:t>
        <a:bodyPr/>
        <a:lstStyle/>
        <a:p>
          <a:r>
            <a:rPr lang="en-GB" sz="1600" dirty="0">
              <a:solidFill>
                <a:schemeClr val="tx1"/>
              </a:solidFill>
            </a:rPr>
            <a:t>25% of salary</a:t>
          </a:r>
        </a:p>
      </dgm:t>
    </dgm:pt>
    <dgm:pt modelId="{FCA8309F-A94C-483A-9A0B-4F2828098E10}" type="parTrans" cxnId="{59B81BB8-2E98-40E4-A548-B3F79C5FE360}">
      <dgm:prSet/>
      <dgm:spPr/>
      <dgm:t>
        <a:bodyPr/>
        <a:lstStyle/>
        <a:p>
          <a:endParaRPr lang="en-GB" sz="1600"/>
        </a:p>
      </dgm:t>
    </dgm:pt>
    <dgm:pt modelId="{1A1E0089-FC98-4E9C-880F-696E648933D3}" type="sibTrans" cxnId="{59B81BB8-2E98-40E4-A548-B3F79C5FE360}">
      <dgm:prSet/>
      <dgm:spPr/>
      <dgm:t>
        <a:bodyPr/>
        <a:lstStyle/>
        <a:p>
          <a:endParaRPr lang="en-GB" sz="1600"/>
        </a:p>
      </dgm:t>
    </dgm:pt>
    <dgm:pt modelId="{FE0937AB-DBCB-4F40-B703-7A8B6F68B03F}" type="pres">
      <dgm:prSet presAssocID="{CC90AFB7-E2BA-48DD-8DFD-15A5BDFF22B1}" presName="Name0" presStyleCnt="0">
        <dgm:presLayoutVars>
          <dgm:dir/>
          <dgm:animLvl val="lvl"/>
          <dgm:resizeHandles val="exact"/>
        </dgm:presLayoutVars>
      </dgm:prSet>
      <dgm:spPr/>
    </dgm:pt>
    <dgm:pt modelId="{EB0BD3A5-A9F9-4029-874E-A348D00702FC}" type="pres">
      <dgm:prSet presAssocID="{2B5EC46C-20AB-4807-B2E7-79A407EFF102}" presName="linNode" presStyleCnt="0"/>
      <dgm:spPr/>
    </dgm:pt>
    <dgm:pt modelId="{0C8ED761-BABC-4589-9CD4-859A8E3E808B}" type="pres">
      <dgm:prSet presAssocID="{2B5EC46C-20AB-4807-B2E7-79A407EFF102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4DC7DFAF-50B7-4A4A-AC56-27737FF2D98A}" type="pres">
      <dgm:prSet presAssocID="{2B5EC46C-20AB-4807-B2E7-79A407EFF102}" presName="descendantText" presStyleLbl="alignAccFollowNode1" presStyleIdx="0" presStyleCnt="3" custLinFactNeighborX="-801">
        <dgm:presLayoutVars>
          <dgm:bulletEnabled val="1"/>
        </dgm:presLayoutVars>
      </dgm:prSet>
      <dgm:spPr/>
    </dgm:pt>
    <dgm:pt modelId="{894E317E-9E41-453D-822E-0A92F1EE9504}" type="pres">
      <dgm:prSet presAssocID="{5E85D384-4594-4584-A413-D32666A5EC3D}" presName="sp" presStyleCnt="0"/>
      <dgm:spPr/>
    </dgm:pt>
    <dgm:pt modelId="{15C9FF61-B894-4C50-BA3F-FC18C5D21157}" type="pres">
      <dgm:prSet presAssocID="{FAE09A95-783A-4B16-9911-E99C80AB34AB}" presName="linNode" presStyleCnt="0"/>
      <dgm:spPr/>
    </dgm:pt>
    <dgm:pt modelId="{3D79C020-5A0D-44B8-B18E-A7D54FD51D85}" type="pres">
      <dgm:prSet presAssocID="{FAE09A95-783A-4B16-9911-E99C80AB34AB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4D1E7163-B8CD-43D8-8E77-FF556EAAB0B5}" type="pres">
      <dgm:prSet presAssocID="{FAE09A95-783A-4B16-9911-E99C80AB34AB}" presName="descendantText" presStyleLbl="alignAccFollowNode1" presStyleIdx="1" presStyleCnt="3" custLinFactNeighborX="-267" custLinFactNeighborY="0">
        <dgm:presLayoutVars>
          <dgm:bulletEnabled val="1"/>
        </dgm:presLayoutVars>
      </dgm:prSet>
      <dgm:spPr/>
    </dgm:pt>
    <dgm:pt modelId="{EA3DF4D7-4B0E-4959-B127-40E926A9028E}" type="pres">
      <dgm:prSet presAssocID="{93D7F89D-EA43-4496-859C-438D4E1E8FD4}" presName="sp" presStyleCnt="0"/>
      <dgm:spPr/>
    </dgm:pt>
    <dgm:pt modelId="{396F61B7-2141-4771-B119-1DB2C657319E}" type="pres">
      <dgm:prSet presAssocID="{C4229C8A-2ACD-430A-99A3-2ECC087C3A4D}" presName="linNode" presStyleCnt="0"/>
      <dgm:spPr/>
    </dgm:pt>
    <dgm:pt modelId="{7F7BB4C1-98EF-456B-BE98-441C0CA328D2}" type="pres">
      <dgm:prSet presAssocID="{C4229C8A-2ACD-430A-99A3-2ECC087C3A4D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95E0FA3D-08C3-4E10-BAC9-8ECEF3468357}" type="pres">
      <dgm:prSet presAssocID="{C4229C8A-2ACD-430A-99A3-2ECC087C3A4D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35D82902-F07C-4B26-BB91-1ACD96ACE241}" srcId="{CC90AFB7-E2BA-48DD-8DFD-15A5BDFF22B1}" destId="{FAE09A95-783A-4B16-9911-E99C80AB34AB}" srcOrd="1" destOrd="0" parTransId="{056AE80F-D007-46FA-9A02-7032BE20124C}" sibTransId="{93D7F89D-EA43-4496-859C-438D4E1E8FD4}"/>
    <dgm:cxn modelId="{6A7BC71B-9D2A-4C57-BC32-97F3DC7CE30D}" type="presOf" srcId="{77C7C404-5B76-4A38-BCF2-9094EDE3BB79}" destId="{4DC7DFAF-50B7-4A4A-AC56-27737FF2D98A}" srcOrd="0" destOrd="0" presId="urn:microsoft.com/office/officeart/2005/8/layout/vList5"/>
    <dgm:cxn modelId="{C0718020-BD60-43A1-997F-7AFE7DA141C6}" srcId="{2B5EC46C-20AB-4807-B2E7-79A407EFF102}" destId="{77C7C404-5B76-4A38-BCF2-9094EDE3BB79}" srcOrd="0" destOrd="0" parTransId="{98B51518-6681-468B-80C3-5B1B8331A248}" sibTransId="{81562030-7DB9-4608-9989-65840DCD561F}"/>
    <dgm:cxn modelId="{93241B2A-34D9-49C9-A321-D3BF8FF7B862}" type="presOf" srcId="{E5A38EE0-C29F-418F-8B15-F369C90ACECD}" destId="{95E0FA3D-08C3-4E10-BAC9-8ECEF3468357}" srcOrd="0" destOrd="0" presId="urn:microsoft.com/office/officeart/2005/8/layout/vList5"/>
    <dgm:cxn modelId="{5AC34437-E183-4DCE-B612-1B91E3DFBBD8}" srcId="{CC90AFB7-E2BA-48DD-8DFD-15A5BDFF22B1}" destId="{2B5EC46C-20AB-4807-B2E7-79A407EFF102}" srcOrd="0" destOrd="0" parTransId="{7CD749D6-9A88-4FBC-89B2-039A45CBCF9F}" sibTransId="{5E85D384-4594-4584-A413-D32666A5EC3D}"/>
    <dgm:cxn modelId="{A0BA8A3C-EB5B-4975-B1CF-35F079D012C3}" type="presOf" srcId="{2B5EC46C-20AB-4807-B2E7-79A407EFF102}" destId="{0C8ED761-BABC-4589-9CD4-859A8E3E808B}" srcOrd="0" destOrd="0" presId="urn:microsoft.com/office/officeart/2005/8/layout/vList5"/>
    <dgm:cxn modelId="{681D9553-A140-4D9C-8F93-B8819504F976}" type="presOf" srcId="{C4229C8A-2ACD-430A-99A3-2ECC087C3A4D}" destId="{7F7BB4C1-98EF-456B-BE98-441C0CA328D2}" srcOrd="0" destOrd="0" presId="urn:microsoft.com/office/officeart/2005/8/layout/vList5"/>
    <dgm:cxn modelId="{93BA1A58-DA66-4A3B-9B34-EFE36BCFAFFE}" type="presOf" srcId="{FAE09A95-783A-4B16-9911-E99C80AB34AB}" destId="{3D79C020-5A0D-44B8-B18E-A7D54FD51D85}" srcOrd="0" destOrd="0" presId="urn:microsoft.com/office/officeart/2005/8/layout/vList5"/>
    <dgm:cxn modelId="{3160A07C-F14B-4558-9648-C471138BD81D}" srcId="{FAE09A95-783A-4B16-9911-E99C80AB34AB}" destId="{206B8925-739E-4A24-B99D-29D5F71F3AE4}" srcOrd="0" destOrd="0" parTransId="{92F6169C-9C68-4BE0-9F5D-16D12311E392}" sibTransId="{99FE8F05-5A1B-473C-8F97-5760F563C382}"/>
    <dgm:cxn modelId="{7B4ECE9F-7CE7-4E6B-A540-176D13C4450A}" type="presOf" srcId="{206B8925-739E-4A24-B99D-29D5F71F3AE4}" destId="{4D1E7163-B8CD-43D8-8E77-FF556EAAB0B5}" srcOrd="0" destOrd="0" presId="urn:microsoft.com/office/officeart/2005/8/layout/vList5"/>
    <dgm:cxn modelId="{77F813A8-3430-499F-9804-D54FF017BBBB}" type="presOf" srcId="{CC90AFB7-E2BA-48DD-8DFD-15A5BDFF22B1}" destId="{FE0937AB-DBCB-4F40-B703-7A8B6F68B03F}" srcOrd="0" destOrd="0" presId="urn:microsoft.com/office/officeart/2005/8/layout/vList5"/>
    <dgm:cxn modelId="{59B81BB8-2E98-40E4-A548-B3F79C5FE360}" srcId="{C4229C8A-2ACD-430A-99A3-2ECC087C3A4D}" destId="{E5A38EE0-C29F-418F-8B15-F369C90ACECD}" srcOrd="0" destOrd="0" parTransId="{FCA8309F-A94C-483A-9A0B-4F2828098E10}" sibTransId="{1A1E0089-FC98-4E9C-880F-696E648933D3}"/>
    <dgm:cxn modelId="{989F71EB-2B48-49F8-B3EA-28660F8B819C}" srcId="{CC90AFB7-E2BA-48DD-8DFD-15A5BDFF22B1}" destId="{C4229C8A-2ACD-430A-99A3-2ECC087C3A4D}" srcOrd="2" destOrd="0" parTransId="{A72E95DF-9867-48D6-ACE9-FBCE64E2657F}" sibTransId="{1AF3B7FE-1D0A-46E8-B901-E7F20EE8E58B}"/>
    <dgm:cxn modelId="{E34ED990-F4C9-4966-A845-C6B5869B94C5}" type="presParOf" srcId="{FE0937AB-DBCB-4F40-B703-7A8B6F68B03F}" destId="{EB0BD3A5-A9F9-4029-874E-A348D00702FC}" srcOrd="0" destOrd="0" presId="urn:microsoft.com/office/officeart/2005/8/layout/vList5"/>
    <dgm:cxn modelId="{35BECD56-F1FE-4106-9488-A9241435500F}" type="presParOf" srcId="{EB0BD3A5-A9F9-4029-874E-A348D00702FC}" destId="{0C8ED761-BABC-4589-9CD4-859A8E3E808B}" srcOrd="0" destOrd="0" presId="urn:microsoft.com/office/officeart/2005/8/layout/vList5"/>
    <dgm:cxn modelId="{7DB9BA1A-9C28-4945-A7EB-9B008162A2F4}" type="presParOf" srcId="{EB0BD3A5-A9F9-4029-874E-A348D00702FC}" destId="{4DC7DFAF-50B7-4A4A-AC56-27737FF2D98A}" srcOrd="1" destOrd="0" presId="urn:microsoft.com/office/officeart/2005/8/layout/vList5"/>
    <dgm:cxn modelId="{ACF5890F-6D3E-4B6B-922F-A2CAA8CA851F}" type="presParOf" srcId="{FE0937AB-DBCB-4F40-B703-7A8B6F68B03F}" destId="{894E317E-9E41-453D-822E-0A92F1EE9504}" srcOrd="1" destOrd="0" presId="urn:microsoft.com/office/officeart/2005/8/layout/vList5"/>
    <dgm:cxn modelId="{44880D9D-F6BF-42AA-8534-4944724B8C39}" type="presParOf" srcId="{FE0937AB-DBCB-4F40-B703-7A8B6F68B03F}" destId="{15C9FF61-B894-4C50-BA3F-FC18C5D21157}" srcOrd="2" destOrd="0" presId="urn:microsoft.com/office/officeart/2005/8/layout/vList5"/>
    <dgm:cxn modelId="{770B3548-A88B-4A9B-97D6-4C56035C43A6}" type="presParOf" srcId="{15C9FF61-B894-4C50-BA3F-FC18C5D21157}" destId="{3D79C020-5A0D-44B8-B18E-A7D54FD51D85}" srcOrd="0" destOrd="0" presId="urn:microsoft.com/office/officeart/2005/8/layout/vList5"/>
    <dgm:cxn modelId="{C908A0EB-20AC-4AD3-ABED-41D4EF7095DE}" type="presParOf" srcId="{15C9FF61-B894-4C50-BA3F-FC18C5D21157}" destId="{4D1E7163-B8CD-43D8-8E77-FF556EAAB0B5}" srcOrd="1" destOrd="0" presId="urn:microsoft.com/office/officeart/2005/8/layout/vList5"/>
    <dgm:cxn modelId="{75193117-3D96-4C5B-9B70-13261F7269AB}" type="presParOf" srcId="{FE0937AB-DBCB-4F40-B703-7A8B6F68B03F}" destId="{EA3DF4D7-4B0E-4959-B127-40E926A9028E}" srcOrd="3" destOrd="0" presId="urn:microsoft.com/office/officeart/2005/8/layout/vList5"/>
    <dgm:cxn modelId="{E82DAED2-DC39-4526-B2F6-875861E6109E}" type="presParOf" srcId="{FE0937AB-DBCB-4F40-B703-7A8B6F68B03F}" destId="{396F61B7-2141-4771-B119-1DB2C657319E}" srcOrd="4" destOrd="0" presId="urn:microsoft.com/office/officeart/2005/8/layout/vList5"/>
    <dgm:cxn modelId="{A6D670BE-9BD4-4A0B-8425-CC7FF8BCFE32}" type="presParOf" srcId="{396F61B7-2141-4771-B119-1DB2C657319E}" destId="{7F7BB4C1-98EF-456B-BE98-441C0CA328D2}" srcOrd="0" destOrd="0" presId="urn:microsoft.com/office/officeart/2005/8/layout/vList5"/>
    <dgm:cxn modelId="{723C2BBF-A5ED-4B7E-A9E0-BB4CF9E95F71}" type="presParOf" srcId="{396F61B7-2141-4771-B119-1DB2C657319E}" destId="{95E0FA3D-08C3-4E10-BAC9-8ECEF346835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C7DFAF-50B7-4A4A-AC56-27737FF2D98A}">
      <dsp:nvSpPr>
        <dsp:cNvPr id="0" name=""/>
        <dsp:cNvSpPr/>
      </dsp:nvSpPr>
      <dsp:spPr>
        <a:xfrm rot="5400000">
          <a:off x="7173410" y="-3001872"/>
          <a:ext cx="993927" cy="7249919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>
              <a:solidFill>
                <a:schemeClr val="tx1"/>
              </a:solidFill>
            </a:rPr>
            <a:t>75% of salary</a:t>
          </a:r>
        </a:p>
      </dsp:txBody>
      <dsp:txXfrm rot="-5400000">
        <a:off x="4045414" y="174644"/>
        <a:ext cx="7201399" cy="896887"/>
      </dsp:txXfrm>
    </dsp:sp>
    <dsp:sp modelId="{0C8ED761-BABC-4589-9CD4-859A8E3E808B}">
      <dsp:nvSpPr>
        <dsp:cNvPr id="0" name=""/>
        <dsp:cNvSpPr/>
      </dsp:nvSpPr>
      <dsp:spPr>
        <a:xfrm>
          <a:off x="0" y="1882"/>
          <a:ext cx="4078079" cy="124240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Year 1</a:t>
          </a:r>
        </a:p>
      </dsp:txBody>
      <dsp:txXfrm>
        <a:off x="60649" y="62531"/>
        <a:ext cx="3956781" cy="1121110"/>
      </dsp:txXfrm>
    </dsp:sp>
    <dsp:sp modelId="{4D1E7163-B8CD-43D8-8E77-FF556EAAB0B5}">
      <dsp:nvSpPr>
        <dsp:cNvPr id="0" name=""/>
        <dsp:cNvSpPr/>
      </dsp:nvSpPr>
      <dsp:spPr>
        <a:xfrm rot="5400000">
          <a:off x="7195187" y="-1697343"/>
          <a:ext cx="993927" cy="7249919"/>
        </a:xfrm>
        <a:prstGeom prst="round2SameRect">
          <a:avLst/>
        </a:prstGeom>
        <a:solidFill>
          <a:schemeClr val="accent4">
            <a:tint val="40000"/>
            <a:alpha val="90000"/>
            <a:hueOff val="-682614"/>
            <a:satOff val="4861"/>
            <a:lumOff val="878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-682614"/>
              <a:satOff val="4861"/>
              <a:lumOff val="8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>
              <a:solidFill>
                <a:schemeClr val="tx1"/>
              </a:solidFill>
            </a:rPr>
            <a:t>50% of salary</a:t>
          </a:r>
        </a:p>
      </dsp:txBody>
      <dsp:txXfrm rot="-5400000">
        <a:off x="4067191" y="1479173"/>
        <a:ext cx="7201399" cy="896887"/>
      </dsp:txXfrm>
    </dsp:sp>
    <dsp:sp modelId="{3D79C020-5A0D-44B8-B18E-A7D54FD51D85}">
      <dsp:nvSpPr>
        <dsp:cNvPr id="0" name=""/>
        <dsp:cNvSpPr/>
      </dsp:nvSpPr>
      <dsp:spPr>
        <a:xfrm>
          <a:off x="0" y="1306411"/>
          <a:ext cx="4078079" cy="1242408"/>
        </a:xfrm>
        <a:prstGeom prst="roundRect">
          <a:avLst/>
        </a:prstGeom>
        <a:solidFill>
          <a:schemeClr val="accent4">
            <a:hueOff val="-831052"/>
            <a:satOff val="-3562"/>
            <a:lumOff val="470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Year 2</a:t>
          </a:r>
        </a:p>
      </dsp:txBody>
      <dsp:txXfrm>
        <a:off x="60649" y="1367060"/>
        <a:ext cx="3956781" cy="1121110"/>
      </dsp:txXfrm>
    </dsp:sp>
    <dsp:sp modelId="{95E0FA3D-08C3-4E10-BAC9-8ECEF3468357}">
      <dsp:nvSpPr>
        <dsp:cNvPr id="0" name=""/>
        <dsp:cNvSpPr/>
      </dsp:nvSpPr>
      <dsp:spPr>
        <a:xfrm rot="5400000">
          <a:off x="7206075" y="-392814"/>
          <a:ext cx="993927" cy="7249919"/>
        </a:xfrm>
        <a:prstGeom prst="round2SameRect">
          <a:avLst/>
        </a:prstGeom>
        <a:solidFill>
          <a:schemeClr val="accent4">
            <a:tint val="40000"/>
            <a:alpha val="90000"/>
            <a:hueOff val="-1365229"/>
            <a:satOff val="9721"/>
            <a:lumOff val="1756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-1365229"/>
              <a:satOff val="9721"/>
              <a:lumOff val="17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>
              <a:solidFill>
                <a:schemeClr val="tx1"/>
              </a:solidFill>
            </a:rPr>
            <a:t>25% of salary</a:t>
          </a:r>
        </a:p>
      </dsp:txBody>
      <dsp:txXfrm rot="-5400000">
        <a:off x="4078079" y="2783702"/>
        <a:ext cx="7201399" cy="896887"/>
      </dsp:txXfrm>
    </dsp:sp>
    <dsp:sp modelId="{7F7BB4C1-98EF-456B-BE98-441C0CA328D2}">
      <dsp:nvSpPr>
        <dsp:cNvPr id="0" name=""/>
        <dsp:cNvSpPr/>
      </dsp:nvSpPr>
      <dsp:spPr>
        <a:xfrm>
          <a:off x="0" y="2610940"/>
          <a:ext cx="4078079" cy="1242408"/>
        </a:xfrm>
        <a:prstGeom prst="roundRect">
          <a:avLst/>
        </a:prstGeom>
        <a:solidFill>
          <a:schemeClr val="accent4">
            <a:hueOff val="-1662103"/>
            <a:satOff val="-7124"/>
            <a:lumOff val="941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Year 3</a:t>
          </a:r>
        </a:p>
      </dsp:txBody>
      <dsp:txXfrm>
        <a:off x="60649" y="2671589"/>
        <a:ext cx="3956781" cy="1121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A2EEC95-64DF-BC69-FC71-A682B40486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611872-9401-5D00-CCCA-46DDE0B8B9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C6D816-94D6-40FC-B977-F8A94C7E4824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056112-4593-5EC1-B7DA-2B07022F7AC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9C22BD-2C7D-A062-42A2-EA161F716A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EB188-56CE-4FCB-8130-436851797F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181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ED4C3-48B6-4E4A-9B0F-8051E56348DC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EC7EF-95E1-3D44-A982-BC7A3E9C61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633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7560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an opportunity to offer funding for 10 apprentices across London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5997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chemeClr val="dk1"/>
              </a:buClr>
              <a:buSzPts val="1100"/>
              <a:buNone/>
            </a:pPr>
            <a:endParaRPr lang="en-GB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7008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chemeClr val="dk1"/>
              </a:buClr>
              <a:buSzPts val="1100"/>
              <a:buNone/>
            </a:pPr>
            <a:endParaRPr lang="en-GB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4038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chemeClr val="dk1"/>
              </a:buClr>
              <a:buSzPts val="1100"/>
              <a:buNone/>
            </a:pPr>
            <a:endParaRPr lang="en-GB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4246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chemeClr val="dk1"/>
              </a:buClr>
              <a:buSzPts val="1100"/>
              <a:buNone/>
            </a:pPr>
            <a:endParaRPr lang="en-GB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550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6015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994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chemeClr val="dk1"/>
              </a:buClr>
              <a:buSzPts val="1100"/>
              <a:buNone/>
            </a:pPr>
            <a:endParaRPr lang="en-GB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178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377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chemeClr val="dk1"/>
              </a:buClr>
              <a:buSzPts val="1100"/>
              <a:buNone/>
            </a:pPr>
            <a:endParaRPr lang="en-GB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9007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chemeClr val="dk1"/>
              </a:buClr>
              <a:buSzPts val="1100"/>
              <a:buNone/>
            </a:pPr>
            <a:endParaRPr lang="en-GB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794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chemeClr val="dk1"/>
              </a:buClr>
              <a:buSzPts val="1100"/>
              <a:buNone/>
            </a:pPr>
            <a:endParaRPr lang="en-GB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1199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chemeClr val="dk1"/>
              </a:buClr>
              <a:buSzPts val="1100"/>
              <a:buNone/>
            </a:pPr>
            <a:endParaRPr lang="en-GB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0947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6568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332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74AD-8404-48D7-8DB8-BCC9125C339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557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74AD-8404-48D7-8DB8-BCC9125C339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814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74AD-8404-48D7-8DB8-BCC9125C339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3973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74AD-8404-48D7-8DB8-BCC9125C339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81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74AD-8404-48D7-8DB8-BCC9125C339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1596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74AD-8404-48D7-8DB8-BCC9125C339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572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74AD-8404-48D7-8DB8-BCC9125C339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367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74AD-8404-48D7-8DB8-BCC9125C339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771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Headline slide with imag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EF456E7-F404-A541-B6E9-27C1B10EC60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C3761D-E146-5B7A-CD68-6CC98EA19A5F}"/>
              </a:ext>
            </a:extLst>
          </p:cNvPr>
          <p:cNvSpPr/>
          <p:nvPr userDrawn="1"/>
        </p:nvSpPr>
        <p:spPr>
          <a:xfrm>
            <a:off x="0" y="0"/>
            <a:ext cx="6096000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pPr algn="r"/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50355A0D-4235-0CF1-A976-C33D8CCCBF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1916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Section subhead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5B6F326D-0ECB-4952-2659-CD17291986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91916" y="1917290"/>
            <a:ext cx="5685561" cy="15663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Breaker heading</a:t>
            </a:r>
          </a:p>
        </p:txBody>
      </p:sp>
    </p:spTree>
    <p:extLst>
      <p:ext uri="{BB962C8B-B14F-4D97-AF65-F5344CB8AC3E}">
        <p14:creationId xmlns:p14="http://schemas.microsoft.com/office/powerpoint/2010/main" val="182477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ing, subhead, bullets 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F09CFFC-C421-A97A-14A3-FE2852D11994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71999"/>
            <a:ext cx="11088000" cy="3456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accent6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1" y="2088000"/>
            <a:ext cx="11012644" cy="5779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24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771D90-A686-C949-8872-F69893BCF8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D5CE1C-46DF-8846-A4A0-E19A9CC397BE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4955267-CD3E-4484-1B20-32E90EB4ED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331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ote large Cent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6BFC8184-A52B-1D58-DCBB-64F070DB04AB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9F1649F8-C95E-B04E-A0E7-F89193CC97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14367" y="1180298"/>
            <a:ext cx="9811265" cy="29832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200" b="0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“Showcase quotation</a:t>
            </a:r>
            <a:br>
              <a:rPr lang="en-GB"/>
            </a:br>
            <a:r>
              <a:rPr lang="en-GB"/>
              <a:t>with centred text over multiple</a:t>
            </a:r>
            <a:br>
              <a:rPr lang="en-GB"/>
            </a:br>
            <a:r>
              <a:rPr lang="en-GB"/>
              <a:t>lines, try to make a harmonious shape like a diamond or </a:t>
            </a:r>
            <a:r>
              <a:rPr lang="en-GB" err="1"/>
              <a:t>xmas</a:t>
            </a:r>
            <a:r>
              <a:rPr lang="en-GB"/>
              <a:t> tree or</a:t>
            </a:r>
            <a:br>
              <a:rPr lang="en-GB"/>
            </a:br>
            <a:r>
              <a:rPr lang="en-GB"/>
              <a:t>something similar”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406466E-798B-BE4C-B09F-C1B1244AAB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50923" y="5096236"/>
            <a:ext cx="3890150" cy="8969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200" b="1">
                <a:solidFill>
                  <a:schemeClr val="accent6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Name Surname,</a:t>
            </a:r>
            <a:br>
              <a:rPr lang="en-GB"/>
            </a:br>
            <a:r>
              <a:rPr lang="en-GB"/>
              <a:t>Job 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91AA706-8AF6-8441-8070-06566C40A690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8486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842D3EEB-DBD8-CD48-C723-5F35F1DADF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249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6E7-48BA-463B-9888-CD4D967F9988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B70A6-2791-405F-99ED-F582E3409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285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Quot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E4EE10-8D4E-C85B-5620-784900182A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2C90ABAC-E435-5C65-A8FA-9E315CE9DE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BA16B251-D1BB-394C-319F-40E8F04D7F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37052" y="1673324"/>
            <a:ext cx="3461285" cy="6583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36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Heading label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A68404-D948-7642-8BC6-F42E883389E5}"/>
              </a:ext>
            </a:extLst>
          </p:cNvPr>
          <p:cNvSpPr txBox="1"/>
          <p:nvPr userDrawn="1"/>
        </p:nvSpPr>
        <p:spPr>
          <a:xfrm>
            <a:off x="1245609" y="2349016"/>
            <a:ext cx="3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Text content goes over single column. Text content here goes over single column. Text content here goes over single column.  </a:t>
            </a:r>
          </a:p>
        </p:txBody>
      </p:sp>
    </p:spTree>
    <p:extLst>
      <p:ext uri="{BB962C8B-B14F-4D97-AF65-F5344CB8AC3E}">
        <p14:creationId xmlns:p14="http://schemas.microsoft.com/office/powerpoint/2010/main" val="371021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Breaker Heading1-Blue-DarkBlu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7092F3-915E-341D-8AD1-B8E398E9BFA4}"/>
              </a:ext>
            </a:extLst>
          </p:cNvPr>
          <p:cNvSpPr/>
          <p:nvPr userDrawn="1"/>
        </p:nvSpPr>
        <p:spPr>
          <a:xfrm>
            <a:off x="-14636" y="-34893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 descr="Chart&#10;&#10;Description automatically generated with medium confidence">
            <a:extLst>
              <a:ext uri="{FF2B5EF4-FFF2-40B4-BE49-F238E27FC236}">
                <a16:creationId xmlns:a16="http://schemas.microsoft.com/office/drawing/2014/main" id="{0AF6C2AD-0E53-2A94-6EDF-C2BC1C35E6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16747" y="-121920"/>
            <a:ext cx="12408747" cy="697992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2000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Section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86C9C2-DC55-7944-8ED5-BCEF416D53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2000" y="1917290"/>
            <a:ext cx="5685561" cy="15663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Breaker 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6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reaker Heading1-Blue-DarkBlu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7C9A4BA-CD7C-BF8C-6221-BCB58BC96EC4}"/>
              </a:ext>
            </a:extLst>
          </p:cNvPr>
          <p:cNvSpPr/>
          <p:nvPr userDrawn="1"/>
        </p:nvSpPr>
        <p:spPr>
          <a:xfrm>
            <a:off x="-14636" y="-34893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 descr="A picture containing icon&#10;&#10;Description automatically generated">
            <a:extLst>
              <a:ext uri="{FF2B5EF4-FFF2-40B4-BE49-F238E27FC236}">
                <a16:creationId xmlns:a16="http://schemas.microsoft.com/office/drawing/2014/main" id="{2D07C2D6-AB1B-B84B-BC13-7D79E8BCF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2265" y="-122410"/>
            <a:ext cx="12499929" cy="703121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1916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Section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86C9C2-DC55-7944-8ED5-BCEF416D53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91916" y="1917290"/>
            <a:ext cx="5685561" cy="15663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Breaker 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146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, content, basic text one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32DDCA5-A307-96EA-64A8-CCBA8E5F6393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7413" y="3166643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2708" y="2106000"/>
            <a:ext cx="7632000" cy="402644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91C7AB-7F8B-2041-80C3-EE781F24EB94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645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ont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C74A26B3-AA54-E4E3-F815-2DD0B5B502BC}"/>
              </a:ext>
            </a:extLst>
          </p:cNvPr>
          <p:cNvSpPr/>
          <p:nvPr userDrawn="1"/>
        </p:nvSpPr>
        <p:spPr>
          <a:xfrm>
            <a:off x="-14636" y="-34893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 descr="A picture containing icon&#10;&#10;Description automatically generated">
            <a:extLst>
              <a:ext uri="{FF2B5EF4-FFF2-40B4-BE49-F238E27FC236}">
                <a16:creationId xmlns:a16="http://schemas.microsoft.com/office/drawing/2014/main" id="{598E9D71-498A-0294-DB92-FA8A45963C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30720" y="-508517"/>
            <a:ext cx="11319578" cy="80056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D054BE-B63C-B248-A010-D04767679CD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1002268"/>
            <a:ext cx="4643853" cy="2507695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5400" b="1" spc="-30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B3AB80-4EA2-FC4A-9654-92EF4DFF4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000" y="3600000"/>
            <a:ext cx="7973051" cy="102496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00">
                <a:solidFill>
                  <a:schemeClr val="accent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0857E-40D1-074A-8CBC-E3E38E695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002280" cy="365125"/>
          </a:xfrm>
          <a:prstGeom prst="rect">
            <a:avLst/>
          </a:prstGeom>
        </p:spPr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1DEB39-6B31-D948-AF21-75D8DF423B1B}"/>
              </a:ext>
            </a:extLst>
          </p:cNvPr>
          <p:cNvSpPr txBox="1"/>
          <p:nvPr userDrawn="1"/>
        </p:nvSpPr>
        <p:spPr>
          <a:xfrm>
            <a:off x="3225114" y="601774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8E63D1E-5669-124C-90CA-03B13A7D7A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0" y="5760000"/>
            <a:ext cx="6259513" cy="48895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</a:defRPr>
            </a:lvl1pPr>
            <a:lvl2pPr marL="357188" indent="0">
              <a:buNone/>
              <a:defRPr>
                <a:solidFill>
                  <a:schemeClr val="accent2"/>
                </a:solidFill>
              </a:defRPr>
            </a:lvl2pPr>
            <a:lvl3pPr marL="714375" indent="0">
              <a:buNone/>
              <a:defRPr>
                <a:solidFill>
                  <a:schemeClr val="accent2"/>
                </a:solidFill>
              </a:defRPr>
            </a:lvl3pPr>
            <a:lvl4pPr marL="1081087" indent="0">
              <a:buNone/>
              <a:defRPr>
                <a:solidFill>
                  <a:schemeClr val="accent2"/>
                </a:solidFill>
              </a:defRPr>
            </a:lvl4pPr>
            <a:lvl5pPr marL="1438275" indent="0"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F2A1D7-0D87-D844-942F-FEAD20579184}"/>
              </a:ext>
            </a:extLst>
          </p:cNvPr>
          <p:cNvSpPr txBox="1"/>
          <p:nvPr userDrawn="1"/>
        </p:nvSpPr>
        <p:spPr>
          <a:xfrm>
            <a:off x="9233452" y="5486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28D04FEF-6120-D9DF-6018-2393FD137B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1045" y="364425"/>
            <a:ext cx="1208955" cy="97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5425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ample-Icons-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91C7AB-7F8B-2041-80C3-EE781F24EB94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741F68A-44AA-5742-B124-91614CFD14BB}"/>
              </a:ext>
            </a:extLst>
          </p:cNvPr>
          <p:cNvSpPr/>
          <p:nvPr userDrawn="1"/>
        </p:nvSpPr>
        <p:spPr>
          <a:xfrm>
            <a:off x="383058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568E66E-4300-C34D-B490-E2E6A73E585A}"/>
              </a:ext>
            </a:extLst>
          </p:cNvPr>
          <p:cNvSpPr/>
          <p:nvPr userDrawn="1"/>
        </p:nvSpPr>
        <p:spPr>
          <a:xfrm>
            <a:off x="383058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37980B-A75B-014B-A7A8-965882204640}"/>
              </a:ext>
            </a:extLst>
          </p:cNvPr>
          <p:cNvSpPr/>
          <p:nvPr userDrawn="1"/>
        </p:nvSpPr>
        <p:spPr>
          <a:xfrm>
            <a:off x="1534525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8B5FF7D-C2EF-9E4C-A4CF-A835052E5DF8}"/>
              </a:ext>
            </a:extLst>
          </p:cNvPr>
          <p:cNvSpPr/>
          <p:nvPr userDrawn="1"/>
        </p:nvSpPr>
        <p:spPr>
          <a:xfrm>
            <a:off x="2685992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77481C1-F4F0-BE4E-B991-152BB9620270}"/>
              </a:ext>
            </a:extLst>
          </p:cNvPr>
          <p:cNvSpPr/>
          <p:nvPr userDrawn="1"/>
        </p:nvSpPr>
        <p:spPr>
          <a:xfrm>
            <a:off x="3837459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FBC860F-BE8A-634D-9A96-33CE6D96B9F0}"/>
              </a:ext>
            </a:extLst>
          </p:cNvPr>
          <p:cNvSpPr/>
          <p:nvPr userDrawn="1"/>
        </p:nvSpPr>
        <p:spPr>
          <a:xfrm>
            <a:off x="4988926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FA913FF-786C-1944-BF18-E9AB064B3444}"/>
              </a:ext>
            </a:extLst>
          </p:cNvPr>
          <p:cNvSpPr/>
          <p:nvPr userDrawn="1"/>
        </p:nvSpPr>
        <p:spPr>
          <a:xfrm>
            <a:off x="6140393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C22D839-E390-8340-B649-B4FC5A6CFD70}"/>
              </a:ext>
            </a:extLst>
          </p:cNvPr>
          <p:cNvSpPr/>
          <p:nvPr userDrawn="1"/>
        </p:nvSpPr>
        <p:spPr>
          <a:xfrm>
            <a:off x="7291860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40EE3D-EEFC-874A-A65B-DDDE03FC3221}"/>
              </a:ext>
            </a:extLst>
          </p:cNvPr>
          <p:cNvSpPr/>
          <p:nvPr userDrawn="1"/>
        </p:nvSpPr>
        <p:spPr>
          <a:xfrm>
            <a:off x="8443327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A667BF2-B8EF-D949-9F15-FC3B3099AD58}"/>
              </a:ext>
            </a:extLst>
          </p:cNvPr>
          <p:cNvSpPr/>
          <p:nvPr userDrawn="1"/>
        </p:nvSpPr>
        <p:spPr>
          <a:xfrm>
            <a:off x="9594794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7201170-3375-514F-99C2-E37C6903968A}"/>
              </a:ext>
            </a:extLst>
          </p:cNvPr>
          <p:cNvSpPr/>
          <p:nvPr userDrawn="1"/>
        </p:nvSpPr>
        <p:spPr>
          <a:xfrm>
            <a:off x="10746258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E18572B-1544-A043-9B02-7AB01C90C51F}"/>
              </a:ext>
            </a:extLst>
          </p:cNvPr>
          <p:cNvSpPr/>
          <p:nvPr userDrawn="1"/>
        </p:nvSpPr>
        <p:spPr>
          <a:xfrm>
            <a:off x="1534525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8D2BEC2-9D68-CC4D-A04A-BB949A02D509}"/>
              </a:ext>
            </a:extLst>
          </p:cNvPr>
          <p:cNvSpPr/>
          <p:nvPr userDrawn="1"/>
        </p:nvSpPr>
        <p:spPr>
          <a:xfrm>
            <a:off x="2685992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7415083-D44F-FE40-A8D1-7BFAC700DF6C}"/>
              </a:ext>
            </a:extLst>
          </p:cNvPr>
          <p:cNvSpPr/>
          <p:nvPr userDrawn="1"/>
        </p:nvSpPr>
        <p:spPr>
          <a:xfrm>
            <a:off x="3837459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E67BC68-4FB2-EE4A-A33E-6A7AF0CF413F}"/>
              </a:ext>
            </a:extLst>
          </p:cNvPr>
          <p:cNvSpPr/>
          <p:nvPr userDrawn="1"/>
        </p:nvSpPr>
        <p:spPr>
          <a:xfrm>
            <a:off x="4988926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277C142-7A53-7A4A-A8FB-FBF33048E364}"/>
              </a:ext>
            </a:extLst>
          </p:cNvPr>
          <p:cNvSpPr/>
          <p:nvPr userDrawn="1"/>
        </p:nvSpPr>
        <p:spPr>
          <a:xfrm>
            <a:off x="6140393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ADC5831-BE66-5045-87AF-18EBDF02747B}"/>
              </a:ext>
            </a:extLst>
          </p:cNvPr>
          <p:cNvSpPr/>
          <p:nvPr userDrawn="1"/>
        </p:nvSpPr>
        <p:spPr>
          <a:xfrm>
            <a:off x="7291860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CB65DE4-B016-474E-A1C1-495957C7CA04}"/>
              </a:ext>
            </a:extLst>
          </p:cNvPr>
          <p:cNvSpPr/>
          <p:nvPr userDrawn="1"/>
        </p:nvSpPr>
        <p:spPr>
          <a:xfrm>
            <a:off x="8443327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8B3AA15-3E6B-C347-B0BE-F416C5684A23}"/>
              </a:ext>
            </a:extLst>
          </p:cNvPr>
          <p:cNvSpPr/>
          <p:nvPr userDrawn="1"/>
        </p:nvSpPr>
        <p:spPr>
          <a:xfrm>
            <a:off x="9594794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C0924D-A95B-1E43-84A3-825886C48DD3}"/>
              </a:ext>
            </a:extLst>
          </p:cNvPr>
          <p:cNvSpPr/>
          <p:nvPr userDrawn="1"/>
        </p:nvSpPr>
        <p:spPr>
          <a:xfrm>
            <a:off x="10746258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A6737CC-78B4-0C46-99B9-341CFA60EF40}"/>
              </a:ext>
            </a:extLst>
          </p:cNvPr>
          <p:cNvSpPr/>
          <p:nvPr userDrawn="1"/>
        </p:nvSpPr>
        <p:spPr>
          <a:xfrm>
            <a:off x="383058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2455CAA-C332-E746-A62B-4F86F892F94A}"/>
              </a:ext>
            </a:extLst>
          </p:cNvPr>
          <p:cNvSpPr/>
          <p:nvPr userDrawn="1"/>
        </p:nvSpPr>
        <p:spPr>
          <a:xfrm>
            <a:off x="1534525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BF322EA-8B44-2C46-9412-34692FAFE8CB}"/>
              </a:ext>
            </a:extLst>
          </p:cNvPr>
          <p:cNvSpPr/>
          <p:nvPr userDrawn="1"/>
        </p:nvSpPr>
        <p:spPr>
          <a:xfrm>
            <a:off x="2685992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DB462B7-0B7F-EA46-9EFF-D26991D2304D}"/>
              </a:ext>
            </a:extLst>
          </p:cNvPr>
          <p:cNvSpPr/>
          <p:nvPr userDrawn="1"/>
        </p:nvSpPr>
        <p:spPr>
          <a:xfrm>
            <a:off x="3837459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F522785-C8F3-734E-AF20-487FED2CEBCA}"/>
              </a:ext>
            </a:extLst>
          </p:cNvPr>
          <p:cNvSpPr/>
          <p:nvPr userDrawn="1"/>
        </p:nvSpPr>
        <p:spPr>
          <a:xfrm>
            <a:off x="4988926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98AD1D6-A541-1941-8B56-2FF0936767C6}"/>
              </a:ext>
            </a:extLst>
          </p:cNvPr>
          <p:cNvSpPr/>
          <p:nvPr userDrawn="1"/>
        </p:nvSpPr>
        <p:spPr>
          <a:xfrm>
            <a:off x="6140393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844F750-124C-F246-BCDD-67595B93DC88}"/>
              </a:ext>
            </a:extLst>
          </p:cNvPr>
          <p:cNvSpPr/>
          <p:nvPr userDrawn="1"/>
        </p:nvSpPr>
        <p:spPr>
          <a:xfrm>
            <a:off x="7291860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5499656-96AE-C649-B3C1-81D5C6F60DA6}"/>
              </a:ext>
            </a:extLst>
          </p:cNvPr>
          <p:cNvSpPr/>
          <p:nvPr userDrawn="1"/>
        </p:nvSpPr>
        <p:spPr>
          <a:xfrm>
            <a:off x="8443327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3150134-3C23-2A41-8EC0-2D0F308CD2FE}"/>
              </a:ext>
            </a:extLst>
          </p:cNvPr>
          <p:cNvSpPr/>
          <p:nvPr userDrawn="1"/>
        </p:nvSpPr>
        <p:spPr>
          <a:xfrm>
            <a:off x="9594794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A542EAC-EEE9-2748-9DAC-6986FFF6348A}"/>
              </a:ext>
            </a:extLst>
          </p:cNvPr>
          <p:cNvSpPr/>
          <p:nvPr userDrawn="1"/>
        </p:nvSpPr>
        <p:spPr>
          <a:xfrm>
            <a:off x="10746258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1CDB1A-8B42-520A-323D-5D120AA42E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195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ample-Icons-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DF01C83-A866-28AC-7B1F-38947CCF6D80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91C7AB-7F8B-2041-80C3-EE781F24EB94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741F68A-44AA-5742-B124-91614CFD14BB}"/>
              </a:ext>
            </a:extLst>
          </p:cNvPr>
          <p:cNvSpPr/>
          <p:nvPr userDrawn="1"/>
        </p:nvSpPr>
        <p:spPr>
          <a:xfrm>
            <a:off x="383058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E18572B-1544-A043-9B02-7AB01C90C51F}"/>
              </a:ext>
            </a:extLst>
          </p:cNvPr>
          <p:cNvSpPr/>
          <p:nvPr userDrawn="1"/>
        </p:nvSpPr>
        <p:spPr>
          <a:xfrm>
            <a:off x="1534525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8D2BEC2-9D68-CC4D-A04A-BB949A02D509}"/>
              </a:ext>
            </a:extLst>
          </p:cNvPr>
          <p:cNvSpPr/>
          <p:nvPr userDrawn="1"/>
        </p:nvSpPr>
        <p:spPr>
          <a:xfrm>
            <a:off x="2685992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7415083-D44F-FE40-A8D1-7BFAC700DF6C}"/>
              </a:ext>
            </a:extLst>
          </p:cNvPr>
          <p:cNvSpPr/>
          <p:nvPr userDrawn="1"/>
        </p:nvSpPr>
        <p:spPr>
          <a:xfrm>
            <a:off x="3837459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A6737CC-78B4-0C46-99B9-341CFA60EF40}"/>
              </a:ext>
            </a:extLst>
          </p:cNvPr>
          <p:cNvSpPr/>
          <p:nvPr userDrawn="1"/>
        </p:nvSpPr>
        <p:spPr>
          <a:xfrm>
            <a:off x="383058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2455CAA-C332-E746-A62B-4F86F892F94A}"/>
              </a:ext>
            </a:extLst>
          </p:cNvPr>
          <p:cNvSpPr/>
          <p:nvPr userDrawn="1"/>
        </p:nvSpPr>
        <p:spPr>
          <a:xfrm>
            <a:off x="1534525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BF322EA-8B44-2C46-9412-34692FAFE8CB}"/>
              </a:ext>
            </a:extLst>
          </p:cNvPr>
          <p:cNvSpPr/>
          <p:nvPr userDrawn="1"/>
        </p:nvSpPr>
        <p:spPr>
          <a:xfrm>
            <a:off x="2685992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DB462B7-0B7F-EA46-9EFF-D26991D2304D}"/>
              </a:ext>
            </a:extLst>
          </p:cNvPr>
          <p:cNvSpPr/>
          <p:nvPr userDrawn="1"/>
        </p:nvSpPr>
        <p:spPr>
          <a:xfrm>
            <a:off x="3837459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10BDAA4-2C6C-4E47-9616-5977DD23D840}"/>
              </a:ext>
            </a:extLst>
          </p:cNvPr>
          <p:cNvSpPr/>
          <p:nvPr userDrawn="1"/>
        </p:nvSpPr>
        <p:spPr>
          <a:xfrm>
            <a:off x="5122911" y="3175160"/>
            <a:ext cx="1991467" cy="19486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691AF0D-B60D-2949-AB30-089AD6A4A5A1}"/>
              </a:ext>
            </a:extLst>
          </p:cNvPr>
          <p:cNvSpPr/>
          <p:nvPr userDrawn="1"/>
        </p:nvSpPr>
        <p:spPr>
          <a:xfrm>
            <a:off x="7474153" y="3175160"/>
            <a:ext cx="1991467" cy="19486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76B0456-3FC3-5D44-A9F1-56A57FD0B992}"/>
              </a:ext>
            </a:extLst>
          </p:cNvPr>
          <p:cNvSpPr/>
          <p:nvPr userDrawn="1"/>
        </p:nvSpPr>
        <p:spPr>
          <a:xfrm>
            <a:off x="9825395" y="3175160"/>
            <a:ext cx="1991467" cy="19486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69F651-3737-5832-DC5A-9DB8A57B6C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1CA835D-248C-29AB-B7DE-5AD7C7D2A8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421844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, subhead,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A60DD58-05DE-E835-E697-CB9A9B0B94EE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35992"/>
            <a:ext cx="11088000" cy="3456000"/>
          </a:xfrm>
          <a:prstGeom prst="rect">
            <a:avLst/>
          </a:prstGeom>
        </p:spPr>
        <p:txBody>
          <a:bodyPr lIns="0" tIns="0" rIns="0" bIns="0" numCol="2" spcCol="432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accent6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0" y="2087999"/>
            <a:ext cx="11050700" cy="462017"/>
          </a:xfrm>
          <a:prstGeom prst="rect">
            <a:avLst/>
          </a:prstGeom>
        </p:spPr>
        <p:txBody>
          <a:bodyPr lIns="0" tIns="0" rIns="0" bIns="0" numCol="2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  <a:defRPr sz="24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 if needed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E4AB90-2CB6-0646-B56C-4B58E33EC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8E2133D-2149-6B45-BEAB-A2D5E225B5AD}"/>
              </a:ext>
            </a:extLst>
          </p:cNvPr>
          <p:cNvCxnSpPr>
            <a:cxnSpLocks/>
          </p:cNvCxnSpPr>
          <p:nvPr userDrawn="1"/>
        </p:nvCxnSpPr>
        <p:spPr>
          <a:xfrm>
            <a:off x="408789" y="6336000"/>
            <a:ext cx="11399211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129FE9CC-24C2-9AAC-6340-A9E7BC3249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32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, subhead,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5C4A9B1-8C9A-5B25-6E7A-B9589ECCAD85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36000"/>
            <a:ext cx="11088000" cy="3456000"/>
          </a:xfrm>
          <a:prstGeom prst="rect">
            <a:avLst/>
          </a:prstGeom>
        </p:spPr>
        <p:txBody>
          <a:bodyPr lIns="0" tIns="0" rIns="0" bIns="0" numCol="3" spcCol="432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accent6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0" y="2087999"/>
            <a:ext cx="11050700" cy="462017"/>
          </a:xfrm>
          <a:prstGeom prst="rect">
            <a:avLst/>
          </a:prstGeom>
        </p:spPr>
        <p:txBody>
          <a:bodyPr lIns="0" tIns="0" rIns="0" bIns="0" numCol="2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  <a:defRPr sz="24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 if needed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E4AB90-2CB6-0646-B56C-4B58E33EC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A9D545D-FD2F-4843-8588-07EBE7DDAA13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487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707F89CB-5AF7-9C7B-6503-F287E127E8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011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lide with imag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2C3761D-E146-5B7A-CD68-6CC98EA19A5F}"/>
              </a:ext>
            </a:extLst>
          </p:cNvPr>
          <p:cNvSpPr/>
          <p:nvPr userDrawn="1"/>
        </p:nvSpPr>
        <p:spPr>
          <a:xfrm>
            <a:off x="0" y="0"/>
            <a:ext cx="6096000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4093" y="1647568"/>
            <a:ext cx="4909569" cy="313006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ts val="42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Headline over a number of lines,</a:t>
            </a:r>
            <a:br>
              <a:rPr lang="en-GB"/>
            </a:br>
            <a:r>
              <a:rPr lang="en-GB"/>
              <a:t>keep to maximum of four lines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pPr algn="r"/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EF456E7-F404-A541-B6E9-27C1B10EC60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</p:spTree>
    <p:extLst>
      <p:ext uri="{BB962C8B-B14F-4D97-AF65-F5344CB8AC3E}">
        <p14:creationId xmlns:p14="http://schemas.microsoft.com/office/powerpoint/2010/main" val="3043285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74AD-8404-48D7-8DB8-BCC9125C339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03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Grid Boxes 4UP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7721" y="2088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4" name="Rectangle: Top Corners Rounded 3">
            <a:extLst>
              <a:ext uri="{FF2B5EF4-FFF2-40B4-BE49-F238E27FC236}">
                <a16:creationId xmlns:a16="http://schemas.microsoft.com/office/drawing/2014/main" id="{B540671A-ED56-3548-A508-080ABBDB5E58}"/>
              </a:ext>
            </a:extLst>
          </p:cNvPr>
          <p:cNvSpPr/>
          <p:nvPr userDrawn="1"/>
        </p:nvSpPr>
        <p:spPr>
          <a:xfrm>
            <a:off x="2277721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31884" y="2089034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6231884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6017D8E3-CAD4-674B-ABC3-946291000D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277721" y="464926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5" name="Rectangle: Top Corners Rounded 24">
            <a:extLst>
              <a:ext uri="{FF2B5EF4-FFF2-40B4-BE49-F238E27FC236}">
                <a16:creationId xmlns:a16="http://schemas.microsoft.com/office/drawing/2014/main" id="{8FD6A08D-6DD3-C845-8B17-CC9297B607DC}"/>
              </a:ext>
            </a:extLst>
          </p:cNvPr>
          <p:cNvSpPr/>
          <p:nvPr userDrawn="1"/>
        </p:nvSpPr>
        <p:spPr>
          <a:xfrm>
            <a:off x="2277721" y="3749267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07BD5561-5536-6F4A-AD32-EFB7423F22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31884" y="465042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7" name="Rectangle: Top Corners Rounded 26">
            <a:extLst>
              <a:ext uri="{FF2B5EF4-FFF2-40B4-BE49-F238E27FC236}">
                <a16:creationId xmlns:a16="http://schemas.microsoft.com/office/drawing/2014/main" id="{B5A7277B-59DD-844A-A364-77AED24CBAC1}"/>
              </a:ext>
            </a:extLst>
          </p:cNvPr>
          <p:cNvSpPr/>
          <p:nvPr userDrawn="1"/>
        </p:nvSpPr>
        <p:spPr>
          <a:xfrm>
            <a:off x="6239447" y="3752201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1ACF78F6-439A-384B-9C21-D11B5B50E0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244FF8-F4E4-0514-77D0-8D8D69F933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DBEB741-20EA-C36A-7EF8-DE1CD1F1AA0C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8486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918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Grid Boxes 2UP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9B26CA0-4967-284E-42B6-5686F8C6B07B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" y="2699082"/>
            <a:ext cx="3564000" cy="3311999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432000" y="1691082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242484D6-4364-A442-9ABC-5042556E62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24378" y="2699082"/>
            <a:ext cx="3564000" cy="3311999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9E7ED11E-4751-6140-AC11-8C5B88B96EE4}"/>
              </a:ext>
            </a:extLst>
          </p:cNvPr>
          <p:cNvSpPr/>
          <p:nvPr userDrawn="1"/>
        </p:nvSpPr>
        <p:spPr>
          <a:xfrm>
            <a:off x="4324378" y="1691082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5DD270E-858A-0745-A4F5-3FE5B49194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D787DC-00EF-B13A-FE97-CE51273E867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783BA3-377B-7D8A-0B7B-91C314676A0C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8486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6616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Grid, Titles 4UP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28BBC9FB-69CA-ACB9-E6B9-6E2830215B65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205929B3-ED58-E54F-B724-E24FB5F163DF}"/>
              </a:ext>
            </a:extLst>
          </p:cNvPr>
          <p:cNvSpPr/>
          <p:nvPr userDrawn="1"/>
        </p:nvSpPr>
        <p:spPr>
          <a:xfrm>
            <a:off x="432000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0" y="2088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92000" y="2089034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4392000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6017D8E3-CAD4-674B-ABC3-946291000D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2000" y="4644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5" name="Rectangle: Top Corners Rounded 24">
            <a:extLst>
              <a:ext uri="{FF2B5EF4-FFF2-40B4-BE49-F238E27FC236}">
                <a16:creationId xmlns:a16="http://schemas.microsoft.com/office/drawing/2014/main" id="{8FD6A08D-6DD3-C845-8B17-CC9297B607DC}"/>
              </a:ext>
            </a:extLst>
          </p:cNvPr>
          <p:cNvSpPr/>
          <p:nvPr userDrawn="1"/>
        </p:nvSpPr>
        <p:spPr>
          <a:xfrm>
            <a:off x="432000" y="3744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07BD5561-5536-6F4A-AD32-EFB7423F22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92000" y="4644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7" name="Rectangle: Top Corners Rounded 26">
            <a:extLst>
              <a:ext uri="{FF2B5EF4-FFF2-40B4-BE49-F238E27FC236}">
                <a16:creationId xmlns:a16="http://schemas.microsoft.com/office/drawing/2014/main" id="{B5A7277B-59DD-844A-A364-77AED24CBAC1}"/>
              </a:ext>
            </a:extLst>
          </p:cNvPr>
          <p:cNvSpPr/>
          <p:nvPr userDrawn="1"/>
        </p:nvSpPr>
        <p:spPr>
          <a:xfrm>
            <a:off x="4392000" y="3744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7F5640E1-FA0E-4F42-9387-CD7C434D28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555C5-A77A-2E44-BAF7-246298421E1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0000" y="1296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D4B913F3-B51C-1F4F-BA00-F024BBF468C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500000" y="1302462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9A16CC21-F99A-6F47-A063-FA9FE06BAE1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0000" y="3852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511DBD00-D83F-EF49-900D-B6C65CED273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00000" y="3852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9357DCD-A469-B34A-A880-D744CA731C14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4BA4CC6C-41AA-2D50-A8B9-63559566F4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48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D0190978-5FC4-6858-371C-AF3DAD50E21F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9F1649F8-C95E-B04E-A0E7-F89193CC97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224" y="1314156"/>
            <a:ext cx="7503849" cy="3466727"/>
          </a:xfrm>
          <a:prstGeom prst="rect">
            <a:avLst/>
          </a:prstGeom>
        </p:spPr>
        <p:txBody>
          <a:bodyPr>
            <a:noAutofit/>
          </a:bodyPr>
          <a:lstStyle>
            <a:lvl1pPr marL="288000" indent="-288000" algn="l">
              <a:buNone/>
              <a:defRPr sz="42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“Showcase quotation</a:t>
            </a:r>
            <a:br>
              <a:rPr lang="en-GB"/>
            </a:br>
            <a:r>
              <a:rPr lang="en-GB"/>
              <a:t>with left aligned text over multiple lines. Try to keep</a:t>
            </a:r>
            <a:br>
              <a:rPr lang="en-GB"/>
            </a:br>
            <a:r>
              <a:rPr lang="en-GB"/>
              <a:t>it to four lines if </a:t>
            </a:r>
            <a:r>
              <a:rPr lang="en-GB" err="1"/>
              <a:t>poss</a:t>
            </a:r>
            <a:r>
              <a:rPr lang="en-GB"/>
              <a:t> or five lines max.”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406466E-798B-BE4C-B09F-C1B1244AAB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8000" y="4780883"/>
            <a:ext cx="7503849" cy="89693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Name Surname,</a:t>
            </a:r>
            <a:br>
              <a:rPr lang="en-GB"/>
            </a:br>
            <a:r>
              <a:rPr lang="en-GB"/>
              <a:t>Job 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43FE3F0-85CD-934D-A3A3-CF2B78D73A35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2A86FEEE-9136-D68E-6360-B4FDD6D917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778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ot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E4EE10-8D4E-C85B-5620-784900182A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2C90ABAC-E435-5C65-A8FA-9E315CE9DE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D43F37B1-1F8A-2CA4-9D19-C0E420FB42A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37052" y="1673324"/>
            <a:ext cx="3461285" cy="6583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36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Heading label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FAD1B1-54FF-2FC6-D407-337D3737411D}"/>
              </a:ext>
            </a:extLst>
          </p:cNvPr>
          <p:cNvSpPr txBox="1"/>
          <p:nvPr userDrawn="1"/>
        </p:nvSpPr>
        <p:spPr>
          <a:xfrm>
            <a:off x="1245609" y="2349016"/>
            <a:ext cx="3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Text content goes over single column. Text content here goes over single column. Text content here goes over single column.  </a:t>
            </a:r>
          </a:p>
        </p:txBody>
      </p:sp>
    </p:spTree>
    <p:extLst>
      <p:ext uri="{BB962C8B-B14F-4D97-AF65-F5344CB8AC3E}">
        <p14:creationId xmlns:p14="http://schemas.microsoft.com/office/powerpoint/2010/main" val="403869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and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52196E5-15CA-15E3-1E10-32B3D19927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652C93B3-5A12-5AAD-2ACF-93939EE7FBF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7551A3-9BAE-400C-B485-0F4ED3DB7306}"/>
              </a:ext>
            </a:extLst>
          </p:cNvPr>
          <p:cNvSpPr txBox="1"/>
          <p:nvPr userDrawn="1"/>
        </p:nvSpPr>
        <p:spPr>
          <a:xfrm>
            <a:off x="1245609" y="2349016"/>
            <a:ext cx="35527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/>
              <a:t>“Quote text here. Quote text here. Quote text here.”</a:t>
            </a:r>
          </a:p>
        </p:txBody>
      </p:sp>
    </p:spTree>
    <p:extLst>
      <p:ext uri="{BB962C8B-B14F-4D97-AF65-F5344CB8AC3E}">
        <p14:creationId xmlns:p14="http://schemas.microsoft.com/office/powerpoint/2010/main" val="284182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and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EA7B0BA1-E61A-5019-0AA4-5328CA2AB0E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B4F947-0C85-DAF2-683C-40847EF7F0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72D8FDB-A40F-9C14-5A8C-BCBBA006B64D}"/>
              </a:ext>
            </a:extLst>
          </p:cNvPr>
          <p:cNvSpPr txBox="1"/>
          <p:nvPr userDrawn="1"/>
        </p:nvSpPr>
        <p:spPr>
          <a:xfrm>
            <a:off x="1245609" y="2349016"/>
            <a:ext cx="35527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/>
              <a:t>“Quote text here. Quote text here. Quote text here.”</a:t>
            </a:r>
          </a:p>
        </p:txBody>
      </p:sp>
    </p:spTree>
    <p:extLst>
      <p:ext uri="{BB962C8B-B14F-4D97-AF65-F5344CB8AC3E}">
        <p14:creationId xmlns:p14="http://schemas.microsoft.com/office/powerpoint/2010/main" val="12316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reaker Heading1-Blue-DarkBlu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268FFC32-6059-0DED-CEB1-02D4D3CCBC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4598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Section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86C9C2-DC55-7944-8ED5-BCEF416D53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54598" y="1917290"/>
            <a:ext cx="5685561" cy="15663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Breaker 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727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at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3763076-72CB-117E-F240-98C1D1050D3E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2000" y="310075"/>
            <a:ext cx="11404154" cy="426721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8B4B32-B7B7-DB40-9D0C-2D4D8414C6EC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3715D-C90E-7C4B-B312-C707773A39DD}"/>
              </a:ext>
            </a:extLst>
          </p:cNvPr>
          <p:cNvSpPr txBox="1"/>
          <p:nvPr userDrawn="1"/>
        </p:nvSpPr>
        <p:spPr>
          <a:xfrm>
            <a:off x="2232561" y="3170712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7E920E-FCD4-834F-9787-A19C03BDF9AE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E055424E-84DC-71BA-CBB2-BE0007D93C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FB2922A9-9C8F-43B1-7D0A-0C7761EE45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1" y="767200"/>
            <a:ext cx="11012644" cy="5779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 if needed</a:t>
            </a:r>
          </a:p>
        </p:txBody>
      </p:sp>
    </p:spTree>
    <p:extLst>
      <p:ext uri="{BB962C8B-B14F-4D97-AF65-F5344CB8AC3E}">
        <p14:creationId xmlns:p14="http://schemas.microsoft.com/office/powerpoint/2010/main" val="110834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and image with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60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74AD-8404-48D7-8DB8-BCC9125C339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5620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line and image with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40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line and image with hea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DFC27-AE77-990E-E3A7-5DF7B8BEB8B0}"/>
              </a:ext>
            </a:extLst>
          </p:cNvPr>
          <p:cNvSpPr txBox="1"/>
          <p:nvPr userDrawn="1"/>
        </p:nvSpPr>
        <p:spPr>
          <a:xfrm>
            <a:off x="7202551" y="2249424"/>
            <a:ext cx="4428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chemeClr val="bg1"/>
                </a:solidFill>
              </a:rPr>
              <a:t>Text content goes over single column. Text content here goes over single column. Text content here goes over single column.  </a:t>
            </a:r>
          </a:p>
        </p:txBody>
      </p:sp>
    </p:spTree>
    <p:extLst>
      <p:ext uri="{BB962C8B-B14F-4D97-AF65-F5344CB8AC3E}">
        <p14:creationId xmlns:p14="http://schemas.microsoft.com/office/powerpoint/2010/main" val="3783450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image with hea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462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and image with hea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16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74AD-8404-48D7-8DB8-BCC9125C339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107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74AD-8404-48D7-8DB8-BCC9125C339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10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74AD-8404-48D7-8DB8-BCC9125C339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494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74AD-8404-48D7-8DB8-BCC9125C339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57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74AD-8404-48D7-8DB8-BCC9125C3396}" type="datetimeFigureOut">
              <a:rPr lang="en-GB" smtClean="0"/>
              <a:t>02/06/2026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658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574AD-8404-48D7-8DB8-BCC9125C3396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040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  <p:sldLayoutId id="2147484010" r:id="rId12"/>
    <p:sldLayoutId id="2147484011" r:id="rId13"/>
    <p:sldLayoutId id="2147484012" r:id="rId14"/>
    <p:sldLayoutId id="2147484013" r:id="rId15"/>
    <p:sldLayoutId id="2147484014" r:id="rId16"/>
    <p:sldLayoutId id="2147484015" r:id="rId17"/>
    <p:sldLayoutId id="2147484016" r:id="rId18"/>
    <p:sldLayoutId id="2147484019" r:id="rId19"/>
    <p:sldLayoutId id="2147484021" r:id="rId20"/>
    <p:sldLayoutId id="2147484022" r:id="rId21"/>
    <p:sldLayoutId id="2147484024" r:id="rId22"/>
    <p:sldLayoutId id="2147483817" r:id="rId23"/>
    <p:sldLayoutId id="2147483785" r:id="rId24"/>
    <p:sldLayoutId id="2147483833" r:id="rId25"/>
    <p:sldLayoutId id="2147483834" r:id="rId26"/>
    <p:sldLayoutId id="2147483931" r:id="rId27"/>
    <p:sldLayoutId id="2147483827" r:id="rId28"/>
    <p:sldLayoutId id="2147483818" r:id="rId29"/>
    <p:sldLayoutId id="2147483813" r:id="rId30"/>
    <p:sldLayoutId id="2147483814" r:id="rId31"/>
    <p:sldLayoutId id="2147483815" r:id="rId32"/>
    <p:sldLayoutId id="2147483719" r:id="rId33"/>
    <p:sldLayoutId id="2147483938" r:id="rId34"/>
    <p:sldLayoutId id="2147483933" r:id="rId35"/>
    <p:sldLayoutId id="2147483824" r:id="rId36"/>
    <p:sldLayoutId id="2147483928" r:id="rId37"/>
    <p:sldLayoutId id="2147483940" r:id="rId38"/>
    <p:sldLayoutId id="2147483934" r:id="rId39"/>
    <p:sldLayoutId id="2147483936" r:id="rId40"/>
    <p:sldLayoutId id="2147483937" r:id="rId41"/>
    <p:sldLayoutId id="2147483825" r:id="rId42"/>
    <p:sldLayoutId id="2147483935" r:id="rId4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killsforhealth.org.uk/info-hub/key-elements-of-the-career-framework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socialmobilityworks.org/wp-content/uploads/2021/10/SMC-Apprenticeships-Toolkit.pdf" TargetMode="External"/><Relationship Id="rId13" Type="http://schemas.openxmlformats.org/officeDocument/2006/relationships/image" Target="../media/image12.png"/><Relationship Id="rId3" Type="http://schemas.openxmlformats.org/officeDocument/2006/relationships/hyperlink" Target="https://eur03.safelinks.protection.outlook.com/?url=https%3A%2F%2Ftheewgroup.com%2Fblog%2Fseven-steps-inclusive-recruitment-workplace-diversity%2F&amp;data=04%7C01%7Cbranwen.thomas%40dhsc.gov.uk%7C79a00ecb28894dfb679108da1e419172%7C61278c3091a84c318c1fef4de8973a1c%7C1%7C0%7C637855564709595836%7CUnknown%7CTWFpbGZsb3d8eyJWIjoiMC4wLjAwMDAiLCJQIjoiV2luMzIiLCJBTiI6Ik1haWwiLCJXVCI6Mn0%3D%7C3000&amp;sdata=xHD8I1QhKve9GLiKTqvE2nlgdE4sdZHTZ8eK4b43nWg%3D&amp;reserved=0" TargetMode="External"/><Relationship Id="rId7" Type="http://schemas.openxmlformats.org/officeDocument/2006/relationships/hyperlink" Target="https://socialmobilityworks.org/toolkit/apprenticeships-toolkit-data/" TargetMode="External"/><Relationship Id="rId12" Type="http://schemas.openxmlformats.org/officeDocument/2006/relationships/hyperlink" Target="https://www.gov.uk/government/publications/apprenticeships-and-social-mobility-fulfilling-potentia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socialmobilityworks.org/blog/apprenticeships-a-game-changer-for-social-mobility/" TargetMode="External"/><Relationship Id="rId11" Type="http://schemas.openxmlformats.org/officeDocument/2006/relationships/hyperlink" Target="https://www.suttontrust.com/our-research/social-mobility-in-the-workplace-an-employers-guide/" TargetMode="External"/><Relationship Id="rId5" Type="http://schemas.openxmlformats.org/officeDocument/2006/relationships/hyperlink" Target="https://www.england.nhs.uk/east-of-england/wp-content/uploads/sites/47/2021/09/NHSE-Recruitment-Research-Document-FINAL-2.2.pdf" TargetMode="External"/><Relationship Id="rId10" Type="http://schemas.openxmlformats.org/officeDocument/2006/relationships/hyperlink" Target="https://socialmobilityworks.org/blog/recap-employers-masterclass-social-mobility-hiring-and-recruitment/" TargetMode="External"/><Relationship Id="rId4" Type="http://schemas.openxmlformats.org/officeDocument/2006/relationships/hyperlink" Target="https://eur03.safelinks.protection.outlook.com/?url=https%3A%2F%2Fwww.nhsemployers.org%2Fsites%2Fdefault%2Ffiles%2F2021-11%2FNHS-workforce-diversity-Report-NT.pdf&amp;data=04%7C01%7Cbranwen.thomas%40dhsc.gov.uk%7C79a00ecb28894dfb679108da1e419172%7C61278c3091a84c318c1fef4de8973a1c%7C1%7C0%7C637855564709595836%7CUnknown%7CTWFpbGZsb3d8eyJWIjoiMC4wLjAwMDAiLCJQIjoiV2luMzIiLCJBTiI6Ik1haWwiLCJXVCI6Mn0%3D%7C3000&amp;sdata=2Rnlc80GSQuSH3LX0yZACdpVKgK4Bq5T4wzXd0PVtfg%3D&amp;reserved=0" TargetMode="External"/><Relationship Id="rId9" Type="http://schemas.openxmlformats.org/officeDocument/2006/relationships/hyperlink" Target="https://socialmobilityworks.org/toolkit/apprenticeships-toolkit-hiring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ituteforapprenticeships.org/apprenticeship-standards/public-health-practitioner-integrated-degree-v1-2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4F63B5F-2944-6B41-9332-74DB2CCA6FCA}"/>
              </a:ext>
            </a:extLst>
          </p:cNvPr>
          <p:cNvSpPr>
            <a:spLocks/>
          </p:cNvSpPr>
          <p:nvPr/>
        </p:nvSpPr>
        <p:spPr>
          <a:xfrm>
            <a:off x="638126" y="3682633"/>
            <a:ext cx="4679832" cy="1964187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301752">
              <a:spcAft>
                <a:spcPts val="600"/>
              </a:spcAft>
            </a:pPr>
            <a:r>
              <a:rPr lang="en-GB" sz="2800" kern="1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Presented by:</a:t>
            </a:r>
          </a:p>
          <a:p>
            <a:pPr defTabSz="301752">
              <a:spcAft>
                <a:spcPts val="600"/>
              </a:spcAft>
            </a:pPr>
            <a:r>
              <a:rPr lang="en-GB" sz="2000" b="1" kern="1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Sam Gentry-Marshall	</a:t>
            </a:r>
          </a:p>
          <a:p>
            <a:pPr defTabSz="301752">
              <a:spcAft>
                <a:spcPts val="600"/>
              </a:spcAft>
            </a:pPr>
            <a:r>
              <a:rPr lang="en-GB" sz="2000" b="1" kern="1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Programme Manager for Practitioner Development in London, NHSE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3499A9-ADAE-F54A-B49E-F294E7BCE9E8}"/>
              </a:ext>
            </a:extLst>
          </p:cNvPr>
          <p:cNvSpPr>
            <a:spLocks/>
          </p:cNvSpPr>
          <p:nvPr/>
        </p:nvSpPr>
        <p:spPr>
          <a:xfrm>
            <a:off x="1528462" y="666219"/>
            <a:ext cx="6596863" cy="2590328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301752">
              <a:spcAft>
                <a:spcPts val="600"/>
              </a:spcAft>
            </a:pPr>
            <a:r>
              <a:rPr lang="en-GB" sz="4400" b="1" kern="1200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Level 6 Public Health Practitioner Apprenticeship in London</a:t>
            </a:r>
            <a:endParaRPr lang="en-GB" sz="4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C0AE42F-03B2-28D9-A00F-97089348C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5825" y="5979634"/>
            <a:ext cx="847309" cy="637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96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4">
            <a:extLst>
              <a:ext uri="{FF2B5EF4-FFF2-40B4-BE49-F238E27FC236}">
                <a16:creationId xmlns:a16="http://schemas.microsoft.com/office/drawing/2014/main" id="{38CD63A1-340F-AF47-BC76-77C1B8EFA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spc="-40" dirty="0"/>
              <a:t>The London apprenticeship salary support offer for up to 10 apprentices:</a:t>
            </a:r>
            <a:br>
              <a:rPr lang="en-GB" sz="2400" spc="-40" dirty="0"/>
            </a:br>
            <a:r>
              <a:rPr lang="en-GB" sz="2400" spc="-40" dirty="0"/>
              <a:t>(minimum salary advised at the NHS Agenda for Change band 4, London - £37,389)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B8C1AA65-417E-0D12-EE42-056847F706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0925034"/>
              </p:ext>
            </p:extLst>
          </p:nvPr>
        </p:nvGraphicFramePr>
        <p:xfrm>
          <a:off x="432000" y="1884556"/>
          <a:ext cx="11327999" cy="3855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6948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94638D-C17F-D749-9360-E2332845D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2114321"/>
            <a:ext cx="11088000" cy="309329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externally recruited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have any Degree nor any Master's degree (preferrable, but not essential)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have or be in the process of gaining UKPHR practitioner registration or other professional qualification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Employment contract of at least 30 hours preferably 37.5 hours per week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Ideally recruited from under-represented groups (increasing social mobility)</a:t>
            </a:r>
          </a:p>
        </p:txBody>
      </p:sp>
      <p:sp>
        <p:nvSpPr>
          <p:cNvPr id="17" name="Title 4">
            <a:extLst>
              <a:ext uri="{FF2B5EF4-FFF2-40B4-BE49-F238E27FC236}">
                <a16:creationId xmlns:a16="http://schemas.microsoft.com/office/drawing/2014/main" id="{38CD63A1-340F-AF47-BC76-77C1B8EFA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spc="-40" dirty="0"/>
            </a:br>
            <a:r>
              <a:rPr lang="en-GB" spc="-40" dirty="0"/>
              <a:t>Salary Funding support: Apprentice criteria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A8B3476-CC94-20C2-4BC3-FF98A95252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8999" y="5508609"/>
            <a:ext cx="957155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674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94638D-C17F-D749-9360-E2332845D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2114321"/>
            <a:ext cx="11088000" cy="411367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Recruit according to apprentice criteria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Award a salary to the apprentice no less than the National Living Wage for London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Demonstrate recruitment strategies that target and recruit from under-represented groups, e.g. ethnic minority groups; LGBTQ+; person living with a disability; refugee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Offer the apprentice placements outside the employment setting &amp; host placements for other apprentices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Provide all requirements to support an apprentice (incl. at least 20% minimum off the job training)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Engage with the London Public Health Practitioner development team</a:t>
            </a:r>
          </a:p>
        </p:txBody>
      </p:sp>
      <p:sp>
        <p:nvSpPr>
          <p:cNvPr id="17" name="Title 4">
            <a:extLst>
              <a:ext uri="{FF2B5EF4-FFF2-40B4-BE49-F238E27FC236}">
                <a16:creationId xmlns:a16="http://schemas.microsoft.com/office/drawing/2014/main" id="{38CD63A1-340F-AF47-BC76-77C1B8EFA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spc="-40" dirty="0"/>
            </a:br>
            <a:r>
              <a:rPr lang="en-GB" spc="-40" dirty="0"/>
              <a:t>Salary Funding support: employer commitment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199EAD9-0F9B-AAD6-3890-9B061CB437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6592" y="5520292"/>
            <a:ext cx="957155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184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0D8699A-B55F-394A-8D26-672B8DCA6C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1" y="445171"/>
            <a:ext cx="11346915" cy="757989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</a:pPr>
            <a:r>
              <a:rPr lang="en-GB" sz="2000" dirty="0">
                <a:solidFill>
                  <a:schemeClr val="accent5">
                    <a:lumMod val="75000"/>
                  </a:schemeClr>
                </a:solidFill>
              </a:rPr>
              <a:t>The public health practitioner apprenticeship programme builds and expands on the existing Public Health Practitioner Development programmes offered in London as follows: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452A2C5-8CBF-2EFC-3DC3-9B6A0EB63D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563098"/>
              </p:ext>
            </p:extLst>
          </p:nvPr>
        </p:nvGraphicFramePr>
        <p:xfrm>
          <a:off x="433137" y="1155447"/>
          <a:ext cx="11345779" cy="5453171"/>
        </p:xfrm>
        <a:graphic>
          <a:graphicData uri="http://schemas.openxmlformats.org/drawingml/2006/table">
            <a:tbl>
              <a:tblPr firstRow="1" firstCol="1" bandRow="1"/>
              <a:tblGrid>
                <a:gridCol w="2201779">
                  <a:extLst>
                    <a:ext uri="{9D8B030D-6E8A-4147-A177-3AD203B41FA5}">
                      <a16:colId xmlns:a16="http://schemas.microsoft.com/office/drawing/2014/main" val="3708949357"/>
                    </a:ext>
                  </a:extLst>
                </a:gridCol>
                <a:gridCol w="6743260">
                  <a:extLst>
                    <a:ext uri="{9D8B030D-6E8A-4147-A177-3AD203B41FA5}">
                      <a16:colId xmlns:a16="http://schemas.microsoft.com/office/drawing/2014/main" val="1450775030"/>
                    </a:ext>
                  </a:extLst>
                </a:gridCol>
                <a:gridCol w="2400740">
                  <a:extLst>
                    <a:ext uri="{9D8B030D-6E8A-4147-A177-3AD203B41FA5}">
                      <a16:colId xmlns:a16="http://schemas.microsoft.com/office/drawing/2014/main" val="3940280353"/>
                    </a:ext>
                  </a:extLst>
                </a:gridCol>
              </a:tblGrid>
              <a:tr h="302175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3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Programme</a:t>
                      </a: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2" marR="5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3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Target Workforce</a:t>
                      </a:r>
                      <a:endParaRPr lang="en-GB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2" marR="5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3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Outcome</a:t>
                      </a: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2" marR="5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835758"/>
                  </a:ext>
                </a:extLst>
              </a:tr>
              <a:tr h="12107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Public Health Practitioner Registration Scheme</a:t>
                      </a:r>
                    </a:p>
                  </a:txBody>
                  <a:tcPr marL="58532" marR="5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Existing employed workforce who deliver the public health function in London</a:t>
                      </a:r>
                    </a:p>
                    <a:p>
                      <a:pPr marL="342900" lvl="0" indent="-342900">
                        <a:lnSpc>
                          <a:spcPct val="10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Applications will need to be working at the minimum </a:t>
                      </a:r>
                      <a:r>
                        <a:rPr lang="en-GB" sz="1200" b="1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level 5 of the health careers framework</a:t>
                      </a: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and must have a minimum of two years’ public health practice.</a:t>
                      </a:r>
                    </a:p>
                    <a:p>
                      <a:pPr marL="342900" lvl="0" indent="-342900">
                        <a:lnSpc>
                          <a:spcPct val="10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Individuals produce a retrospective UKPHR portfolio of evidence over a 12-month period.</a:t>
                      </a:r>
                    </a:p>
                  </a:txBody>
                  <a:tcPr marL="58532" marR="5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5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Recommended for Practitioner registration with UKPHR.</a:t>
                      </a:r>
                    </a:p>
                  </a:txBody>
                  <a:tcPr marL="58532" marR="5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741001"/>
                  </a:ext>
                </a:extLst>
              </a:tr>
              <a:tr h="140485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Public Health Practitioner Network</a:t>
                      </a:r>
                    </a:p>
                  </a:txBody>
                  <a:tcPr marL="58532" marR="5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 platform, chaired by the Practitioner workforce, to engage, share, learn and network across the region</a:t>
                      </a:r>
                    </a:p>
                    <a:p>
                      <a:pPr marL="342900" lvl="0" indent="-342900">
                        <a:lnSpc>
                          <a:spcPct val="10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Annual face to face meetings; online space for sharing practice, documents, links and information</a:t>
                      </a:r>
                    </a:p>
                    <a:p>
                      <a:pPr marL="342900" lvl="0" indent="-342900">
                        <a:lnSpc>
                          <a:spcPct val="10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 to all levels: future, registered and current scheme practitioners, as well as senior colleagues</a:t>
                      </a:r>
                    </a:p>
                    <a:p>
                      <a:pPr marL="342900" lvl="0" indent="-342900">
                        <a:lnSpc>
                          <a:spcPct val="105000"/>
                        </a:lnSpc>
                        <a:buFont typeface="Symbol" panose="05050102010706020507" pitchFamily="18" charset="2"/>
                        <a:buChar char=""/>
                      </a:pPr>
                      <a:endParaRPr lang="en-GB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32" marR="5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London Practitioner growth and peer support</a:t>
                      </a:r>
                    </a:p>
                  </a:txBody>
                  <a:tcPr marL="58532" marR="5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1504971"/>
                  </a:ext>
                </a:extLst>
              </a:tr>
              <a:tr h="253538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Public Health Practitioner Apprenticeship Programme</a:t>
                      </a:r>
                    </a:p>
                  </a:txBody>
                  <a:tcPr marL="58532" marR="5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FF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Can be existing workforce or new recruits.</a:t>
                      </a:r>
                    </a:p>
                    <a:p>
                      <a:pPr marL="342900" lvl="0" indent="-342900">
                        <a:lnSpc>
                          <a:spcPct val="10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Recruitment strategies to include engagement of underrepresented groups drawing on widening participation methods.</a:t>
                      </a:r>
                    </a:p>
                    <a:p>
                      <a:pPr marL="342900" lvl="0" indent="-342900">
                        <a:lnSpc>
                          <a:spcPct val="10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Applicants will need to have achieved a level 2 in Maths and English by the end of the programme if not already achieved and evidenced.</a:t>
                      </a:r>
                    </a:p>
                    <a:p>
                      <a:pPr marL="342900" lvl="0" indent="-342900">
                        <a:lnSpc>
                          <a:spcPct val="10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Applicants must not have any public health related qualifications.</a:t>
                      </a:r>
                    </a:p>
                    <a:p>
                      <a:pPr marL="342900" lvl="0" indent="-342900">
                        <a:lnSpc>
                          <a:spcPct val="10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Individuals undertake a public health degree alongside public health work and compile an apprenticeship portfolio towards the end point assessment.</a:t>
                      </a:r>
                    </a:p>
                    <a:p>
                      <a:pPr marL="342900" lvl="0" indent="-342900">
                        <a:lnSpc>
                          <a:spcPct val="10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Individuals will complete over a 3-year period with additional time for the end point assessment.</a:t>
                      </a:r>
                    </a:p>
                    <a:p>
                      <a:pPr marL="342900" lvl="0" indent="-342900">
                        <a:lnSpc>
                          <a:spcPct val="10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 programme is aligned with UKPHR practitioner standards, on completion of programme the apprentice becomes eligible for UKPHR practitioner registration.</a:t>
                      </a:r>
                    </a:p>
                  </a:txBody>
                  <a:tcPr marL="58532" marR="5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FF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Gain hands-on experience of public health delivery</a:t>
                      </a:r>
                    </a:p>
                    <a:p>
                      <a:pPr marL="342900" lvl="0" indent="-342900">
                        <a:lnSpc>
                          <a:spcPct val="10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Achieve a BSc in Public Health</a:t>
                      </a:r>
                    </a:p>
                    <a:p>
                      <a:pPr marL="342900" lvl="0" indent="-342900">
                        <a:lnSpc>
                          <a:spcPct val="105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Recommended for Practitioner registration with UKPHR</a:t>
                      </a:r>
                    </a:p>
                  </a:txBody>
                  <a:tcPr marL="58532" marR="585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F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079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529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94638D-C17F-D749-9360-E2332845D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999" y="1994717"/>
            <a:ext cx="6121797" cy="423328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Aft>
                <a:spcPts val="0"/>
              </a:spcAft>
              <a:buClr>
                <a:schemeClr val="accent6"/>
              </a:buClr>
            </a:pP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</a:rPr>
              <a:t>Link with your local HR teams and EDI leads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inclusive recruitment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widening participation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Aft>
                <a:spcPts val="0"/>
              </a:spcAft>
              <a:buClr>
                <a:schemeClr val="accent6"/>
              </a:buClr>
            </a:pP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</a:rPr>
              <a:t>Advertising: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social media networks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community groups/networks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staff/community forums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Aft>
                <a:spcPts val="0"/>
              </a:spcAft>
              <a:buClr>
                <a:schemeClr val="accent6"/>
              </a:buClr>
            </a:pP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</a:rPr>
              <a:t>Interviews: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consider who sits on the panel, e.g. someone from the EDI team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developmental versus ‘hit the ground running’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0D8699A-B55F-394A-8D26-672B8DCA6C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1" y="1416790"/>
            <a:ext cx="11012644" cy="577927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Recruitment:</a:t>
            </a:r>
            <a:endParaRPr lang="en-GB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7" name="Title 4">
            <a:extLst>
              <a:ext uri="{FF2B5EF4-FFF2-40B4-BE49-F238E27FC236}">
                <a16:creationId xmlns:a16="http://schemas.microsoft.com/office/drawing/2014/main" id="{38CD63A1-340F-AF47-BC76-77C1B8EFA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pc="-40" dirty="0"/>
              <a:t>Widening participation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756B7E9-B0AF-387A-1A76-AD8C39B171C6}"/>
              </a:ext>
            </a:extLst>
          </p:cNvPr>
          <p:cNvSpPr/>
          <p:nvPr/>
        </p:nvSpPr>
        <p:spPr>
          <a:xfrm>
            <a:off x="6668430" y="432000"/>
            <a:ext cx="4984594" cy="5210516"/>
          </a:xfrm>
          <a:prstGeom prst="roundRect">
            <a:avLst/>
          </a:prstGeom>
          <a:solidFill>
            <a:srgbClr val="00A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85800" fontAlgn="auto">
              <a:spcBef>
                <a:spcPts val="500"/>
              </a:spcBef>
              <a:spcAft>
                <a:spcPts val="0"/>
              </a:spcAft>
            </a:pP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Resources</a:t>
            </a:r>
            <a:r>
              <a:rPr lang="en-GB" sz="17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</a:p>
          <a:p>
            <a:pPr marL="214313" indent="-214313" defTabSz="685800" fontAlgn="auto">
              <a:spcBef>
                <a:spcPts val="5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altLang="en-US" sz="16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implement inclusive recruitment and workplace diversity (theewgroup.com)</a:t>
            </a:r>
            <a:endParaRPr lang="en-GB" altLang="en-US" sz="1600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+mn-cs"/>
            </a:endParaRPr>
          </a:p>
          <a:p>
            <a:pPr marL="214313" indent="-214313" defTabSz="685800" fontAlgn="auto">
              <a:spcBef>
                <a:spcPts val="5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600" u="sng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 report (nhsemployers.org)</a:t>
            </a:r>
            <a:r>
              <a:rPr lang="en-GB" sz="16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214313" indent="-214313" defTabSz="685800" fontAlgn="auto">
              <a:spcBef>
                <a:spcPts val="5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NHSE-Recruitment-Research-Document-FINAL-2.2.pdf (england.nhs.uk)</a:t>
            </a:r>
            <a:endParaRPr lang="en-GB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14313" indent="-214313" defTabSz="685800" fontAlgn="auto">
              <a:spcBef>
                <a:spcPts val="5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600" u="sng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Social mobility commission</a:t>
            </a:r>
            <a:endParaRPr lang="en-GB" sz="1600" u="sng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557213" lvl="1" indent="-214313" defTabSz="685800" fontAlgn="auto">
              <a:spcBef>
                <a:spcPts val="5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Apprenticeship toolkit webpages</a:t>
            </a:r>
            <a:r>
              <a:rPr lang="en-GB" sz="1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GB" sz="16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toolkit pdf</a:t>
            </a:r>
            <a:endParaRPr lang="en-GB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557213" lvl="1" indent="-214313" defTabSz="685800" fontAlgn="auto">
              <a:spcBef>
                <a:spcPts val="5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Hiring</a:t>
            </a:r>
            <a:endParaRPr lang="en-GB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557213" lvl="1" indent="-214313" defTabSz="685800" fontAlgn="auto">
              <a:spcBef>
                <a:spcPts val="5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Employer Masterclass: Social mobility, hiring and recruitment</a:t>
            </a:r>
            <a:endParaRPr lang="en-GB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14313" indent="-214313" defTabSz="685800" fontAlgn="auto">
              <a:spcBef>
                <a:spcPts val="5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Social mobility in the workplace: An employer’s guide – Sutton Trust</a:t>
            </a:r>
            <a:endParaRPr lang="en-GB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14313" indent="-214313" defTabSz="685800" fontAlgn="auto">
              <a:spcBef>
                <a:spcPts val="5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altLang="en-US" sz="16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Apprenticeships and social mobility: fulfilling potential</a:t>
            </a:r>
            <a:endParaRPr lang="en-GB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564502-8055-B8B1-98C4-0D39B2D7107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991064" y="5650071"/>
            <a:ext cx="768937" cy="577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333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9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1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2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3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5" name="Isosceles Triangle 44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AF5507C-B65B-5DE1-5314-5A91A7143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chemeClr val="accent1"/>
                </a:solidFill>
              </a:rPr>
              <a:t>Timeline for EOI</a:t>
            </a:r>
          </a:p>
        </p:txBody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51" name="Isosceles Triangle 50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1F6A1D0-C4B2-6039-789B-5FAC52B390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1663" y="6096120"/>
            <a:ext cx="768937" cy="577927"/>
          </a:xfrm>
          <a:prstGeom prst="rect">
            <a:avLst/>
          </a:prstGeom>
        </p:spPr>
      </p:pic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F1FCB86-F1B4-2A57-2C4C-BB2DC5E6D9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229810"/>
              </p:ext>
            </p:extLst>
          </p:nvPr>
        </p:nvGraphicFramePr>
        <p:xfrm>
          <a:off x="1286932" y="1940313"/>
          <a:ext cx="8776216" cy="4155809"/>
        </p:xfrm>
        <a:graphic>
          <a:graphicData uri="http://schemas.openxmlformats.org/drawingml/2006/table">
            <a:tbl>
              <a:tblPr firstRow="1" firstCol="1" bandRow="1"/>
              <a:tblGrid>
                <a:gridCol w="6357518">
                  <a:extLst>
                    <a:ext uri="{9D8B030D-6E8A-4147-A177-3AD203B41FA5}">
                      <a16:colId xmlns:a16="http://schemas.microsoft.com/office/drawing/2014/main" val="410746733"/>
                    </a:ext>
                  </a:extLst>
                </a:gridCol>
                <a:gridCol w="2418698">
                  <a:extLst>
                    <a:ext uri="{9D8B030D-6E8A-4147-A177-3AD203B41FA5}">
                      <a16:colId xmlns:a16="http://schemas.microsoft.com/office/drawing/2014/main" val="1939453122"/>
                    </a:ext>
                  </a:extLst>
                </a:gridCol>
              </a:tblGrid>
              <a:tr h="998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Engagement Event: Public Health Practitioner Apprenticeship in London 2025</a:t>
                      </a:r>
                      <a:endParaRPr lang="en-GB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755" marR="867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June 2</a:t>
                      </a:r>
                      <a:r>
                        <a:rPr lang="en-GB" sz="1800" b="1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2026</a:t>
                      </a:r>
                      <a:endParaRPr lang="en-GB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755" marR="867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6106497"/>
                  </a:ext>
                </a:extLst>
              </a:tr>
              <a:tr h="6819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800" b="1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Expressions of Interest (EoI) submission</a:t>
                      </a:r>
                      <a:endParaRPr lang="en-GB" sz="1800" b="1">
                        <a:effectLst/>
                        <a:highlight>
                          <a:srgbClr val="D9D9D9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755" marR="867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Opens: June 2</a:t>
                      </a:r>
                      <a:r>
                        <a:rPr lang="en-GB" sz="1800" b="1" baseline="30000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2026</a:t>
                      </a:r>
                      <a:endParaRPr lang="en-GB" sz="1800" b="1" dirty="0">
                        <a:effectLst/>
                        <a:highlight>
                          <a:srgbClr val="D9D9D9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755" marR="867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415651"/>
                  </a:ext>
                </a:extLst>
              </a:tr>
              <a:tr h="6819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Deadline for EOI submissions </a:t>
                      </a:r>
                    </a:p>
                  </a:txBody>
                  <a:tcPr marL="86755" marR="867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June 26</a:t>
                      </a:r>
                      <a:r>
                        <a:rPr lang="en-GB" sz="1800" b="1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</a:t>
                      </a: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2026</a:t>
                      </a:r>
                      <a:endParaRPr lang="en-GB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755" marR="867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551"/>
                  </a:ext>
                </a:extLst>
              </a:tr>
              <a:tr h="6819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EOI selection panel</a:t>
                      </a:r>
                    </a:p>
                  </a:txBody>
                  <a:tcPr marL="86755" marR="867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July 7</a:t>
                      </a:r>
                      <a:r>
                        <a:rPr lang="en-GB" sz="1800" b="1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</a:t>
                      </a: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2026</a:t>
                      </a:r>
                      <a:endParaRPr lang="en-GB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755" marR="867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0279825"/>
                  </a:ext>
                </a:extLst>
              </a:tr>
              <a:tr h="7190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800" b="1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Confirmation of NHSE funding to employers</a:t>
                      </a:r>
                      <a:endParaRPr lang="en-GB" sz="1800" b="1">
                        <a:effectLst/>
                        <a:highlight>
                          <a:srgbClr val="D9D9D9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755" marR="867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July 8</a:t>
                      </a:r>
                      <a:r>
                        <a:rPr lang="en-GB" sz="1800" b="1" baseline="30000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</a:t>
                      </a: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2026</a:t>
                      </a:r>
                      <a:endParaRPr lang="en-GB" sz="1800" b="1" dirty="0">
                        <a:effectLst/>
                        <a:highlight>
                          <a:srgbClr val="D9D9D9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755" marR="867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194146"/>
                  </a:ext>
                </a:extLst>
              </a:tr>
              <a:tr h="392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Meet with employers re recruitment, salary, etc</a:t>
                      </a:r>
                      <a:endParaRPr lang="en-GB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755" marR="867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July 15</a:t>
                      </a:r>
                      <a:r>
                        <a:rPr lang="en-GB" sz="1800" b="1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</a:t>
                      </a: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2026</a:t>
                      </a:r>
                      <a:endParaRPr lang="en-GB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755" marR="867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5621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3260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86A85-4143-672B-7A38-263745A67F6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088888"/>
            <a:ext cx="7203688" cy="291046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4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Feedback and questions</a:t>
            </a:r>
            <a:br>
              <a:rPr lang="en-GB" sz="4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br>
              <a:rPr lang="en-GB" sz="4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br>
              <a:rPr lang="en-GB" sz="2800" b="1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</a:br>
            <a:br>
              <a:rPr lang="en-GB" sz="2800" b="1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</a:br>
            <a:br>
              <a:rPr lang="en-GB" sz="4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b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b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7E46A9A-E9EE-73E2-32CC-C5B6D87102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6553" y="5999356"/>
            <a:ext cx="957155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185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94638D-C17F-D749-9360-E2332845D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"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public health practitioner apprenticeship</a:t>
            </a:r>
          </a:p>
          <a:p>
            <a: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"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London model and offer</a:t>
            </a:r>
          </a:p>
          <a:p>
            <a: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"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and next steps</a:t>
            </a:r>
          </a:p>
          <a:p>
            <a: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"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</a:t>
            </a:r>
          </a:p>
          <a:p>
            <a:pPr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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Title 4">
            <a:extLst>
              <a:ext uri="{FF2B5EF4-FFF2-40B4-BE49-F238E27FC236}">
                <a16:creationId xmlns:a16="http://schemas.microsoft.com/office/drawing/2014/main" id="{38CD63A1-340F-AF47-BC76-77C1B8EFA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Today we will cover:</a:t>
            </a:r>
            <a:endParaRPr lang="en-US" sz="4000" spc="-4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C9D7144-7FFD-E175-390E-D8806D77D0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8282" y="5778916"/>
            <a:ext cx="957155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9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6102BE3-898C-C9C8-14A2-530AEA28721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14367" y="1180298"/>
            <a:ext cx="9811265" cy="3915938"/>
          </a:xfrm>
        </p:spPr>
        <p:txBody>
          <a:bodyPr/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Public Health practitioner apprenticeship is a level 6, integrated degree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apprenticeship is 36 months, with approximately 80%* of time spent on the job, and 20% study under a commissioned university provider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apprentice can apply for UKPHR practitioner registration at the end of the apprenticeship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32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32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32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32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4531DD-7689-0429-B12E-3DBA2E253E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2067" y="5096236"/>
            <a:ext cx="10805532" cy="896938"/>
          </a:xfrm>
        </p:spPr>
        <p:txBody>
          <a:bodyPr>
            <a:normAutofit fontScale="77500" lnSpcReduction="20000"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https://www.instituteforapprenticeships.org/apprenticeship-standards/public-health-practitioner-integrated-degree-v1-2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*within the 80%, employers should be offering some protected study hours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BBAEDC-B74C-8421-E976-8E7C95BDE9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99022" y="5544705"/>
            <a:ext cx="957155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207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94638D-C17F-D749-9360-E2332845D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999" y="1628274"/>
            <a:ext cx="6065053" cy="4491789"/>
          </a:xfrm>
        </p:spPr>
        <p:txBody>
          <a:bodyPr>
            <a:normAutofit lnSpcReduction="10000"/>
          </a:bodyPr>
          <a:lstStyle/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A9C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employed in local councils; government bodies (e.g. UKHSA); NHS trusts; voluntary, community sectors</a:t>
            </a: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A9C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be employed by non-public health organisations:</a:t>
            </a: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A9C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Environment, planning, housing</a:t>
            </a: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A9C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Fire Service</a:t>
            </a: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A9C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Police</a:t>
            </a: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A9C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Community and voluntary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</a:pPr>
            <a:endParaRPr lang="en-GB" sz="2400" dirty="0"/>
          </a:p>
        </p:txBody>
      </p:sp>
      <p:sp>
        <p:nvSpPr>
          <p:cNvPr id="17" name="Title 4">
            <a:extLst>
              <a:ext uri="{FF2B5EF4-FFF2-40B4-BE49-F238E27FC236}">
                <a16:creationId xmlns:a16="http://schemas.microsoft.com/office/drawing/2014/main" id="{38CD63A1-340F-AF47-BC76-77C1B8EFA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pc="-40" dirty="0">
                <a:latin typeface="Calibri" panose="020F0502020204030204" pitchFamily="34" charset="0"/>
                <a:cs typeface="Calibri" panose="020F0502020204030204" pitchFamily="34" charset="0"/>
              </a:rPr>
              <a:t>Typical settings and job titles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756B7E9-B0AF-387A-1A76-AD8C39B171C6}"/>
              </a:ext>
            </a:extLst>
          </p:cNvPr>
          <p:cNvSpPr/>
          <p:nvPr/>
        </p:nvSpPr>
        <p:spPr>
          <a:xfrm>
            <a:off x="6869151" y="680224"/>
            <a:ext cx="4890848" cy="5547775"/>
          </a:xfrm>
          <a:prstGeom prst="roundRect">
            <a:avLst/>
          </a:prstGeom>
          <a:solidFill>
            <a:srgbClr val="82D1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/>
            <a:r>
              <a:rPr lang="en-GB" sz="1800" dirty="0">
                <a:solidFill>
                  <a:schemeClr val="bg1"/>
                </a:solidFill>
              </a:rPr>
              <a:t>Public Health Practitioner</a:t>
            </a:r>
          </a:p>
          <a:p>
            <a:pPr marL="36000"/>
            <a:r>
              <a:rPr lang="en-GB" sz="1800" dirty="0">
                <a:solidFill>
                  <a:schemeClr val="bg1"/>
                </a:solidFill>
              </a:rPr>
              <a:t>Accident Prevention Officer</a:t>
            </a:r>
          </a:p>
          <a:p>
            <a:pPr marL="36000"/>
            <a:r>
              <a:rPr lang="en-GB" sz="1800" dirty="0">
                <a:solidFill>
                  <a:schemeClr val="bg1"/>
                </a:solidFill>
              </a:rPr>
              <a:t>Cardiovascular Disease Prevention Lead</a:t>
            </a:r>
          </a:p>
          <a:p>
            <a:pPr marL="36000"/>
            <a:r>
              <a:rPr lang="en-GB" sz="1800" dirty="0">
                <a:solidFill>
                  <a:schemeClr val="bg1"/>
                </a:solidFill>
              </a:rPr>
              <a:t>Community Development Worker</a:t>
            </a:r>
          </a:p>
          <a:p>
            <a:pPr marL="36000"/>
            <a:r>
              <a:rPr lang="en-GB" sz="1800" dirty="0">
                <a:solidFill>
                  <a:schemeClr val="bg1"/>
                </a:solidFill>
              </a:rPr>
              <a:t>Community Engagement Officer</a:t>
            </a:r>
          </a:p>
          <a:p>
            <a:pPr marL="36000"/>
            <a:r>
              <a:rPr lang="en-GB" sz="1800" dirty="0">
                <a:solidFill>
                  <a:schemeClr val="bg1"/>
                </a:solidFill>
              </a:rPr>
              <a:t>Health &amp; Wellbeing Coordinator</a:t>
            </a:r>
          </a:p>
          <a:p>
            <a:pPr marL="36000"/>
            <a:r>
              <a:rPr lang="en-GB" sz="1800" dirty="0">
                <a:solidFill>
                  <a:schemeClr val="bg1"/>
                </a:solidFill>
              </a:rPr>
              <a:t>Health Improvement Practitioner</a:t>
            </a:r>
          </a:p>
          <a:p>
            <a:pPr marL="36000"/>
            <a:r>
              <a:rPr lang="en-GB" sz="1800" dirty="0">
                <a:solidFill>
                  <a:schemeClr val="bg1"/>
                </a:solidFill>
              </a:rPr>
              <a:t>Health Protection Practitioner</a:t>
            </a:r>
          </a:p>
          <a:p>
            <a:pPr marL="36000"/>
            <a:r>
              <a:rPr lang="en-GB" sz="1800" dirty="0">
                <a:solidFill>
                  <a:schemeClr val="bg1"/>
                </a:solidFill>
              </a:rPr>
              <a:t>Healthy Lifestyles Coordinator</a:t>
            </a:r>
          </a:p>
          <a:p>
            <a:pPr marL="36000"/>
            <a:r>
              <a:rPr lang="en-GB" sz="1800" dirty="0">
                <a:solidFill>
                  <a:schemeClr val="bg1"/>
                </a:solidFill>
              </a:rPr>
              <a:t>Immunisation Programme Coordinator</a:t>
            </a:r>
          </a:p>
          <a:p>
            <a:pPr marL="36000"/>
            <a:r>
              <a:rPr lang="en-GB" sz="1800" dirty="0">
                <a:solidFill>
                  <a:schemeClr val="bg1"/>
                </a:solidFill>
              </a:rPr>
              <a:t>Public Health Intelligence Officer</a:t>
            </a:r>
          </a:p>
          <a:p>
            <a:pPr marL="36000"/>
            <a:r>
              <a:rPr lang="en-GB" sz="1800" dirty="0">
                <a:solidFill>
                  <a:schemeClr val="bg1"/>
                </a:solidFill>
              </a:rPr>
              <a:t>Public Health Project Manager</a:t>
            </a:r>
          </a:p>
          <a:p>
            <a:pPr marL="36000"/>
            <a:r>
              <a:rPr lang="en-GB" sz="1800" dirty="0">
                <a:solidFill>
                  <a:schemeClr val="bg1"/>
                </a:solidFill>
              </a:rPr>
              <a:t>Tobacco Control Lead</a:t>
            </a:r>
          </a:p>
          <a:p>
            <a:pPr marL="36000"/>
            <a:r>
              <a:rPr lang="en-GB" sz="1800" dirty="0">
                <a:solidFill>
                  <a:schemeClr val="bg1"/>
                </a:solidFill>
              </a:rPr>
              <a:t>Workplace Health Advisor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886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94638D-C17F-D749-9360-E2332845D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00" y="2067475"/>
            <a:ext cx="10777639" cy="3664252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600" b="1" dirty="0">
                <a:solidFill>
                  <a:srgbClr val="0072C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apprentice has achieved 330 credits of the degree programme 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</a:pPr>
            <a:r>
              <a:rPr lang="en-GB" sz="2600" b="1" dirty="0">
                <a:solidFill>
                  <a:srgbClr val="0072C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(the last 30 credits are allocated to the EPA)</a:t>
            </a: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lang="en-GB" sz="2600" b="1" dirty="0">
              <a:solidFill>
                <a:srgbClr val="0072C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600" b="1" dirty="0">
                <a:solidFill>
                  <a:srgbClr val="0072C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English/Maths Level 2</a:t>
            </a: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lang="en-GB" sz="2600" b="1" dirty="0">
              <a:solidFill>
                <a:srgbClr val="0072C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600" b="1" dirty="0">
                <a:solidFill>
                  <a:srgbClr val="0072C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employer is satisfied that the apprentice is consistently working at, or above, the level of the occupational standard</a:t>
            </a: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lang="en-GB" sz="2600" b="1" dirty="0">
              <a:solidFill>
                <a:srgbClr val="0072C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600" b="1" dirty="0">
                <a:solidFill>
                  <a:srgbClr val="0072C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apprentice submits a portfolio of evidence to the End Point Assessment Organisation (EPAO) 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</a:pPr>
            <a:endParaRPr lang="en-GB" sz="2400" dirty="0"/>
          </a:p>
        </p:txBody>
      </p:sp>
      <p:sp>
        <p:nvSpPr>
          <p:cNvPr id="17" name="Title 4">
            <a:extLst>
              <a:ext uri="{FF2B5EF4-FFF2-40B4-BE49-F238E27FC236}">
                <a16:creationId xmlns:a16="http://schemas.microsoft.com/office/drawing/2014/main" id="{38CD63A1-340F-AF47-BC76-77C1B8EFA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00" y="584542"/>
            <a:ext cx="11404154" cy="815923"/>
          </a:xfrm>
        </p:spPr>
        <p:txBody>
          <a:bodyPr>
            <a:normAutofit fontScale="90000"/>
          </a:bodyPr>
          <a:lstStyle/>
          <a:p>
            <a:r>
              <a:rPr lang="en-GB" spc="-4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Gateway </a:t>
            </a:r>
            <a:br>
              <a:rPr lang="en-GB" spc="-4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pc="-4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GB" sz="3100" spc="-4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following must be achieved to go through to the End Point (EPA) </a:t>
            </a:r>
            <a:endParaRPr lang="en-GB" spc="-4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B61D49-68BB-6E35-8FAD-3E496360DF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8999" y="5554068"/>
            <a:ext cx="957155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933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94638D-C17F-D749-9360-E2332845D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00" y="1668272"/>
            <a:ext cx="11088000" cy="3215962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typically, between 15-20 pieces of evidence, attributable to the apprentice, for example:</a:t>
            </a: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project report</a:t>
            </a: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presentations and other communication methods for a range of stake-holders</a:t>
            </a: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business cases, project initiation documents, committee papers</a:t>
            </a: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outputs generated from community engagement activity or events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</a:pPr>
            <a:endParaRPr lang="en-GB" sz="2400" dirty="0"/>
          </a:p>
        </p:txBody>
      </p:sp>
      <p:sp>
        <p:nvSpPr>
          <p:cNvPr id="17" name="Title 4">
            <a:extLst>
              <a:ext uri="{FF2B5EF4-FFF2-40B4-BE49-F238E27FC236}">
                <a16:creationId xmlns:a16="http://schemas.microsoft.com/office/drawing/2014/main" id="{38CD63A1-340F-AF47-BC76-77C1B8EFA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pc="-4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Portfolio of work-based evidence, submitted for EPA: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4986277-DA1D-5590-4C85-288174B7D4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8999" y="5514221"/>
            <a:ext cx="957155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475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94638D-C17F-D749-9360-E2332845D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00" y="1530849"/>
            <a:ext cx="11088000" cy="469529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</a:rPr>
              <a:t>All the Knowledge, Skills &amp; Behaviours in the standard need to be assessed as part of the EPA – they only need to be assessed once, so they will be divided between the two assessment methods.  Several can be assessed during the same activity.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</a:rPr>
              <a:t>  </a:t>
            </a:r>
          </a:p>
          <a:p>
            <a:pPr marL="457200" indent="-4572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  <a:buFont typeface="+mj-lt"/>
              <a:buAutoNum type="arabicPeriod"/>
            </a:pPr>
            <a:r>
              <a:rPr lang="en-GB" sz="2400" b="1" dirty="0">
                <a:solidFill>
                  <a:schemeClr val="accent2">
                    <a:lumMod val="50000"/>
                  </a:schemeClr>
                </a:solidFill>
              </a:rPr>
              <a:t>Presentation of practice with question-and-answer session:                      </a:t>
            </a:r>
          </a:p>
          <a:p>
            <a:pPr marL="1028700" lvl="1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</a:rPr>
              <a:t>The EPAO reviews the portfolio and sets a presentation title and brief for the apprentice. </a:t>
            </a:r>
          </a:p>
          <a:p>
            <a:pPr marL="1028700" lvl="1" indent="-342900">
              <a:spcAft>
                <a:spcPts val="1200"/>
              </a:spcAft>
              <a:buClr>
                <a:schemeClr val="accent6"/>
              </a:buClr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</a:rPr>
              <a:t>40 mins presentation with 40 mins Q&amp;A - based on the portfolio </a:t>
            </a:r>
          </a:p>
          <a:p>
            <a:pPr lvl="1" indent="0">
              <a:spcAft>
                <a:spcPts val="1200"/>
              </a:spcAft>
              <a:buClr>
                <a:schemeClr val="accent6"/>
              </a:buClr>
              <a:buNone/>
            </a:pPr>
            <a:endParaRPr lang="en-GB" sz="24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spcAft>
                <a:spcPts val="1200"/>
              </a:spcAft>
              <a:buClr>
                <a:schemeClr val="accent6"/>
              </a:buClr>
            </a:pPr>
            <a:r>
              <a:rPr lang="en-GB" sz="2400" b="1" dirty="0">
                <a:solidFill>
                  <a:schemeClr val="accent2">
                    <a:lumMod val="50000"/>
                  </a:schemeClr>
                </a:solidFill>
              </a:rPr>
              <a:t>2.   Scenario-based situational judgement test:                                                </a:t>
            </a:r>
          </a:p>
          <a:p>
            <a:pPr marL="1028700" lvl="1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</a:rPr>
              <a:t>five 25-minute activities, with 5 minutes between each activity on a circuit.  </a:t>
            </a:r>
          </a:p>
          <a:p>
            <a:pPr marL="1028700" lvl="1" indent="-342900"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</a:rPr>
              <a:t>Total time for this methods cannot exceed 150 minutes.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</a:pPr>
            <a:endParaRPr lang="en-GB" sz="2400" dirty="0"/>
          </a:p>
        </p:txBody>
      </p:sp>
      <p:sp>
        <p:nvSpPr>
          <p:cNvPr id="17" name="Title 4">
            <a:extLst>
              <a:ext uri="{FF2B5EF4-FFF2-40B4-BE49-F238E27FC236}">
                <a16:creationId xmlns:a16="http://schemas.microsoft.com/office/drawing/2014/main" id="{38CD63A1-340F-AF47-BC76-77C1B8EFA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End Point Assessment (EPA)</a:t>
            </a:r>
            <a:endParaRPr lang="en-GB" spc="-4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33FB90-17FA-33EF-DAE5-11772D90E8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8999" y="5586411"/>
            <a:ext cx="957155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13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4A6837-749A-7777-21B1-4444EF65F9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337052" y="1673324"/>
            <a:ext cx="3461285" cy="3946640"/>
          </a:xfrm>
          <a:solidFill>
            <a:srgbClr val="CCDFF1"/>
          </a:solidFill>
        </p:spPr>
        <p:txBody>
          <a:bodyPr/>
          <a:lstStyle/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Salisbury Managed Procurement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alibri" panose="020F0502020204030204" pitchFamily="34" charset="0"/>
                <a:cs typeface="Calibri" panose="020F0502020204030204" pitchFamily="34" charset="0"/>
              </a:rPr>
              <a:t>Ensure consistent quality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alibri" panose="020F0502020204030204" pitchFamily="34" charset="0"/>
                <a:cs typeface="Calibri" panose="020F0502020204030204" pitchFamily="34" charset="0"/>
              </a:rPr>
              <a:t>Assist training providers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9F16FF-044F-F9CA-0106-F31087B12138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F4F6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A7747B3-9F6A-26E8-4BC8-38568BF9E6F1}"/>
              </a:ext>
            </a:extLst>
          </p:cNvPr>
          <p:cNvSpPr/>
          <p:nvPr/>
        </p:nvSpPr>
        <p:spPr>
          <a:xfrm>
            <a:off x="6594294" y="1098876"/>
            <a:ext cx="3096116" cy="1140431"/>
          </a:xfrm>
          <a:prstGeom prst="roundRect">
            <a:avLst/>
          </a:prstGeom>
          <a:solidFill>
            <a:srgbClr val="87D8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University of West England, Bristol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3C8FAE8-A61A-8FAF-9C9B-BD828A7602C0}"/>
              </a:ext>
            </a:extLst>
          </p:cNvPr>
          <p:cNvSpPr/>
          <p:nvPr/>
        </p:nvSpPr>
        <p:spPr>
          <a:xfrm>
            <a:off x="6594295" y="4269372"/>
            <a:ext cx="3096115" cy="1140431"/>
          </a:xfrm>
          <a:prstGeom prst="roundRect">
            <a:avLst/>
          </a:prstGeom>
          <a:solidFill>
            <a:srgbClr val="87D8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University of East London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ED12934-AC8C-A768-9DE8-69E4C328BF97}"/>
              </a:ext>
            </a:extLst>
          </p:cNvPr>
          <p:cNvSpPr/>
          <p:nvPr/>
        </p:nvSpPr>
        <p:spPr>
          <a:xfrm>
            <a:off x="6594294" y="2684124"/>
            <a:ext cx="3096116" cy="1140431"/>
          </a:xfrm>
          <a:prstGeom prst="roundRect">
            <a:avLst/>
          </a:prstGeom>
          <a:solidFill>
            <a:srgbClr val="87D8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Coventry University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15BED24-8B2F-374A-1940-2FBF85B1D3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8282" y="5778916"/>
            <a:ext cx="957155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10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B1206D-94F3-0E7B-81E8-A2538642CEB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1805" y="2532063"/>
            <a:ext cx="5684838" cy="89693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>
                <a:ln>
                  <a:noFill/>
                </a:ln>
                <a:solidFill>
                  <a:srgbClr val="00308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London model and offer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486F366-477C-FBA3-1C98-C11E6FA603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6303" y="5714748"/>
            <a:ext cx="957155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409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B822FE0E5E704F8D7B5E37F36FA290" ma:contentTypeVersion="24" ma:contentTypeDescription="Create a new document." ma:contentTypeScope="" ma:versionID="9eebab0c336b368f10be741164d6e48f">
  <xsd:schema xmlns:xsd="http://www.w3.org/2001/XMLSchema" xmlns:xs="http://www.w3.org/2001/XMLSchema" xmlns:p="http://schemas.microsoft.com/office/2006/metadata/properties" xmlns:ns2="03c90cbb-051c-40b7-9629-06d6b896820c" xmlns:ns3="6d6509e6-4d7e-486f-b328-5b88be5fb760" targetNamespace="http://schemas.microsoft.com/office/2006/metadata/properties" ma:root="true" ma:fieldsID="5424ef786e5f5a21acabf187e7469673" ns2:_="" ns3:_="">
    <xsd:import namespace="03c90cbb-051c-40b7-9629-06d6b896820c"/>
    <xsd:import namespace="6d6509e6-4d7e-486f-b328-5b88be5fb760"/>
    <xsd:element name="properties">
      <xsd:complexType>
        <xsd:sequence>
          <xsd:element name="documentManagement">
            <xsd:complexType>
              <xsd:all>
                <xsd:element ref="ns2:Number" minOccurs="0"/>
                <xsd:element ref="ns3:SharedWithUsers" minOccurs="0"/>
                <xsd:element ref="ns3:SharedWithDetails" minOccurs="0"/>
                <xsd:element ref="ns3:_ip_UnifiedCompliancePolicyProperties" minOccurs="0"/>
                <xsd:element ref="ns3:_ip_UnifiedCompliancePolicyUIAction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ServiceSearchProperties" minOccurs="0"/>
                <xsd:element ref="ns2:MediaServiceBillingMetadata" minOccurs="0"/>
                <xsd:element ref="ns2:FinalYesandN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90cbb-051c-40b7-9629-06d6b896820c" elementFormDefault="qualified">
    <xsd:import namespace="http://schemas.microsoft.com/office/2006/documentManagement/types"/>
    <xsd:import namespace="http://schemas.microsoft.com/office/infopath/2007/PartnerControls"/>
    <xsd:element name="Number" ma:index="5" nillable="true" ma:displayName="Number" ma:internalName="Number" ma:readOnly="false" ma:percentage="FALSE">
      <xsd:simpleType>
        <xsd:restriction base="dms:Number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FinalYesandNo" ma:index="27" nillable="true" ma:displayName="Final Yes and No " ma:default="1" ma:format="Dropdown" ma:internalName="FinalYesandNo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509e6-4d7e-486f-b328-5b88be5fb760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ip_UnifiedCompliancePolicyProperties" ma:index="11" nillable="true" ma:displayName="Unified Compliance Policy Properties" ma:internalName="_ip_UnifiedCompliancePolicyProperties" ma:readOnly="false">
      <xsd:simpleType>
        <xsd:restriction base="dms:Note"/>
      </xsd:simpleType>
    </xsd:element>
    <xsd:element name="_ip_UnifiedCompliancePolicyUIAction" ma:index="12" nillable="true" ma:displayName="Unified Compliance Policy UI Action" ma:hidden="true" ma:internalName="_ip_UnifiedCompliancePolicyUIAction" ma:readOnly="false">
      <xsd:simpleType>
        <xsd:restriction base="dms:Text"/>
      </xsd:simpleType>
    </xsd:element>
    <xsd:element name="TaxCatchAll" ma:index="22" nillable="true" ma:displayName="Taxonomy Catch All Column" ma:hidden="true" ma:list="{6426bf46-4416-461b-b24d-e763e0661c52}" ma:internalName="TaxCatchAll" ma:showField="CatchAllData" ma:web="6d6509e6-4d7e-486f-b328-5b88be5fb7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d6509e6-4d7e-486f-b328-5b88be5fb760" xsi:nil="true"/>
    <lcf76f155ced4ddcb4097134ff3c332f xmlns="03c90cbb-051c-40b7-9629-06d6b896820c">
      <Terms xmlns="http://schemas.microsoft.com/office/infopath/2007/PartnerControls"/>
    </lcf76f155ced4ddcb4097134ff3c332f>
    <_ip_UnifiedCompliancePolicyUIAction xmlns="6d6509e6-4d7e-486f-b328-5b88be5fb760" xsi:nil="true"/>
    <Number xmlns="03c90cbb-051c-40b7-9629-06d6b896820c" xsi:nil="true"/>
    <_ip_UnifiedCompliancePolicyProperties xmlns="6d6509e6-4d7e-486f-b328-5b88be5fb760" xsi:nil="true"/>
    <FinalYesandNo xmlns="03c90cbb-051c-40b7-9629-06d6b896820c">true</FinalYesandNo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472020-2BF0-40F1-8233-B0920704A883}"/>
</file>

<file path=customXml/itemProps2.xml><?xml version="1.0" encoding="utf-8"?>
<ds:datastoreItem xmlns:ds="http://schemas.openxmlformats.org/officeDocument/2006/customXml" ds:itemID="{A12B3C52-C4E5-4003-8240-632FDE102EAB}">
  <ds:schemaRefs>
    <ds:schemaRef ds:uri="740a7d8f-7841-49b6-bfe7-7aa06d32726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e1e50c13-c3ba-4f0c-a29b-ab463524dbbf"/>
    <ds:schemaRef ds:uri="http://www.w3.org/XML/1998/namespace"/>
    <ds:schemaRef ds:uri="http://purl.org/dc/dcmitype/"/>
    <ds:schemaRef ds:uri="6d6509e6-4d7e-486f-b328-5b88be5fb760"/>
    <ds:schemaRef ds:uri="03c90cbb-051c-40b7-9629-06d6b896820c"/>
  </ds:schemaRefs>
</ds:datastoreItem>
</file>

<file path=customXml/itemProps3.xml><?xml version="1.0" encoding="utf-8"?>
<ds:datastoreItem xmlns:ds="http://schemas.openxmlformats.org/officeDocument/2006/customXml" ds:itemID="{B7B6D4F5-ECA0-4A22-A4DD-3335756FD66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44364</TotalTime>
  <Words>1227</Words>
  <Application>Microsoft Office PowerPoint</Application>
  <PresentationFormat>Widescreen</PresentationFormat>
  <Paragraphs>173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Symbol</vt:lpstr>
      <vt:lpstr>Trebuchet MS</vt:lpstr>
      <vt:lpstr>Wingdings 3</vt:lpstr>
      <vt:lpstr>Facet</vt:lpstr>
      <vt:lpstr>PowerPoint Presentation</vt:lpstr>
      <vt:lpstr>Today we will cover:</vt:lpstr>
      <vt:lpstr>PowerPoint Presentation</vt:lpstr>
      <vt:lpstr>Typical settings and job titles</vt:lpstr>
      <vt:lpstr>Gateway  The following must be achieved to go through to the End Point (EPA) </vt:lpstr>
      <vt:lpstr>Portfolio of work-based evidence, submitted for EPA:</vt:lpstr>
      <vt:lpstr>End Point Assessment (EPA)</vt:lpstr>
      <vt:lpstr>PowerPoint Presentation</vt:lpstr>
      <vt:lpstr>London model and offer</vt:lpstr>
      <vt:lpstr>The London apprenticeship salary support offer for up to 10 apprentices: (minimum salary advised at the NHS Agenda for Change band 4, London - £37,389)</vt:lpstr>
      <vt:lpstr> Salary Funding support: Apprentice criteria</vt:lpstr>
      <vt:lpstr> Salary Funding support: employer commitment</vt:lpstr>
      <vt:lpstr>PowerPoint Presentation</vt:lpstr>
      <vt:lpstr>Widening participation</vt:lpstr>
      <vt:lpstr>Timeline for EOI</vt:lpstr>
      <vt:lpstr>Feedback and questions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template</dc:title>
  <dc:creator>Gregory Wye</dc:creator>
  <cp:lastModifiedBy>GENTRY-MARSHALL, Samantha (NHS ENGLAND)</cp:lastModifiedBy>
  <cp:revision>5</cp:revision>
  <dcterms:created xsi:type="dcterms:W3CDTF">2020-11-30T10:49:03Z</dcterms:created>
  <dcterms:modified xsi:type="dcterms:W3CDTF">2026-06-02T10:59:47Z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56579ddb-1cdf-4035-9a3d-2da04fab6c26</vt:lpwstr>
  </property>
  <property fmtid="{D5CDD505-2E9C-101B-9397-08002B2CF9AE}" pid="3" name="MediaServiceImageTags">
    <vt:lpwstr/>
  </property>
  <property fmtid="{D5CDD505-2E9C-101B-9397-08002B2CF9AE}" pid="4" name="ContentTypeId">
    <vt:lpwstr>0x010100C5B822FE0E5E704F8D7B5E37F36FA290</vt:lpwstr>
  </property>
</Properties>
</file>