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17"/>
  </p:notesMasterIdLst>
  <p:handoutMasterIdLst>
    <p:handoutMasterId r:id="rId18"/>
  </p:handoutMasterIdLst>
  <p:sldIdLst>
    <p:sldId id="1923" r:id="rId5"/>
    <p:sldId id="2147476408" r:id="rId6"/>
    <p:sldId id="2147476402" r:id="rId7"/>
    <p:sldId id="2147476410" r:id="rId8"/>
    <p:sldId id="2147476400" r:id="rId9"/>
    <p:sldId id="2147476405" r:id="rId10"/>
    <p:sldId id="2147476412" r:id="rId11"/>
    <p:sldId id="2147476409" r:id="rId12"/>
    <p:sldId id="2147476411" r:id="rId13"/>
    <p:sldId id="2147476399" r:id="rId14"/>
    <p:sldId id="2147476406" r:id="rId15"/>
    <p:sldId id="214747641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DDEB"/>
    <a:srgbClr val="82D1CB"/>
    <a:srgbClr val="99DBD6"/>
    <a:srgbClr val="80D4E7"/>
    <a:srgbClr val="005EB8"/>
    <a:srgbClr val="425563"/>
    <a:srgbClr val="F6F8F8"/>
    <a:srgbClr val="80D2CC"/>
    <a:srgbClr val="E8EDEE"/>
    <a:srgbClr val="0030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4" autoAdjust="0"/>
    <p:restoredTop sz="84867" autoAdjust="0"/>
  </p:normalViewPr>
  <p:slideViewPr>
    <p:cSldViewPr snapToGrid="0">
      <p:cViewPr>
        <p:scale>
          <a:sx n="85" d="100"/>
          <a:sy n="85" d="100"/>
        </p:scale>
        <p:origin x="628" y="84"/>
      </p:cViewPr>
      <p:guideLst/>
    </p:cSldViewPr>
  </p:slideViewPr>
  <p:outlineViewPr>
    <p:cViewPr>
      <p:scale>
        <a:sx n="33" d="100"/>
        <a:sy n="33" d="100"/>
      </p:scale>
      <p:origin x="0" y="-6974"/>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DEN, Georgia (NHS ENGLAND)" userId="b8a2278f-4641-417a-860e-ac3c7c010704" providerId="ADAL" clId="{032CB8AB-BD14-4CD5-98E3-005F11B2336A}"/>
    <pc:docChg chg="modSld">
      <pc:chgData name="HOLDEN, Georgia (NHS ENGLAND)" userId="b8a2278f-4641-417a-860e-ac3c7c010704" providerId="ADAL" clId="{032CB8AB-BD14-4CD5-98E3-005F11B2336A}" dt="2026-06-17T08:34:28.698" v="4" actId="255"/>
      <pc:docMkLst>
        <pc:docMk/>
      </pc:docMkLst>
      <pc:sldChg chg="modSp mod">
        <pc:chgData name="HOLDEN, Georgia (NHS ENGLAND)" userId="b8a2278f-4641-417a-860e-ac3c7c010704" providerId="ADAL" clId="{032CB8AB-BD14-4CD5-98E3-005F11B2336A}" dt="2026-06-17T08:34:28.698" v="4" actId="255"/>
        <pc:sldMkLst>
          <pc:docMk/>
          <pc:sldMk cId="4035317345" sldId="2147476412"/>
        </pc:sldMkLst>
        <pc:graphicFrameChg chg="modGraphic">
          <ac:chgData name="HOLDEN, Georgia (NHS ENGLAND)" userId="b8a2278f-4641-417a-860e-ac3c7c010704" providerId="ADAL" clId="{032CB8AB-BD14-4CD5-98E3-005F11B2336A}" dt="2026-06-17T08:34:28.698" v="4" actId="255"/>
          <ac:graphicFrameMkLst>
            <pc:docMk/>
            <pc:sldMk cId="4035317345" sldId="2147476412"/>
            <ac:graphicFrameMk id="9" creationId="{0C954E8E-1349-0E47-8C03-466D08382F53}"/>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17/06/2026</a:t>
            </a:fld>
            <a:endParaRPr lang="en-GB" dirty="0"/>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dirty="0"/>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17/06/2026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dirty="0"/>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dirty="0"/>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0F3CE-F29E-9F11-21E1-2D71ADB7D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EFBA4-059F-A23C-A175-96C57180B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4A7423-CF7A-D539-3A2E-EB6CD90D8E89}"/>
              </a:ext>
            </a:extLst>
          </p:cNvPr>
          <p:cNvSpPr>
            <a:spLocks noGrp="1"/>
          </p:cNvSpPr>
          <p:nvPr>
            <p:ph type="body" idx="1"/>
          </p:nvPr>
        </p:nvSpPr>
        <p:spPr/>
        <p:txBody>
          <a:bodyPr/>
          <a:lstStyle/>
          <a:p>
            <a:r>
              <a:rPr lang="en-GB" dirty="0"/>
              <a:t>Standard title slide</a:t>
            </a:r>
          </a:p>
        </p:txBody>
      </p:sp>
      <p:sp>
        <p:nvSpPr>
          <p:cNvPr id="4" name="Slide Number Placeholder 3">
            <a:extLst>
              <a:ext uri="{FF2B5EF4-FFF2-40B4-BE49-F238E27FC236}">
                <a16:creationId xmlns:a16="http://schemas.microsoft.com/office/drawing/2014/main" id="{D810E57D-8B19-5E82-5117-B6A8952D7EB1}"/>
              </a:ext>
            </a:extLst>
          </p:cNvPr>
          <p:cNvSpPr>
            <a:spLocks noGrp="1"/>
          </p:cNvSpPr>
          <p:nvPr>
            <p:ph type="sldNum" sz="quarter" idx="5"/>
          </p:nvPr>
        </p:nvSpPr>
        <p:spPr/>
        <p:txBody>
          <a:bodyPr/>
          <a:lstStyle/>
          <a:p>
            <a:fld id="{9A4EC7EF-95E1-3D44-A982-BC7A3E9C617E}" type="slidenum">
              <a:rPr lang="en-GB" smtClean="0"/>
              <a:t>2</a:t>
            </a:fld>
            <a:endParaRPr lang="en-GB" dirty="0"/>
          </a:p>
        </p:txBody>
      </p:sp>
    </p:spTree>
    <p:extLst>
      <p:ext uri="{BB962C8B-B14F-4D97-AF65-F5344CB8AC3E}">
        <p14:creationId xmlns:p14="http://schemas.microsoft.com/office/powerpoint/2010/main" val="316718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841CB-2A1E-5E60-8DB7-5CD01CFE1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4F0E4-DB53-3F20-6249-C70CD12D9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8EEA38-94E4-7B33-33DB-9473C8E3DB68}"/>
              </a:ext>
            </a:extLst>
          </p:cNvPr>
          <p:cNvSpPr>
            <a:spLocks noGrp="1"/>
          </p:cNvSpPr>
          <p:nvPr>
            <p:ph type="body" idx="1"/>
          </p:nvPr>
        </p:nvSpPr>
        <p:spPr/>
        <p:txBody>
          <a:bodyPr/>
          <a:lstStyle/>
          <a:p>
            <a:r>
              <a:rPr lang="en-GB" dirty="0"/>
              <a:t>2025/26 we created 212 pieces of national coverage in national titles </a:t>
            </a:r>
          </a:p>
        </p:txBody>
      </p:sp>
      <p:sp>
        <p:nvSpPr>
          <p:cNvPr id="4" name="Slide Number Placeholder 3">
            <a:extLst>
              <a:ext uri="{FF2B5EF4-FFF2-40B4-BE49-F238E27FC236}">
                <a16:creationId xmlns:a16="http://schemas.microsoft.com/office/drawing/2014/main" id="{E902B8D6-2345-B200-91E1-475EA4CA27F7}"/>
              </a:ext>
            </a:extLst>
          </p:cNvPr>
          <p:cNvSpPr>
            <a:spLocks noGrp="1"/>
          </p:cNvSpPr>
          <p:nvPr>
            <p:ph type="sldNum" sz="quarter" idx="5"/>
          </p:nvPr>
        </p:nvSpPr>
        <p:spPr/>
        <p:txBody>
          <a:bodyPr/>
          <a:lstStyle/>
          <a:p>
            <a:fld id="{9A4EC7EF-95E1-3D44-A982-BC7A3E9C617E}" type="slidenum">
              <a:rPr lang="en-GB" smtClean="0"/>
              <a:t>5</a:t>
            </a:fld>
            <a:endParaRPr lang="en-GB" dirty="0"/>
          </a:p>
        </p:txBody>
      </p:sp>
    </p:spTree>
    <p:extLst>
      <p:ext uri="{BB962C8B-B14F-4D97-AF65-F5344CB8AC3E}">
        <p14:creationId xmlns:p14="http://schemas.microsoft.com/office/powerpoint/2010/main" val="1372217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6</a:t>
            </a:fld>
            <a:endParaRPr lang="en-GB" dirty="0"/>
          </a:p>
        </p:txBody>
      </p:sp>
    </p:spTree>
    <p:extLst>
      <p:ext uri="{BB962C8B-B14F-4D97-AF65-F5344CB8AC3E}">
        <p14:creationId xmlns:p14="http://schemas.microsoft.com/office/powerpoint/2010/main" val="3079868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9BCAF-660A-25AB-20EB-08254286B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C158D-AFCC-0941-BE52-FC0C3BB1D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A7EDE2-0F3C-F273-8B9D-BA527F925D83}"/>
              </a:ext>
            </a:extLst>
          </p:cNvPr>
          <p:cNvSpPr>
            <a:spLocks noGrp="1"/>
          </p:cNvSpPr>
          <p:nvPr>
            <p:ph type="body" idx="1"/>
          </p:nvPr>
        </p:nvSpPr>
        <p:spPr/>
        <p:txBody>
          <a:bodyPr/>
          <a:lstStyle/>
          <a:p>
            <a:r>
              <a:rPr lang="en-GB" dirty="0"/>
              <a:t>Standard title slide</a:t>
            </a:r>
          </a:p>
        </p:txBody>
      </p:sp>
      <p:sp>
        <p:nvSpPr>
          <p:cNvPr id="4" name="Slide Number Placeholder 3">
            <a:extLst>
              <a:ext uri="{FF2B5EF4-FFF2-40B4-BE49-F238E27FC236}">
                <a16:creationId xmlns:a16="http://schemas.microsoft.com/office/drawing/2014/main" id="{44ABB2AE-8E8A-974A-4F38-30C2537FF6AF}"/>
              </a:ext>
            </a:extLst>
          </p:cNvPr>
          <p:cNvSpPr>
            <a:spLocks noGrp="1"/>
          </p:cNvSpPr>
          <p:nvPr>
            <p:ph type="sldNum" sz="quarter" idx="5"/>
          </p:nvPr>
        </p:nvSpPr>
        <p:spPr/>
        <p:txBody>
          <a:bodyPr/>
          <a:lstStyle/>
          <a:p>
            <a:fld id="{9A4EC7EF-95E1-3D44-A982-BC7A3E9C617E}" type="slidenum">
              <a:rPr lang="en-GB" smtClean="0"/>
              <a:t>8</a:t>
            </a:fld>
            <a:endParaRPr lang="en-GB" dirty="0"/>
          </a:p>
        </p:txBody>
      </p:sp>
    </p:spTree>
    <p:extLst>
      <p:ext uri="{BB962C8B-B14F-4D97-AF65-F5344CB8AC3E}">
        <p14:creationId xmlns:p14="http://schemas.microsoft.com/office/powerpoint/2010/main" val="3563043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504AB-2DD9-3687-F522-4ECED0D62D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950E6C-CDF3-3187-EDD3-2918A5D96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BEEB8-EF88-F182-2B61-BBFE0D8A889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9D625F-DD52-8AF0-A83D-FF1B40CF93E6}"/>
              </a:ext>
            </a:extLst>
          </p:cNvPr>
          <p:cNvSpPr>
            <a:spLocks noGrp="1"/>
          </p:cNvSpPr>
          <p:nvPr>
            <p:ph type="sldNum" sz="quarter" idx="5"/>
          </p:nvPr>
        </p:nvSpPr>
        <p:spPr/>
        <p:txBody>
          <a:bodyPr/>
          <a:lstStyle/>
          <a:p>
            <a:fld id="{9A4EC7EF-95E1-3D44-A982-BC7A3E9C617E}" type="slidenum">
              <a:rPr lang="en-GB" smtClean="0"/>
              <a:t>9</a:t>
            </a:fld>
            <a:endParaRPr lang="en-GB" dirty="0"/>
          </a:p>
        </p:txBody>
      </p:sp>
    </p:spTree>
    <p:extLst>
      <p:ext uri="{BB962C8B-B14F-4D97-AF65-F5344CB8AC3E}">
        <p14:creationId xmlns:p14="http://schemas.microsoft.com/office/powerpoint/2010/main" val="3509990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Bitesize sessions held in 2025/26 had over 500 NHS Comms professionals attending with a chance to ask questions. </a:t>
            </a:r>
            <a:br>
              <a:rPr lang="en-GB" dirty="0"/>
            </a:br>
            <a:br>
              <a:rPr lang="en-GB" dirty="0"/>
            </a:br>
            <a:r>
              <a:rPr lang="en-GB" dirty="0"/>
              <a:t>The most popular items downloaded are the toolkit, posters, leaflets and stickers – followed by social care worker posters </a:t>
            </a:r>
            <a:br>
              <a:rPr lang="en-GB" dirty="0"/>
            </a:br>
            <a:br>
              <a:rPr lang="en-GB" dirty="0"/>
            </a:br>
            <a:r>
              <a:rPr lang="en-GB" dirty="0"/>
              <a:t>Internally we sent a vaccine reminder on over 400,000 NHSE employee pay cheques, used ESR to display vaccine reminder and included in regular bulletins. </a:t>
            </a:r>
          </a:p>
        </p:txBody>
      </p:sp>
      <p:sp>
        <p:nvSpPr>
          <p:cNvPr id="4" name="Slide Number Placeholder 3"/>
          <p:cNvSpPr>
            <a:spLocks noGrp="1"/>
          </p:cNvSpPr>
          <p:nvPr>
            <p:ph type="sldNum" sz="quarter" idx="5"/>
          </p:nvPr>
        </p:nvSpPr>
        <p:spPr/>
        <p:txBody>
          <a:bodyPr/>
          <a:lstStyle/>
          <a:p>
            <a:fld id="{9A4EC7EF-95E1-3D44-A982-BC7A3E9C617E}" type="slidenum">
              <a:rPr lang="en-GB" smtClean="0"/>
              <a:t>10</a:t>
            </a:fld>
            <a:endParaRPr lang="en-GB" dirty="0"/>
          </a:p>
        </p:txBody>
      </p:sp>
    </p:spTree>
    <p:extLst>
      <p:ext uri="{BB962C8B-B14F-4D97-AF65-F5344CB8AC3E}">
        <p14:creationId xmlns:p14="http://schemas.microsoft.com/office/powerpoint/2010/main" val="2549831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23213-1D3B-CBEA-2A1F-6C892FF47B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A583E-3BB0-73BB-F56E-E6C85ADBCB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7AB7C-BBD3-9456-3D64-50202E7DFE7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138618-E559-DC50-04F7-9EC9588D5375}"/>
              </a:ext>
            </a:extLst>
          </p:cNvPr>
          <p:cNvSpPr>
            <a:spLocks noGrp="1"/>
          </p:cNvSpPr>
          <p:nvPr>
            <p:ph type="sldNum" sz="quarter" idx="5"/>
          </p:nvPr>
        </p:nvSpPr>
        <p:spPr/>
        <p:txBody>
          <a:bodyPr/>
          <a:lstStyle/>
          <a:p>
            <a:fld id="{9A4EC7EF-95E1-3D44-A982-BC7A3E9C617E}" type="slidenum">
              <a:rPr lang="en-GB" smtClean="0"/>
              <a:t>11</a:t>
            </a:fld>
            <a:endParaRPr lang="en-GB" dirty="0"/>
          </a:p>
        </p:txBody>
      </p:sp>
    </p:spTree>
    <p:extLst>
      <p:ext uri="{BB962C8B-B14F-4D97-AF65-F5344CB8AC3E}">
        <p14:creationId xmlns:p14="http://schemas.microsoft.com/office/powerpoint/2010/main" val="29874011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“Add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dirty="0"/>
              <a:t>Breaker slide 1</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dirty="0"/>
              <a:t>Breaker </a:t>
            </a:r>
            <a:br>
              <a:rPr lang="en-US" dirty="0"/>
            </a:br>
            <a:r>
              <a:rPr lang="en-US" dirty="0"/>
              <a:t>slide 2</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dirty="0"/>
              <a:t>Breaker </a:t>
            </a:r>
            <a:br>
              <a:rPr lang="en-US" dirty="0"/>
            </a:br>
            <a:r>
              <a:rPr lang="en-US" dirty="0"/>
              <a:t>slide 3</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dirty="0"/>
              <a:t>Breaker </a:t>
            </a:r>
            <a:br>
              <a:rPr lang="en-US" dirty="0"/>
            </a:br>
            <a:r>
              <a:rPr lang="en-US" dirty="0"/>
              <a:t>slide 4</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dirty="0"/>
              <a:t>Breaker </a:t>
            </a:r>
            <a:br>
              <a:rPr lang="en-US" dirty="0"/>
            </a:br>
            <a:r>
              <a:rPr lang="en-US" dirty="0"/>
              <a:t>slide 5</a:t>
            </a:r>
            <a:endParaRPr lang="en-GB" dirty="0"/>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502928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17/06/2026</a:t>
            </a:fld>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785" r:id="rId1"/>
    <p:sldLayoutId id="2147483817" r:id="rId2"/>
    <p:sldLayoutId id="2147483833" r:id="rId3"/>
    <p:sldLayoutId id="2147483834" r:id="rId4"/>
    <p:sldLayoutId id="2147483826" r:id="rId5"/>
    <p:sldLayoutId id="2147483827" r:id="rId6"/>
    <p:sldLayoutId id="2147483818" r:id="rId7"/>
    <p:sldLayoutId id="2147483813" r:id="rId8"/>
    <p:sldLayoutId id="2147483814" r:id="rId9"/>
    <p:sldLayoutId id="2147483815" r:id="rId10"/>
    <p:sldLayoutId id="2147483719" r:id="rId11"/>
    <p:sldLayoutId id="2147483938" r:id="rId12"/>
    <p:sldLayoutId id="2147483939" r:id="rId13"/>
    <p:sldLayoutId id="2147483933" r:id="rId14"/>
    <p:sldLayoutId id="2147483824" r:id="rId15"/>
    <p:sldLayoutId id="2147483926" r:id="rId16"/>
    <p:sldLayoutId id="2147483927" r:id="rId17"/>
    <p:sldLayoutId id="2147483929" r:id="rId18"/>
    <p:sldLayoutId id="2147483928" r:id="rId19"/>
    <p:sldLayoutId id="2147483930" r:id="rId20"/>
    <p:sldLayoutId id="2147483924" r:id="rId21"/>
    <p:sldLayoutId id="2147483940" r:id="rId22"/>
    <p:sldLayoutId id="2147483941"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432000" y="1002268"/>
            <a:ext cx="7582447" cy="2507695"/>
          </a:xfrm>
        </p:spPr>
        <p:txBody>
          <a:bodyPr/>
          <a:lstStyle/>
          <a:p>
            <a:r>
              <a:rPr lang="en-GB" sz="4800" dirty="0"/>
              <a:t>Winter vaccines communications </a:t>
            </a:r>
            <a:br>
              <a:rPr lang="en-GB" sz="4800" dirty="0"/>
            </a:br>
            <a:r>
              <a:rPr lang="en-GB" sz="4800"/>
              <a:t>plan </a:t>
            </a:r>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0" y="4122498"/>
            <a:ext cx="7973051" cy="1024967"/>
          </a:xfrm>
        </p:spPr>
        <p:txBody>
          <a:bodyPr vert="horz" lIns="0" tIns="0" rIns="0" bIns="0" rtlCol="0" anchor="t">
            <a:normAutofit lnSpcReduction="10000"/>
          </a:bodyPr>
          <a:lstStyle/>
          <a:p>
            <a:r>
              <a:rPr lang="en-US" sz="1800" b="1">
                <a:solidFill>
                  <a:srgbClr val="005EB8"/>
                </a:solidFill>
                <a:latin typeface="Arial"/>
                <a:cs typeface="Arial"/>
              </a:rPr>
              <a:t>Eligible public </a:t>
            </a:r>
            <a:endParaRPr lang="en-US"/>
          </a:p>
          <a:p>
            <a:r>
              <a:rPr lang="en-US" sz="1800" b="1" i="0" u="none" strike="noStrike">
                <a:solidFill>
                  <a:srgbClr val="005EB8"/>
                </a:solidFill>
                <a:effectLst/>
                <a:latin typeface="Arial"/>
                <a:cs typeface="Arial"/>
              </a:rPr>
              <a:t>Front Line Health and Social Care Workers </a:t>
            </a:r>
            <a:br>
              <a:rPr lang="en-US" sz="1800" b="1" i="0" u="none" strike="noStrike" dirty="0">
                <a:effectLst/>
                <a:latin typeface="Arial" panose="020B0604020202020204" pitchFamily="34" charset="0"/>
              </a:rPr>
            </a:br>
            <a:br>
              <a:rPr lang="en-US" sz="1800" b="1" i="0" u="none" strike="noStrike" dirty="0">
                <a:effectLst/>
                <a:latin typeface="Arial" panose="020B0604020202020204" pitchFamily="34" charset="0"/>
              </a:rPr>
            </a:br>
            <a:endParaRPr lang="en-US" sz="1800" b="1">
              <a:solidFill>
                <a:srgbClr val="005EB8"/>
              </a:solidFill>
              <a:cs typeface="Arial"/>
            </a:endParaRPr>
          </a:p>
        </p:txBody>
      </p:sp>
      <p:sp>
        <p:nvSpPr>
          <p:cNvPr id="4" name="Subtitle 2">
            <a:extLst>
              <a:ext uri="{FF2B5EF4-FFF2-40B4-BE49-F238E27FC236}">
                <a16:creationId xmlns:a16="http://schemas.microsoft.com/office/drawing/2014/main" id="{3893150C-1C9B-D507-C9BF-53DA0EEA922C}"/>
              </a:ext>
            </a:extLst>
          </p:cNvPr>
          <p:cNvSpPr txBox="1">
            <a:spLocks/>
          </p:cNvSpPr>
          <p:nvPr/>
        </p:nvSpPr>
        <p:spPr>
          <a:xfrm>
            <a:off x="431999" y="6211982"/>
            <a:ext cx="7973051" cy="1024967"/>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accent6"/>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b="1" dirty="0"/>
              <a:t>June 2026</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75BDDE-7C18-41B2-0E36-CCCCCF5289D1}"/>
              </a:ext>
            </a:extLst>
          </p:cNvPr>
          <p:cNvSpPr>
            <a:spLocks noGrp="1"/>
          </p:cNvSpPr>
          <p:nvPr>
            <p:ph type="title"/>
          </p:nvPr>
        </p:nvSpPr>
        <p:spPr>
          <a:xfrm>
            <a:off x="389515" y="84968"/>
            <a:ext cx="11404154" cy="865186"/>
          </a:xfrm>
        </p:spPr>
        <p:txBody>
          <a:bodyPr/>
          <a:lstStyle/>
          <a:p>
            <a:r>
              <a:rPr lang="en-GB"/>
              <a:t>Organic communications activity - staff</a:t>
            </a:r>
            <a:endParaRPr lang="en-GB" dirty="0"/>
          </a:p>
        </p:txBody>
      </p:sp>
      <p:sp>
        <p:nvSpPr>
          <p:cNvPr id="2" name="Content Placeholder 1">
            <a:extLst>
              <a:ext uri="{FF2B5EF4-FFF2-40B4-BE49-F238E27FC236}">
                <a16:creationId xmlns:a16="http://schemas.microsoft.com/office/drawing/2014/main" id="{18615B7C-6A5B-2061-FDC7-342925A8876E}"/>
              </a:ext>
            </a:extLst>
          </p:cNvPr>
          <p:cNvSpPr>
            <a:spLocks noGrp="1"/>
          </p:cNvSpPr>
          <p:nvPr>
            <p:ph idx="1"/>
          </p:nvPr>
        </p:nvSpPr>
        <p:spPr>
          <a:xfrm>
            <a:off x="391797" y="876475"/>
            <a:ext cx="8771388" cy="5361557"/>
          </a:xfrm>
        </p:spPr>
        <p:txBody>
          <a:bodyPr vert="horz" lIns="0" tIns="0" rIns="0" bIns="0" rtlCol="0" anchor="t">
            <a:noAutofit/>
          </a:bodyPr>
          <a:lstStyle/>
          <a:p>
            <a:r>
              <a:rPr lang="en-GB" sz="1200" b="1">
                <a:cs typeface="Arial" panose="020B0604020202020204"/>
              </a:rPr>
              <a:t>This season we will:</a:t>
            </a:r>
            <a:endParaRPr lang="en-US"/>
          </a:p>
          <a:p>
            <a:pPr marL="342900" indent="-342900">
              <a:buFont typeface="Calibri" panose="020B0604020202020204" pitchFamily="34" charset="0"/>
              <a:buChar char="-"/>
            </a:pPr>
            <a:r>
              <a:rPr lang="en-GB" sz="1200" dirty="0">
                <a:cs typeface="Arial" panose="020B0604020202020204"/>
              </a:rPr>
              <a:t>Update the operational top tips and </a:t>
            </a:r>
            <a:r>
              <a:rPr lang="en-GB" sz="1200">
                <a:cs typeface="Arial" panose="020B0604020202020204"/>
              </a:rPr>
              <a:t>communications checklist through consultation with regional senior leaders</a:t>
            </a:r>
            <a:endParaRPr lang="en-GB" sz="1200" dirty="0">
              <a:cs typeface="Arial"/>
            </a:endParaRPr>
          </a:p>
          <a:p>
            <a:pPr marL="342900" indent="-342900">
              <a:buFont typeface="Calibri" panose="020B0604020202020204" pitchFamily="34" charset="0"/>
              <a:buChar char="-"/>
            </a:pPr>
            <a:r>
              <a:rPr lang="en-GB" sz="1200">
                <a:highlight>
                  <a:srgbClr val="FFFF00"/>
                </a:highlight>
                <a:cs typeface="Arial"/>
              </a:rPr>
              <a:t>Frontline HCW system letter encouraging staff uptake and explaining new targets - signed by CMO/CNO/Medical Director/C-Mid-O/etc</a:t>
            </a:r>
          </a:p>
          <a:p>
            <a:pPr marL="342900" indent="-342900">
              <a:buFont typeface="Calibri" panose="020B0604020202020204" pitchFamily="34" charset="0"/>
              <a:buChar char="-"/>
            </a:pPr>
            <a:r>
              <a:rPr lang="en-GB" sz="1200" dirty="0">
                <a:cs typeface="Arial"/>
              </a:rPr>
              <a:t>Share learning from exemplar trusts by sharing best practice through ongoing Bitesize sessions throughout the campaign featuring highest uptake/most improved </a:t>
            </a:r>
            <a:r>
              <a:rPr lang="en-GB" sz="1200">
                <a:cs typeface="Arial"/>
              </a:rPr>
              <a:t>Trusts (first meeting scheduled for 17 July)</a:t>
            </a:r>
            <a:endParaRPr lang="en-GB"/>
          </a:p>
          <a:p>
            <a:pPr marL="342900" indent="-342900">
              <a:buFont typeface="Calibri" panose="020B0604020202020204" pitchFamily="34" charset="0"/>
              <a:buChar char="-"/>
            </a:pPr>
            <a:r>
              <a:rPr lang="en-GB" sz="1200" dirty="0">
                <a:cs typeface="Arial" panose="020B0604020202020204"/>
              </a:rPr>
              <a:t>Hold a kick off call with Trust </a:t>
            </a:r>
            <a:r>
              <a:rPr lang="en-GB" sz="1200">
                <a:cs typeface="Arial" panose="020B0604020202020204"/>
              </a:rPr>
              <a:t>colleagues talking through national assets and approach in August</a:t>
            </a:r>
            <a:endParaRPr lang="en-GB" sz="1200" dirty="0">
              <a:cs typeface="Arial" panose="020B0604020202020204"/>
            </a:endParaRPr>
          </a:p>
          <a:p>
            <a:pPr marL="342900" indent="-342900">
              <a:buFont typeface="Calibri" panose="020B0604020202020204" pitchFamily="34" charset="0"/>
              <a:buChar char="-"/>
            </a:pPr>
            <a:r>
              <a:rPr lang="en-GB" sz="1200" dirty="0">
                <a:cs typeface="Arial" panose="020B0604020202020204"/>
              </a:rPr>
              <a:t>Take new staff photography for FHCW including low uptake staff groups (to include porters, students, staff in hijabs/kippahs)</a:t>
            </a:r>
          </a:p>
          <a:p>
            <a:pPr marL="342900" indent="-342900">
              <a:buFont typeface="Calibri" panose="020B0604020202020204" pitchFamily="34" charset="0"/>
              <a:buChar char="-"/>
            </a:pPr>
            <a:r>
              <a:rPr lang="en-GB" sz="1200" dirty="0">
                <a:cs typeface="Arial" panose="020B0604020202020204"/>
              </a:rPr>
              <a:t>Update the communications toolkit to include updated messaging and assets (195 items in total including stickers, adaptable assets and scripts), to include translations in the top 10 languages used by staff to be ready by the end of August for Trusts to use.</a:t>
            </a:r>
          </a:p>
          <a:p>
            <a:pPr marL="342900" indent="-342900">
              <a:buFont typeface="Calibri" panose="020B0604020202020204" pitchFamily="34" charset="0"/>
              <a:buChar char="-"/>
            </a:pPr>
            <a:r>
              <a:rPr lang="en-GB" sz="1200" dirty="0">
                <a:solidFill>
                  <a:srgbClr val="242424"/>
                </a:solidFill>
                <a:cs typeface="Arial"/>
              </a:rPr>
              <a:t>Cover DHSC's social care brief to create and disseminate assets to social care providers</a:t>
            </a:r>
            <a:endParaRPr lang="en-GB" sz="1200">
              <a:solidFill>
                <a:srgbClr val="231F20"/>
              </a:solidFill>
              <a:cs typeface="Arial"/>
            </a:endParaRPr>
          </a:p>
          <a:p>
            <a:pPr marL="342900" indent="-342900">
              <a:buFont typeface="Calibri" panose="020B0604020202020204" pitchFamily="34" charset="0"/>
              <a:buChar char="-"/>
            </a:pPr>
            <a:r>
              <a:rPr lang="en-GB" sz="1200">
                <a:solidFill>
                  <a:srgbClr val="231F20"/>
                </a:solidFill>
                <a:cs typeface="Arial"/>
              </a:rPr>
              <a:t>Include</a:t>
            </a:r>
            <a:r>
              <a:rPr lang="en-GB" sz="1200">
                <a:cs typeface="Arial"/>
              </a:rPr>
              <a:t> messaging on staff payslips and ESR, </a:t>
            </a:r>
            <a:r>
              <a:rPr lang="en-GB" sz="1200" dirty="0">
                <a:highlight>
                  <a:srgbClr val="FFFF00"/>
                </a:highlight>
                <a:cs typeface="Arial"/>
              </a:rPr>
              <a:t>regular NHSE bulletin staff vaccine content (Primary Care, Nursing and Midwifery, UEC – seasonal launch and </a:t>
            </a:r>
            <a:r>
              <a:rPr lang="en-GB" sz="1200">
                <a:highlight>
                  <a:srgbClr val="FFFF00"/>
                </a:highlight>
                <a:cs typeface="Arial"/>
              </a:rPr>
              <a:t>regularly</a:t>
            </a:r>
            <a:r>
              <a:rPr lang="en-GB" sz="1200" dirty="0">
                <a:highlight>
                  <a:srgbClr val="FFFF00"/>
                </a:highlight>
                <a:cs typeface="Arial"/>
              </a:rPr>
              <a:t> flagging profession uptake) and shared via staff networks  </a:t>
            </a:r>
          </a:p>
          <a:p>
            <a:pPr marL="342900" indent="-342900">
              <a:buFont typeface="Calibri" panose="020B0604020202020204" pitchFamily="34" charset="0"/>
              <a:buChar char="-"/>
            </a:pPr>
            <a:r>
              <a:rPr lang="en-GB" sz="1200">
                <a:highlight>
                  <a:srgbClr val="FFFF00"/>
                </a:highlight>
                <a:cs typeface="Arial"/>
              </a:rPr>
              <a:t>Gain external stakeholder support via Social Partnership Forum and regular call with the Royal Colleges including updates/articles from national leaders </a:t>
            </a:r>
          </a:p>
          <a:p>
            <a:pPr marL="342900" indent="-342900">
              <a:buFont typeface="Calibri" panose="020B0604020202020204" pitchFamily="34" charset="0"/>
              <a:buChar char="-"/>
            </a:pPr>
            <a:r>
              <a:rPr lang="en-GB" sz="1200">
                <a:cs typeface="Arial"/>
              </a:rPr>
              <a:t>Collaborate with NHSE social media colleagues to create an organic ‘show and tell’ content schedule, profiling well performing Trusts and senior leaders getting their vaccines in a clinical setting on LinkedIn and corporate channels </a:t>
            </a:r>
            <a:endParaRPr lang="en-GB" sz="1200" dirty="0">
              <a:cs typeface="Arial"/>
            </a:endParaRPr>
          </a:p>
          <a:p>
            <a:pPr marL="342900" indent="-342900">
              <a:buFont typeface="Calibri" panose="020B0604020202020204" pitchFamily="34" charset="0"/>
              <a:buChar char="-"/>
            </a:pPr>
            <a:r>
              <a:rPr lang="en-GB" sz="1200">
                <a:cs typeface="Arial"/>
              </a:rPr>
              <a:t>Continue to profile the best performing Trusts in The Week each week to publicly praise well performing Trusts</a:t>
            </a:r>
          </a:p>
          <a:p>
            <a:pPr marL="342900" indent="-342900">
              <a:buFont typeface="Calibri" panose="020B0604020202020204" pitchFamily="34" charset="0"/>
              <a:buChar char="-"/>
            </a:pPr>
            <a:r>
              <a:rPr lang="en-GB" sz="1200">
                <a:cs typeface="Arial"/>
              </a:rPr>
              <a:t>Check the weekly uptake data to adapt plans/ focus based on staff vaccine uptake with potential for some good news media stories </a:t>
            </a:r>
            <a:endParaRPr lang="en-GB"/>
          </a:p>
          <a:p>
            <a:pPr marL="342900" indent="-342900">
              <a:buFont typeface="Calibri" panose="020B0604020202020204" pitchFamily="34" charset="0"/>
              <a:buChar char="-"/>
            </a:pPr>
            <a:r>
              <a:rPr lang="en-GB" sz="1200">
                <a:highlight>
                  <a:srgbClr val="FFFF00"/>
                </a:highlight>
                <a:ea typeface="+mn-lt"/>
                <a:cs typeface="+mn-lt"/>
              </a:rPr>
              <a:t>Draft and share flu HCW leadership script for ongoing system webinars and meetings</a:t>
            </a:r>
            <a:r>
              <a:rPr lang="en-GB" sz="1200">
                <a:ea typeface="+mn-lt"/>
                <a:cs typeface="+mn-lt"/>
              </a:rPr>
              <a:t> </a:t>
            </a:r>
          </a:p>
          <a:p>
            <a:pPr marL="342900" indent="-342900">
              <a:buFont typeface="Calibri" panose="020B0604020202020204" pitchFamily="34" charset="0"/>
              <a:buChar char="-"/>
            </a:pPr>
            <a:r>
              <a:rPr lang="en-GB" sz="1200" dirty="0">
                <a:highlight>
                  <a:srgbClr val="FFFF00"/>
                </a:highlight>
                <a:ea typeface="+mn-lt"/>
                <a:cs typeface="+mn-lt"/>
              </a:rPr>
              <a:t>Social media videos from CMO/CNO/MD/</a:t>
            </a:r>
            <a:r>
              <a:rPr lang="en-GB" sz="1200" dirty="0" err="1">
                <a:highlight>
                  <a:srgbClr val="FFFF00"/>
                </a:highlight>
                <a:ea typeface="+mn-lt"/>
                <a:cs typeface="+mn-lt"/>
              </a:rPr>
              <a:t>CMidO</a:t>
            </a:r>
            <a:r>
              <a:rPr lang="en-GB" sz="1200">
                <a:highlight>
                  <a:srgbClr val="FFFF00"/>
                </a:highlight>
                <a:ea typeface="+mn-lt"/>
                <a:cs typeface="+mn-lt"/>
              </a:rPr>
              <a:t> – self filmed talking heads shared on their own forums and amplified by national channels. We provide key points and filming tips. DHSC to film CMO.</a:t>
            </a:r>
          </a:p>
          <a:p>
            <a:endParaRPr lang="en-GB" sz="1200" dirty="0">
              <a:ea typeface="+mn-lt"/>
              <a:cs typeface="+mn-lt"/>
            </a:endParaRPr>
          </a:p>
          <a:p>
            <a:endParaRPr lang="en-GB" sz="1200" dirty="0">
              <a:ea typeface="+mn-lt"/>
              <a:cs typeface="+mn-lt"/>
            </a:endParaRPr>
          </a:p>
          <a:p>
            <a:pPr marL="342900" indent="-342900">
              <a:buFont typeface="Calibri" panose="020B0604020202020204" pitchFamily="34" charset="0"/>
              <a:buChar char="-"/>
            </a:pPr>
            <a:endParaRPr lang="en-GB" sz="1200" dirty="0">
              <a:cs typeface="Arial" panose="020B0604020202020204"/>
            </a:endParaRPr>
          </a:p>
          <a:p>
            <a:pPr marL="342900" indent="-342900">
              <a:buFont typeface="Calibri" panose="020B0604020202020204" pitchFamily="34" charset="0"/>
              <a:buChar char="-"/>
            </a:pPr>
            <a:endParaRPr lang="en-GB" sz="1900" dirty="0">
              <a:cs typeface="Arial" panose="020B0604020202020204"/>
            </a:endParaRPr>
          </a:p>
          <a:p>
            <a:pPr marL="342900" indent="-342900">
              <a:buFont typeface="Calibri"/>
              <a:buChar char="-"/>
            </a:pPr>
            <a:endParaRPr lang="en-GB" dirty="0">
              <a:cs typeface="Arial" panose="020B0604020202020204"/>
            </a:endParaRPr>
          </a:p>
          <a:p>
            <a:pPr marL="342900" indent="-342900">
              <a:buFont typeface="Calibri"/>
              <a:buChar char="-"/>
            </a:pPr>
            <a:endParaRPr lang="en-GB" dirty="0">
              <a:cs typeface="Arial" panose="020B0604020202020204"/>
            </a:endParaRPr>
          </a:p>
        </p:txBody>
      </p:sp>
      <p:pic>
        <p:nvPicPr>
          <p:cNvPr id="8" name="Picture 7">
            <a:extLst>
              <a:ext uri="{FF2B5EF4-FFF2-40B4-BE49-F238E27FC236}">
                <a16:creationId xmlns:a16="http://schemas.microsoft.com/office/drawing/2014/main" id="{100DCF4D-2530-48B3-D4FB-AF113D32FB6E}"/>
              </a:ext>
            </a:extLst>
          </p:cNvPr>
          <p:cNvPicPr>
            <a:picLocks noChangeAspect="1"/>
          </p:cNvPicPr>
          <p:nvPr/>
        </p:nvPicPr>
        <p:blipFill>
          <a:blip r:embed="rId3"/>
          <a:stretch>
            <a:fillRect/>
          </a:stretch>
        </p:blipFill>
        <p:spPr>
          <a:xfrm>
            <a:off x="9856042" y="3070444"/>
            <a:ext cx="2090635" cy="3075876"/>
          </a:xfrm>
          <a:prstGeom prst="rect">
            <a:avLst/>
          </a:prstGeom>
        </p:spPr>
      </p:pic>
      <p:pic>
        <p:nvPicPr>
          <p:cNvPr id="9" name="Picture 8">
            <a:extLst>
              <a:ext uri="{FF2B5EF4-FFF2-40B4-BE49-F238E27FC236}">
                <a16:creationId xmlns:a16="http://schemas.microsoft.com/office/drawing/2014/main" id="{A82528C3-5612-DEE1-55BC-8B408B20B869}"/>
              </a:ext>
            </a:extLst>
          </p:cNvPr>
          <p:cNvPicPr>
            <a:picLocks noChangeAspect="1"/>
          </p:cNvPicPr>
          <p:nvPr/>
        </p:nvPicPr>
        <p:blipFill>
          <a:blip r:embed="rId4"/>
          <a:stretch>
            <a:fillRect/>
          </a:stretch>
        </p:blipFill>
        <p:spPr>
          <a:xfrm>
            <a:off x="10048392" y="363390"/>
            <a:ext cx="1892397" cy="2692538"/>
          </a:xfrm>
          <a:prstGeom prst="rect">
            <a:avLst/>
          </a:prstGeom>
        </p:spPr>
      </p:pic>
      <p:pic>
        <p:nvPicPr>
          <p:cNvPr id="10" name="Picture 9">
            <a:extLst>
              <a:ext uri="{FF2B5EF4-FFF2-40B4-BE49-F238E27FC236}">
                <a16:creationId xmlns:a16="http://schemas.microsoft.com/office/drawing/2014/main" id="{7371BF54-AAC3-66A0-0ED2-41F5D5902E5F}"/>
              </a:ext>
            </a:extLst>
          </p:cNvPr>
          <p:cNvPicPr>
            <a:picLocks noChangeAspect="1"/>
          </p:cNvPicPr>
          <p:nvPr/>
        </p:nvPicPr>
        <p:blipFill>
          <a:blip r:embed="rId5"/>
          <a:stretch>
            <a:fillRect/>
          </a:stretch>
        </p:blipFill>
        <p:spPr>
          <a:xfrm>
            <a:off x="9167557" y="1962509"/>
            <a:ext cx="1384517" cy="2002425"/>
          </a:xfrm>
          <a:prstGeom prst="rect">
            <a:avLst/>
          </a:prstGeom>
        </p:spPr>
      </p:pic>
    </p:spTree>
    <p:extLst>
      <p:ext uri="{BB962C8B-B14F-4D97-AF65-F5344CB8AC3E}">
        <p14:creationId xmlns:p14="http://schemas.microsoft.com/office/powerpoint/2010/main" val="191523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EF91D-D9F8-EDC9-5666-1B3CA167F5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8F944-FC27-9CCF-A349-2C85B1983333}"/>
              </a:ext>
            </a:extLst>
          </p:cNvPr>
          <p:cNvSpPr>
            <a:spLocks noGrp="1"/>
          </p:cNvSpPr>
          <p:nvPr>
            <p:ph type="title"/>
          </p:nvPr>
        </p:nvSpPr>
        <p:spPr/>
        <p:txBody>
          <a:bodyPr/>
          <a:lstStyle/>
          <a:p>
            <a:r>
              <a:rPr lang="en-GB"/>
              <a:t>Winter / Flu assets for frontline HSCWs</a:t>
            </a:r>
            <a:endParaRPr lang="en-GB" dirty="0"/>
          </a:p>
        </p:txBody>
      </p:sp>
      <p:sp>
        <p:nvSpPr>
          <p:cNvPr id="3" name="Content Placeholder 2">
            <a:extLst>
              <a:ext uri="{FF2B5EF4-FFF2-40B4-BE49-F238E27FC236}">
                <a16:creationId xmlns:a16="http://schemas.microsoft.com/office/drawing/2014/main" id="{44478C43-CE6C-7CD6-983B-CD89F227BEB9}"/>
              </a:ext>
            </a:extLst>
          </p:cNvPr>
          <p:cNvSpPr>
            <a:spLocks noGrp="1"/>
          </p:cNvSpPr>
          <p:nvPr>
            <p:ph idx="1"/>
          </p:nvPr>
        </p:nvSpPr>
        <p:spPr>
          <a:xfrm>
            <a:off x="381976" y="1415778"/>
            <a:ext cx="11405913" cy="5027488"/>
          </a:xfrm>
        </p:spPr>
        <p:txBody>
          <a:bodyPr vert="horz" lIns="0" tIns="0" rIns="0" bIns="0" rtlCol="0" anchor="t">
            <a:noAutofit/>
          </a:bodyPr>
          <a:lstStyle/>
          <a:p>
            <a:r>
              <a:rPr lang="en-GB" sz="2000" b="1" dirty="0">
                <a:cs typeface="Arial"/>
              </a:rPr>
              <a:t>NHS Staff and Care </a:t>
            </a:r>
            <a:r>
              <a:rPr lang="en-GB" sz="2000" b="1">
                <a:cs typeface="Arial"/>
              </a:rPr>
              <a:t>Campaign Assets (over 180 items)</a:t>
            </a:r>
            <a:endParaRPr lang="en-GB" sz="2000" b="1" dirty="0">
              <a:cs typeface="Arial"/>
            </a:endParaRPr>
          </a:p>
          <a:p>
            <a:endParaRPr lang="en-GB" sz="2000" b="1" dirty="0">
              <a:cs typeface="Arial"/>
            </a:endParaRPr>
          </a:p>
          <a:p>
            <a:pPr marL="342900" indent="-342900">
              <a:buChar char="•"/>
            </a:pPr>
            <a:r>
              <a:rPr lang="en-GB" sz="2000">
                <a:cs typeface="Arial"/>
              </a:rPr>
              <a:t>Toolkit </a:t>
            </a:r>
            <a:endParaRPr lang="en-GB" sz="2000" dirty="0">
              <a:cs typeface="Arial"/>
            </a:endParaRPr>
          </a:p>
          <a:p>
            <a:pPr marL="342900" indent="-342900">
              <a:buChar char="•"/>
            </a:pPr>
            <a:r>
              <a:rPr lang="en-GB" sz="2000">
                <a:cs typeface="Arial"/>
              </a:rPr>
              <a:t>A5 Leaflet </a:t>
            </a:r>
            <a:endParaRPr lang="en-GB">
              <a:cs typeface="Arial"/>
            </a:endParaRPr>
          </a:p>
          <a:p>
            <a:pPr marL="342900" indent="-342900">
              <a:buChar char="•"/>
            </a:pPr>
            <a:r>
              <a:rPr lang="en-GB" sz="2000">
                <a:cs typeface="Arial"/>
              </a:rPr>
              <a:t>Posters </a:t>
            </a:r>
            <a:endParaRPr lang="en-GB">
              <a:cs typeface="Arial"/>
            </a:endParaRPr>
          </a:p>
          <a:p>
            <a:pPr marL="342900" indent="-342900">
              <a:buChar char="•"/>
            </a:pPr>
            <a:r>
              <a:rPr lang="en-GB" sz="2000">
                <a:cs typeface="Arial"/>
              </a:rPr>
              <a:t>Empty belly posters </a:t>
            </a:r>
            <a:endParaRPr lang="en-GB">
              <a:cs typeface="Arial"/>
            </a:endParaRPr>
          </a:p>
          <a:p>
            <a:pPr marL="342900" indent="-342900">
              <a:buChar char="•"/>
            </a:pPr>
            <a:r>
              <a:rPr lang="en-GB" sz="2000">
                <a:cs typeface="Arial"/>
              </a:rPr>
              <a:t>Social media assets </a:t>
            </a:r>
            <a:endParaRPr lang="en-GB">
              <a:cs typeface="Arial"/>
            </a:endParaRPr>
          </a:p>
          <a:p>
            <a:pPr marL="342900" indent="-342900">
              <a:buChar char="•"/>
            </a:pPr>
            <a:r>
              <a:rPr lang="en-GB" sz="2000">
                <a:cs typeface="Arial"/>
              </a:rPr>
              <a:t>Digital Screens </a:t>
            </a:r>
            <a:endParaRPr lang="en-GB">
              <a:cs typeface="Arial"/>
            </a:endParaRPr>
          </a:p>
          <a:p>
            <a:pPr marL="342900" indent="-342900">
              <a:buChar char="•"/>
            </a:pPr>
            <a:r>
              <a:rPr lang="en-GB" sz="2000">
                <a:cs typeface="Arial"/>
              </a:rPr>
              <a:t>Email signatures </a:t>
            </a:r>
            <a:endParaRPr lang="en-GB">
              <a:cs typeface="Arial"/>
            </a:endParaRPr>
          </a:p>
          <a:p>
            <a:pPr marL="342900" indent="-342900">
              <a:buChar char="•"/>
            </a:pPr>
            <a:r>
              <a:rPr lang="en-GB" sz="2000">
                <a:cs typeface="Arial"/>
              </a:rPr>
              <a:t>Sticker sheet </a:t>
            </a:r>
            <a:endParaRPr lang="en-GB">
              <a:cs typeface="Arial"/>
            </a:endParaRPr>
          </a:p>
          <a:p>
            <a:pPr marL="342900" indent="-342900">
              <a:buChar char="•"/>
            </a:pPr>
            <a:r>
              <a:rPr lang="en-GB" sz="2000">
                <a:cs typeface="Arial"/>
              </a:rPr>
              <a:t>Translated healthcare posters </a:t>
            </a:r>
            <a:endParaRPr lang="en-GB">
              <a:cs typeface="Arial"/>
            </a:endParaRPr>
          </a:p>
          <a:p>
            <a:pPr marL="342900" indent="-342900">
              <a:buChar char="•"/>
            </a:pPr>
            <a:r>
              <a:rPr lang="en-GB" sz="2000">
                <a:cs typeface="Arial"/>
              </a:rPr>
              <a:t>Editable files in PowerPoint</a:t>
            </a:r>
            <a:r>
              <a:rPr lang="en-GB" sz="2000" dirty="0">
                <a:cs typeface="Arial"/>
              </a:rPr>
              <a:t> and Canva (for Trusts to add in photography of own staff)</a:t>
            </a:r>
            <a:endParaRPr lang="en-GB">
              <a:cs typeface="Arial"/>
            </a:endParaRPr>
          </a:p>
          <a:p>
            <a:endParaRPr lang="en-GB" sz="1000" dirty="0">
              <a:cs typeface="Arial" panose="020B0604020202020204"/>
            </a:endParaRPr>
          </a:p>
        </p:txBody>
      </p:sp>
    </p:spTree>
    <p:extLst>
      <p:ext uri="{BB962C8B-B14F-4D97-AF65-F5344CB8AC3E}">
        <p14:creationId xmlns:p14="http://schemas.microsoft.com/office/powerpoint/2010/main" val="2240152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9C676-97EA-0025-980A-06121AB95B1F}"/>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55FBE2E-3F94-2335-B8D5-EFEA12D76E80}"/>
              </a:ext>
            </a:extLst>
          </p:cNvPr>
          <p:cNvGraphicFramePr>
            <a:graphicFrameLocks noGrp="1"/>
          </p:cNvGraphicFramePr>
          <p:nvPr>
            <p:ph idx="1"/>
            <p:extLst>
              <p:ext uri="{D42A27DB-BD31-4B8C-83A1-F6EECF244321}">
                <p14:modId xmlns:p14="http://schemas.microsoft.com/office/powerpoint/2010/main" val="1824551042"/>
              </p:ext>
            </p:extLst>
          </p:nvPr>
        </p:nvGraphicFramePr>
        <p:xfrm>
          <a:off x="472190" y="194872"/>
          <a:ext cx="11542425" cy="6076658"/>
        </p:xfrm>
        <a:graphic>
          <a:graphicData uri="http://schemas.openxmlformats.org/drawingml/2006/table">
            <a:tbl>
              <a:tblPr/>
              <a:tblGrid>
                <a:gridCol w="5742782">
                  <a:extLst>
                    <a:ext uri="{9D8B030D-6E8A-4147-A177-3AD203B41FA5}">
                      <a16:colId xmlns:a16="http://schemas.microsoft.com/office/drawing/2014/main" val="862036775"/>
                    </a:ext>
                  </a:extLst>
                </a:gridCol>
                <a:gridCol w="545849">
                  <a:extLst>
                    <a:ext uri="{9D8B030D-6E8A-4147-A177-3AD203B41FA5}">
                      <a16:colId xmlns:a16="http://schemas.microsoft.com/office/drawing/2014/main" val="1574933123"/>
                    </a:ext>
                  </a:extLst>
                </a:gridCol>
                <a:gridCol w="545849">
                  <a:extLst>
                    <a:ext uri="{9D8B030D-6E8A-4147-A177-3AD203B41FA5}">
                      <a16:colId xmlns:a16="http://schemas.microsoft.com/office/drawing/2014/main" val="122399101"/>
                    </a:ext>
                  </a:extLst>
                </a:gridCol>
                <a:gridCol w="625451">
                  <a:extLst>
                    <a:ext uri="{9D8B030D-6E8A-4147-A177-3AD203B41FA5}">
                      <a16:colId xmlns:a16="http://schemas.microsoft.com/office/drawing/2014/main" val="3310498876"/>
                    </a:ext>
                  </a:extLst>
                </a:gridCol>
                <a:gridCol w="614079">
                  <a:extLst>
                    <a:ext uri="{9D8B030D-6E8A-4147-A177-3AD203B41FA5}">
                      <a16:colId xmlns:a16="http://schemas.microsoft.com/office/drawing/2014/main" val="237456825"/>
                    </a:ext>
                  </a:extLst>
                </a:gridCol>
                <a:gridCol w="545849">
                  <a:extLst>
                    <a:ext uri="{9D8B030D-6E8A-4147-A177-3AD203B41FA5}">
                      <a16:colId xmlns:a16="http://schemas.microsoft.com/office/drawing/2014/main" val="3577297670"/>
                    </a:ext>
                  </a:extLst>
                </a:gridCol>
                <a:gridCol w="545849">
                  <a:extLst>
                    <a:ext uri="{9D8B030D-6E8A-4147-A177-3AD203B41FA5}">
                      <a16:colId xmlns:a16="http://schemas.microsoft.com/office/drawing/2014/main" val="3128234087"/>
                    </a:ext>
                  </a:extLst>
                </a:gridCol>
                <a:gridCol w="545849">
                  <a:extLst>
                    <a:ext uri="{9D8B030D-6E8A-4147-A177-3AD203B41FA5}">
                      <a16:colId xmlns:a16="http://schemas.microsoft.com/office/drawing/2014/main" val="1477286840"/>
                    </a:ext>
                  </a:extLst>
                </a:gridCol>
                <a:gridCol w="739170">
                  <a:extLst>
                    <a:ext uri="{9D8B030D-6E8A-4147-A177-3AD203B41FA5}">
                      <a16:colId xmlns:a16="http://schemas.microsoft.com/office/drawing/2014/main" val="784814156"/>
                    </a:ext>
                  </a:extLst>
                </a:gridCol>
                <a:gridCol w="545849">
                  <a:extLst>
                    <a:ext uri="{9D8B030D-6E8A-4147-A177-3AD203B41FA5}">
                      <a16:colId xmlns:a16="http://schemas.microsoft.com/office/drawing/2014/main" val="1113447253"/>
                    </a:ext>
                  </a:extLst>
                </a:gridCol>
                <a:gridCol w="545849">
                  <a:extLst>
                    <a:ext uri="{9D8B030D-6E8A-4147-A177-3AD203B41FA5}">
                      <a16:colId xmlns:a16="http://schemas.microsoft.com/office/drawing/2014/main" val="3837967835"/>
                    </a:ext>
                  </a:extLst>
                </a:gridCol>
              </a:tblGrid>
              <a:tr h="320986">
                <a:tc>
                  <a:txBody>
                    <a:bodyPr/>
                    <a:lstStyle/>
                    <a:p>
                      <a:pPr algn="l" rtl="0" fontAlgn="ctr">
                        <a:buNone/>
                      </a:pPr>
                      <a:r>
                        <a:rPr lang="en-GB" sz="1200" b="1" i="0" u="none" strike="noStrike" dirty="0">
                          <a:solidFill>
                            <a:srgbClr val="000000"/>
                          </a:solidFill>
                          <a:effectLst/>
                          <a:latin typeface="Arial" panose="020B0604020202020204" pitchFamily="34" charset="0"/>
                        </a:rPr>
                        <a:t>Key deliverables and milestones – staff flu campaign comms plan</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200" b="1" i="0" u="none" strike="noStrike">
                          <a:solidFill>
                            <a:srgbClr val="000000"/>
                          </a:solidFill>
                          <a:effectLst/>
                          <a:latin typeface="Arial" panose="020B0604020202020204" pitchFamily="34" charset="0"/>
                        </a:rPr>
                        <a:t>June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July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Aug</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Sept</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Oct</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Nov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Dec</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Jan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a:solidFill>
                            <a:srgbClr val="000000"/>
                          </a:solidFill>
                          <a:effectLst/>
                          <a:latin typeface="Arial" panose="020B0604020202020204" pitchFamily="34" charset="0"/>
                        </a:rPr>
                        <a:t>Feb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l" fontAlgn="b">
                        <a:buNone/>
                      </a:pPr>
                      <a:r>
                        <a:rPr lang="en-GB" sz="1200" b="1" i="0" u="none" strike="noStrike" dirty="0">
                          <a:solidFill>
                            <a:srgbClr val="000000"/>
                          </a:solidFill>
                          <a:effectLst/>
                          <a:latin typeface="Arial" panose="020B0604020202020204" pitchFamily="34" charset="0"/>
                        </a:rPr>
                        <a:t>March</a:t>
                      </a:r>
                    </a:p>
                  </a:txBody>
                  <a:tcPr marL="2262" marR="2262" marT="2262" marB="16288" anchor="b">
                    <a:lnL w="12700" cap="flat" cmpd="sng" algn="ctr">
                      <a:solidFill>
                        <a:schemeClr val="tx1"/>
                      </a:solidFill>
                      <a:prstDash val="solid"/>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3792516926"/>
                  </a:ext>
                </a:extLst>
              </a:tr>
              <a:tr h="567086">
                <a:tc>
                  <a:txBody>
                    <a:bodyPr/>
                    <a:lstStyle/>
                    <a:p>
                      <a:pPr algn="l" rtl="0" fontAlgn="ctr">
                        <a:buNone/>
                      </a:pPr>
                      <a:r>
                        <a:rPr lang="en-GB" sz="1200" b="0" i="0" u="none" strike="noStrike">
                          <a:solidFill>
                            <a:srgbClr val="000000"/>
                          </a:solidFill>
                          <a:effectLst/>
                          <a:latin typeface="Arial" panose="020B0604020202020204" pitchFamily="34" charset="0"/>
                        </a:rPr>
                        <a:t>Frontline HCW system letter encouraging staff uptake and explaining new targets - signed by CMO/CNO/Medical Director/C-Mid-O/etc</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200" b="0" i="0" u="none" strike="noStrike">
                          <a:solidFill>
                            <a:srgbClr val="000000"/>
                          </a:solidFill>
                          <a:effectLst/>
                          <a:latin typeface="Arial" panose="020B0604020202020204" pitchFamily="34" charset="0"/>
                        </a:rPr>
                        <a:t>July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400" b="0" i="0" u="none" strike="noStrike" dirty="0">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04712841"/>
                  </a:ext>
                </a:extLst>
              </a:tr>
              <a:tr h="567086">
                <a:tc>
                  <a:txBody>
                    <a:bodyPr/>
                    <a:lstStyle/>
                    <a:p>
                      <a:pPr algn="l" rtl="0" fontAlgn="ctr">
                        <a:buNone/>
                      </a:pPr>
                      <a:r>
                        <a:rPr lang="en-GB" sz="1200" b="0" i="0" u="none" strike="noStrike">
                          <a:solidFill>
                            <a:srgbClr val="000000"/>
                          </a:solidFill>
                          <a:effectLst/>
                          <a:latin typeface="Arial" panose="020B0604020202020204" pitchFamily="34" charset="0"/>
                        </a:rPr>
                        <a:t>Staff Vaccination Campaign 2026 Preparations webinar - Best practice webinar with presentation on best performing trusts to support communications planning </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200" b="0" i="0" u="none" strike="noStrike">
                          <a:solidFill>
                            <a:srgbClr val="000000"/>
                          </a:solidFill>
                          <a:effectLst/>
                          <a:latin typeface="Arial" panose="020B0604020202020204" pitchFamily="34" charset="0"/>
                        </a:rPr>
                        <a:t>09-Jul</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531145425"/>
                  </a:ext>
                </a:extLst>
              </a:tr>
              <a:tr h="813183">
                <a:tc>
                  <a:txBody>
                    <a:bodyPr/>
                    <a:lstStyle/>
                    <a:p>
                      <a:pPr algn="l" rtl="0" fontAlgn="ctr">
                        <a:buNone/>
                      </a:pPr>
                      <a:r>
                        <a:rPr lang="en-GB" sz="1200" b="0" i="0" u="none" strike="noStrike">
                          <a:solidFill>
                            <a:srgbClr val="000000"/>
                          </a:solidFill>
                          <a:effectLst/>
                          <a:latin typeface="Arial" panose="020B0604020202020204" pitchFamily="34" charset="0"/>
                        </a:rPr>
                        <a:t>Launch toolkit: includes +100 staff facing assets for Trusts (across range of staff groups), messaging document for key leaders, an operational and communications top tips list (co-created with senior leaders) and translations </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r>
                        <a:rPr lang="en-GB" sz="1200" b="0" i="0" u="none" strike="noStrike">
                          <a:solidFill>
                            <a:srgbClr val="000000"/>
                          </a:solidFill>
                          <a:effectLst/>
                          <a:latin typeface="Arial" panose="020B0604020202020204" pitchFamily="34" charset="0"/>
                        </a:rPr>
                        <a:t>Early Aug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498311703"/>
                  </a:ext>
                </a:extLst>
              </a:tr>
              <a:tr h="567086">
                <a:tc>
                  <a:txBody>
                    <a:bodyPr/>
                    <a:lstStyle/>
                    <a:p>
                      <a:pPr algn="l" rtl="0" fontAlgn="ctr">
                        <a:buNone/>
                      </a:pPr>
                      <a:r>
                        <a:rPr lang="en-GB" sz="1200" b="0" i="0" u="none" strike="noStrike">
                          <a:solidFill>
                            <a:srgbClr val="000000"/>
                          </a:solidFill>
                          <a:effectLst/>
                          <a:latin typeface="Arial" panose="020B0604020202020204" pitchFamily="34" charset="0"/>
                        </a:rPr>
                        <a:t>Communicating Staff Vaccination Campaign - Kick off webinar running through toolkit and comms checklist with further best practce shared</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200" b="0" i="0" u="none" strike="noStrike">
                          <a:solidFill>
                            <a:srgbClr val="000000"/>
                          </a:solidFill>
                          <a:effectLst/>
                          <a:latin typeface="Arial" panose="020B0604020202020204" pitchFamily="34" charset="0"/>
                        </a:rPr>
                        <a:t>10-Sep</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850847386"/>
                  </a:ext>
                </a:extLst>
              </a:tr>
              <a:tr h="342480">
                <a:tc>
                  <a:txBody>
                    <a:bodyPr/>
                    <a:lstStyle/>
                    <a:p>
                      <a:pPr algn="l" rtl="0" fontAlgn="ctr">
                        <a:buNone/>
                      </a:pPr>
                      <a:r>
                        <a:rPr lang="en-GB" sz="1200" b="0" i="0" u="none" strike="noStrike">
                          <a:solidFill>
                            <a:srgbClr val="000000"/>
                          </a:solidFill>
                          <a:effectLst/>
                          <a:latin typeface="Arial" panose="020B0604020202020204" pitchFamily="34" charset="0"/>
                        </a:rPr>
                        <a:t>Staff vaccinations begin</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buNone/>
                      </a:pPr>
                      <a:r>
                        <a:rPr lang="en-GB" sz="1200" b="0" i="0" u="none" strike="noStrike">
                          <a:solidFill>
                            <a:srgbClr val="000000"/>
                          </a:solidFill>
                          <a:effectLst/>
                          <a:latin typeface="Arial" panose="020B0604020202020204" pitchFamily="34" charset="0"/>
                        </a:rPr>
                        <a:t>01-Oct</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4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6001386"/>
                  </a:ext>
                </a:extLst>
              </a:tr>
              <a:tr h="567086">
                <a:tc>
                  <a:txBody>
                    <a:bodyPr/>
                    <a:lstStyle/>
                    <a:p>
                      <a:pPr algn="l" rtl="0" fontAlgn="ctr">
                        <a:buNone/>
                      </a:pPr>
                      <a:r>
                        <a:rPr lang="en-GB" sz="1200" b="0" i="0" u="none" strike="noStrike">
                          <a:solidFill>
                            <a:srgbClr val="000000"/>
                          </a:solidFill>
                          <a:effectLst/>
                          <a:latin typeface="Arial" panose="020B0604020202020204" pitchFamily="34" charset="0"/>
                        </a:rPr>
                        <a:t>Continue to profile the best performing Trusts in The Week each week to publicly praise well performing Trusts​</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dirty="0">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fontAlgn="b">
                        <a:buNone/>
                      </a:pPr>
                      <a:r>
                        <a:rPr lang="en-GB" sz="1200" b="0" i="0" u="none" strike="noStrike">
                          <a:solidFill>
                            <a:srgbClr val="000000"/>
                          </a:solidFill>
                          <a:effectLst/>
                          <a:latin typeface="Arial" panose="020B0604020202020204" pitchFamily="34" charset="0"/>
                        </a:rPr>
                        <a:t>Throughout campaign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86333215"/>
                  </a:ext>
                </a:extLst>
              </a:tr>
              <a:tr h="356181">
                <a:tc>
                  <a:txBody>
                    <a:bodyPr/>
                    <a:lstStyle/>
                    <a:p>
                      <a:pPr algn="l" rtl="0" fontAlgn="ctr">
                        <a:buNone/>
                      </a:pPr>
                      <a:r>
                        <a:rPr lang="en-GB" sz="1200" b="0" i="0" u="none" strike="noStrike">
                          <a:solidFill>
                            <a:srgbClr val="000000"/>
                          </a:solidFill>
                          <a:effectLst/>
                          <a:latin typeface="Arial" panose="020B0604020202020204" pitchFamily="34" charset="0"/>
                        </a:rPr>
                        <a:t>Ongoing NHS comms leaders Bitesize sessions to share in season learning and best practice </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fontAlgn="b">
                        <a:buNone/>
                      </a:pPr>
                      <a:r>
                        <a:rPr lang="en-GB" sz="1200" b="0" i="0" u="none" strike="noStrike">
                          <a:solidFill>
                            <a:srgbClr val="000000"/>
                          </a:solidFill>
                          <a:effectLst/>
                          <a:latin typeface="Arial" panose="020B0604020202020204" pitchFamily="34" charset="0"/>
                        </a:rPr>
                        <a:t>Throughout campaign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6868554"/>
                  </a:ext>
                </a:extLst>
              </a:tr>
              <a:tr h="813183">
                <a:tc>
                  <a:txBody>
                    <a:bodyPr/>
                    <a:lstStyle/>
                    <a:p>
                      <a:pPr algn="l" rtl="0" fontAlgn="ctr">
                        <a:buNone/>
                      </a:pPr>
                      <a:r>
                        <a:rPr lang="en-GB" sz="1200" b="0" i="0" u="none" strike="noStrike">
                          <a:solidFill>
                            <a:srgbClr val="000000"/>
                          </a:solidFill>
                          <a:effectLst/>
                          <a:latin typeface="Arial" panose="020B0604020202020204" pitchFamily="34" charset="0"/>
                        </a:rPr>
                        <a:t>Social media videos from CMO/CNO/MD/CMidO – self filmed talking heads shared on their own forums and amplified by national channels. We provide key points and filming tips. DHSC to film CMO.</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fontAlgn="b">
                        <a:buNone/>
                      </a:pPr>
                      <a:r>
                        <a:rPr lang="en-GB" sz="1200" b="0" i="0" u="none" strike="noStrike">
                          <a:solidFill>
                            <a:srgbClr val="000000"/>
                          </a:solidFill>
                          <a:effectLst/>
                          <a:latin typeface="Arial" panose="020B0604020202020204" pitchFamily="34" charset="0"/>
                        </a:rPr>
                        <a:t>Throughout campaign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46942525"/>
                  </a:ext>
                </a:extLst>
              </a:tr>
              <a:tr h="567086">
                <a:tc>
                  <a:txBody>
                    <a:bodyPr/>
                    <a:lstStyle/>
                    <a:p>
                      <a:pPr algn="l" rtl="0" fontAlgn="ctr">
                        <a:buNone/>
                      </a:pPr>
                      <a:r>
                        <a:rPr lang="en-GB" sz="1200" b="0" i="0" u="none" strike="noStrike">
                          <a:solidFill>
                            <a:srgbClr val="000000"/>
                          </a:solidFill>
                          <a:effectLst/>
                          <a:latin typeface="Arial" panose="020B0604020202020204" pitchFamily="34" charset="0"/>
                        </a:rPr>
                        <a:t>Gain external stakeholder support via Social Partnership Forum and regular call with the Royal Colleges including updates/articles from national leaders ​</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fontAlgn="b">
                        <a:buNone/>
                      </a:pPr>
                      <a:r>
                        <a:rPr lang="en-GB" sz="1200" b="0" i="0" u="none" strike="noStrike">
                          <a:solidFill>
                            <a:srgbClr val="000000"/>
                          </a:solidFill>
                          <a:effectLst/>
                          <a:latin typeface="Arial" panose="020B0604020202020204" pitchFamily="34" charset="0"/>
                        </a:rPr>
                        <a:t>Throughout campaign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6135371"/>
                  </a:ext>
                </a:extLst>
              </a:tr>
              <a:tr h="567086">
                <a:tc>
                  <a:txBody>
                    <a:bodyPr/>
                    <a:lstStyle/>
                    <a:p>
                      <a:pPr algn="l" rtl="0" fontAlgn="ctr">
                        <a:buNone/>
                      </a:pPr>
                      <a:r>
                        <a:rPr lang="en-GB" sz="1200" b="0" i="0" u="none" strike="noStrike">
                          <a:solidFill>
                            <a:srgbClr val="000000"/>
                          </a:solidFill>
                          <a:effectLst/>
                          <a:latin typeface="Arial" panose="020B0604020202020204" pitchFamily="34" charset="0"/>
                        </a:rPr>
                        <a:t>Check the weekly uptake data to adapt plans/ focus based on staff vaccine uptake with potential for some good news media stories ​</a:t>
                      </a:r>
                    </a:p>
                  </a:txBody>
                  <a:tcPr marL="40720" marR="2262" marT="2262" marB="1628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buNone/>
                      </a:pPr>
                      <a:endParaRPr lang="en-GB" sz="1200" b="0" i="0" u="none" strike="noStrike">
                        <a:solidFill>
                          <a:srgbClr val="000000"/>
                        </a:solidFill>
                        <a:effectLst/>
                        <a:latin typeface="Arial" panose="020B0604020202020204" pitchFamily="34" charset="0"/>
                      </a:endParaRP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algn="ctr" fontAlgn="b">
                        <a:buNone/>
                      </a:pPr>
                      <a:r>
                        <a:rPr lang="en-GB" sz="1200" b="0" i="0" u="none" strike="noStrike" dirty="0">
                          <a:solidFill>
                            <a:srgbClr val="000000"/>
                          </a:solidFill>
                          <a:effectLst/>
                          <a:latin typeface="Arial" panose="020B0604020202020204" pitchFamily="34" charset="0"/>
                        </a:rPr>
                        <a:t>Throughout campaign </a:t>
                      </a:r>
                    </a:p>
                  </a:txBody>
                  <a:tcPr marL="2262" marR="2262" marT="2262" marB="16288"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AF2D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80716364"/>
                  </a:ext>
                </a:extLst>
              </a:tr>
            </a:tbl>
          </a:graphicData>
        </a:graphic>
      </p:graphicFrame>
    </p:spTree>
    <p:extLst>
      <p:ext uri="{BB962C8B-B14F-4D97-AF65-F5344CB8AC3E}">
        <p14:creationId xmlns:p14="http://schemas.microsoft.com/office/powerpoint/2010/main" val="398149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F9A76-3282-12D2-D42D-653E03084F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0DE2B-A35B-FFC4-E86C-58335FB9C655}"/>
              </a:ext>
            </a:extLst>
          </p:cNvPr>
          <p:cNvSpPr>
            <a:spLocks noGrp="1"/>
          </p:cNvSpPr>
          <p:nvPr>
            <p:ph type="ctrTitle"/>
          </p:nvPr>
        </p:nvSpPr>
        <p:spPr>
          <a:xfrm>
            <a:off x="432000" y="1620106"/>
            <a:ext cx="7582447" cy="2507695"/>
          </a:xfrm>
        </p:spPr>
        <p:txBody>
          <a:bodyPr/>
          <a:lstStyle/>
          <a:p>
            <a:r>
              <a:rPr lang="en-GB" sz="4800"/>
              <a:t>Eligible public communications </a:t>
            </a:r>
            <a:br>
              <a:rPr lang="en-GB" sz="4800" dirty="0"/>
            </a:br>
            <a:r>
              <a:rPr lang="en-GB" sz="4800"/>
              <a:t>plan </a:t>
            </a:r>
          </a:p>
        </p:txBody>
      </p:sp>
      <p:sp>
        <p:nvSpPr>
          <p:cNvPr id="3" name="Subtitle 2">
            <a:extLst>
              <a:ext uri="{FF2B5EF4-FFF2-40B4-BE49-F238E27FC236}">
                <a16:creationId xmlns:a16="http://schemas.microsoft.com/office/drawing/2014/main" id="{2006C7E2-689B-CC3F-57F2-5C405F37535C}"/>
              </a:ext>
            </a:extLst>
          </p:cNvPr>
          <p:cNvSpPr>
            <a:spLocks noGrp="1"/>
          </p:cNvSpPr>
          <p:nvPr>
            <p:ph type="subTitle" idx="1"/>
          </p:nvPr>
        </p:nvSpPr>
        <p:spPr>
          <a:xfrm>
            <a:off x="432000" y="4122498"/>
            <a:ext cx="7973051" cy="1024967"/>
          </a:xfrm>
        </p:spPr>
        <p:txBody>
          <a:bodyPr vert="horz" lIns="0" tIns="0" rIns="0" bIns="0" rtlCol="0" anchor="t">
            <a:normAutofit/>
          </a:bodyPr>
          <a:lstStyle/>
          <a:p>
            <a:r>
              <a:rPr lang="en-US" sz="1800" b="1" i="0" u="none" strike="noStrike" dirty="0">
                <a:solidFill>
                  <a:srgbClr val="005EB8"/>
                </a:solidFill>
                <a:effectLst/>
                <a:latin typeface="Arial"/>
                <a:cs typeface="Arial"/>
              </a:rPr>
              <a:t> </a:t>
            </a:r>
            <a:br>
              <a:rPr lang="en-US" sz="1800" b="1" i="0" u="none" strike="noStrike" dirty="0">
                <a:effectLst/>
                <a:latin typeface="Arial" panose="020B0604020202020204" pitchFamily="34" charset="0"/>
              </a:rPr>
            </a:br>
            <a:br>
              <a:rPr lang="en-US" sz="1800" b="1" i="0" u="none" strike="noStrike" dirty="0">
                <a:effectLst/>
                <a:latin typeface="Arial" panose="020B0604020202020204" pitchFamily="34" charset="0"/>
              </a:rPr>
            </a:br>
            <a:endParaRPr lang="en-US" sz="1800" b="1">
              <a:solidFill>
                <a:srgbClr val="005EB8"/>
              </a:solidFill>
              <a:cs typeface="Arial"/>
            </a:endParaRPr>
          </a:p>
        </p:txBody>
      </p:sp>
    </p:spTree>
    <p:extLst>
      <p:ext uri="{BB962C8B-B14F-4D97-AF65-F5344CB8AC3E}">
        <p14:creationId xmlns:p14="http://schemas.microsoft.com/office/powerpoint/2010/main" val="273207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D91B4-8638-7B90-906B-D2BF3598C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C23D45-9B59-7E38-74CC-AB5719CC6E6E}"/>
              </a:ext>
            </a:extLst>
          </p:cNvPr>
          <p:cNvSpPr>
            <a:spLocks noGrp="1"/>
          </p:cNvSpPr>
          <p:nvPr>
            <p:ph type="title"/>
          </p:nvPr>
        </p:nvSpPr>
        <p:spPr/>
        <p:txBody>
          <a:bodyPr/>
          <a:lstStyle/>
          <a:p>
            <a:r>
              <a:rPr lang="en-GB" dirty="0"/>
              <a:t>Roles and responsibilities </a:t>
            </a:r>
          </a:p>
        </p:txBody>
      </p:sp>
      <p:sp>
        <p:nvSpPr>
          <p:cNvPr id="3" name="Content Placeholder 2">
            <a:extLst>
              <a:ext uri="{FF2B5EF4-FFF2-40B4-BE49-F238E27FC236}">
                <a16:creationId xmlns:a16="http://schemas.microsoft.com/office/drawing/2014/main" id="{10FEC681-27B6-5351-A8CE-FCDBFA51DA08}"/>
              </a:ext>
            </a:extLst>
          </p:cNvPr>
          <p:cNvSpPr>
            <a:spLocks noGrp="1"/>
          </p:cNvSpPr>
          <p:nvPr>
            <p:ph idx="1"/>
          </p:nvPr>
        </p:nvSpPr>
        <p:spPr>
          <a:xfrm>
            <a:off x="375138" y="1415778"/>
            <a:ext cx="11404154" cy="4792517"/>
          </a:xfrm>
        </p:spPr>
        <p:txBody>
          <a:bodyPr>
            <a:normAutofit fontScale="77500" lnSpcReduction="20000"/>
          </a:bodyPr>
          <a:lstStyle/>
          <a:p>
            <a:pPr lvl="0">
              <a:spcBef>
                <a:spcPts val="300"/>
              </a:spcBef>
              <a:spcAft>
                <a:spcPts val="300"/>
              </a:spcAft>
              <a:buClrTx/>
              <a:defRPr/>
            </a:pPr>
            <a:r>
              <a:rPr lang="en-GB" sz="2400" dirty="0">
                <a:latin typeface="Arial" panose="020B0604020202020204" pitchFamily="34" charset="0"/>
                <a:ea typeface="Aptos" panose="020B0004020202020204" pitchFamily="34" charset="0"/>
              </a:rPr>
              <a:t>The flu vaccine campaign is delivered through the tripartite, which includes NHSE, UKHSA and DHSC. Each organisation’s roles work towards a single coordinated and insight based communications and marketing approach and we meet regularly to ensure we are fully aligned and using our channels to amplify reach. </a:t>
            </a:r>
          </a:p>
          <a:p>
            <a:pPr lvl="0">
              <a:spcBef>
                <a:spcPts val="300"/>
              </a:spcBef>
              <a:spcAft>
                <a:spcPts val="300"/>
              </a:spcAft>
              <a:buClrTx/>
              <a:defRPr/>
            </a:pPr>
            <a:endParaRPr lang="en-GB" sz="2400" dirty="0">
              <a:solidFill>
                <a:srgbClr val="000000"/>
              </a:solidFill>
              <a:latin typeface="Arial" panose="020B0604020202020204" pitchFamily="34" charset="0"/>
            </a:endParaRPr>
          </a:p>
          <a:p>
            <a:pPr>
              <a:spcBef>
                <a:spcPts val="300"/>
              </a:spcBef>
              <a:spcAft>
                <a:spcPts val="300"/>
              </a:spcAft>
              <a:buClrTx/>
              <a:defRPr/>
            </a:pPr>
            <a:r>
              <a:rPr lang="en-GB" sz="2400" b="1" dirty="0">
                <a:solidFill>
                  <a:srgbClr val="000000"/>
                </a:solidFill>
                <a:highlight>
                  <a:srgbClr val="82D1CB"/>
                </a:highlight>
              </a:rPr>
              <a:t>DHSC: </a:t>
            </a:r>
            <a:r>
              <a:rPr lang="en-GB" sz="2400" dirty="0">
                <a:solidFill>
                  <a:srgbClr val="000000"/>
                </a:solidFill>
                <a:highlight>
                  <a:srgbClr val="82D1CB"/>
                </a:highlight>
              </a:rPr>
              <a:t>Deliver the paid for marketing campaign for flu, focusing on pregnant women, parents of children and those aged 16-65 with long term health conditions. This will be informed by UKHSA and NHSE insight. The campaign will involve a new creative that is aligned to all vaccine marketing activity planned for the financial year. </a:t>
            </a:r>
            <a:endParaRPr lang="en-GB" sz="2000" dirty="0">
              <a:solidFill>
                <a:srgbClr val="000000"/>
              </a:solidFill>
              <a:highlight>
                <a:srgbClr val="82D1CB"/>
              </a:highlight>
            </a:endParaRPr>
          </a:p>
          <a:p>
            <a:pPr lvl="0">
              <a:spcBef>
                <a:spcPts val="300"/>
              </a:spcBef>
              <a:spcAft>
                <a:spcPts val="300"/>
              </a:spcAft>
              <a:buClrTx/>
              <a:defRPr/>
            </a:pPr>
            <a:endParaRPr lang="en-GB" sz="2400" dirty="0">
              <a:solidFill>
                <a:srgbClr val="000000"/>
              </a:solidFill>
            </a:endParaRPr>
          </a:p>
          <a:p>
            <a:pPr>
              <a:spcBef>
                <a:spcPts val="300"/>
              </a:spcBef>
              <a:spcAft>
                <a:spcPts val="300"/>
              </a:spcAft>
              <a:buClrTx/>
              <a:defRPr/>
            </a:pPr>
            <a:r>
              <a:rPr lang="en-GB" sz="2800" b="1" dirty="0">
                <a:solidFill>
                  <a:srgbClr val="000000"/>
                </a:solidFill>
                <a:highlight>
                  <a:srgbClr val="C0C0C0"/>
                </a:highlight>
              </a:rPr>
              <a:t>UKHSA: </a:t>
            </a:r>
            <a:r>
              <a:rPr lang="en-GB" sz="2400" dirty="0">
                <a:solidFill>
                  <a:srgbClr val="000000"/>
                </a:solidFill>
                <a:highlight>
                  <a:srgbClr val="C0C0C0"/>
                </a:highlight>
              </a:rPr>
              <a:t>Supplement the DHSC marketing campaign through </a:t>
            </a:r>
            <a:r>
              <a:rPr lang="en-US" sz="2400" kern="100" dirty="0">
                <a:solidFill>
                  <a:prstClr val="black"/>
                </a:solidFill>
                <a:highlight>
                  <a:srgbClr val="C0C0C0"/>
                </a:highlight>
                <a:cs typeface="Times New Roman"/>
              </a:rPr>
              <a:t>low/no cost and stakeholder activity that aims to increase awareness of disease risk, knowledge of eligibility and how to access vaccines and maintain confidence</a:t>
            </a:r>
            <a:endParaRPr lang="en-GB" sz="2400" dirty="0">
              <a:solidFill>
                <a:srgbClr val="000000"/>
              </a:solidFill>
              <a:highlight>
                <a:srgbClr val="C0C0C0"/>
              </a:highlight>
            </a:endParaRPr>
          </a:p>
          <a:p>
            <a:pPr lvl="0">
              <a:spcBef>
                <a:spcPts val="300"/>
              </a:spcBef>
              <a:spcAft>
                <a:spcPts val="300"/>
              </a:spcAft>
              <a:buClrTx/>
              <a:defRPr/>
            </a:pPr>
            <a:endParaRPr lang="en-GB" sz="2400" dirty="0">
              <a:solidFill>
                <a:srgbClr val="000000"/>
              </a:solidFill>
            </a:endParaRPr>
          </a:p>
          <a:p>
            <a:pPr>
              <a:spcBef>
                <a:spcPts val="300"/>
              </a:spcBef>
              <a:spcAft>
                <a:spcPts val="300"/>
              </a:spcAft>
              <a:buClrTx/>
              <a:defRPr/>
            </a:pPr>
            <a:r>
              <a:rPr lang="en-GB" sz="2400" b="1" dirty="0">
                <a:solidFill>
                  <a:srgbClr val="000000"/>
                </a:solidFill>
                <a:highlight>
                  <a:srgbClr val="99DDEB"/>
                </a:highlight>
              </a:rPr>
              <a:t>NHSE: </a:t>
            </a:r>
            <a:r>
              <a:rPr lang="en-GB" sz="2400" dirty="0">
                <a:solidFill>
                  <a:srgbClr val="000000"/>
                </a:solidFill>
                <a:highlight>
                  <a:srgbClr val="99DDEB"/>
                </a:highlight>
              </a:rPr>
              <a:t>Responsible for operational communications activity – including anything related to delivery/access innovations and key uptake statistics as well as supporting UKHSA’s low/no cost activity and amplifying DHSC’s paid for marketing campaign through NHS channels and providers. Also responsible for delivering the staff vaccination campaign.</a:t>
            </a:r>
          </a:p>
        </p:txBody>
      </p:sp>
    </p:spTree>
    <p:extLst>
      <p:ext uri="{BB962C8B-B14F-4D97-AF65-F5344CB8AC3E}">
        <p14:creationId xmlns:p14="http://schemas.microsoft.com/office/powerpoint/2010/main" val="10461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0720F-E603-D2E3-64AC-0F7D8D0D1D0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638079-35F9-9685-AF02-1AC923665BF7}"/>
              </a:ext>
            </a:extLst>
          </p:cNvPr>
          <p:cNvSpPr>
            <a:spLocks noGrp="1"/>
          </p:cNvSpPr>
          <p:nvPr>
            <p:ph idx="1"/>
          </p:nvPr>
        </p:nvSpPr>
        <p:spPr>
          <a:xfrm>
            <a:off x="432000" y="1162878"/>
            <a:ext cx="10176872" cy="5695122"/>
          </a:xfrm>
        </p:spPr>
        <p:txBody>
          <a:bodyPr vert="horz" lIns="0" tIns="0" rIns="0" bIns="0" rtlCol="0" anchor="t">
            <a:noAutofit/>
          </a:bodyPr>
          <a:lstStyle/>
          <a:p>
            <a:pPr marL="342900" indent="-342900">
              <a:buFont typeface="Arial" panose="020B0604020202020204" pitchFamily="34" charset="0"/>
              <a:buChar char="•"/>
            </a:pPr>
            <a:r>
              <a:rPr lang="en-GB" sz="1800" b="1" dirty="0"/>
              <a:t>We still do not have the media plan or timings from DHSC marketing team who are responsible for the paid for section of the campaign. All we know is that the creative will be the same as last year with a similar approach which will focus on: </a:t>
            </a:r>
            <a:endParaRPr lang="en-GB" sz="1800" b="1">
              <a:cs typeface="Arial"/>
            </a:endParaRPr>
          </a:p>
          <a:p>
            <a:pPr marL="1028700" lvl="1">
              <a:buFont typeface="Arial" panose="020B0604020202020204" pitchFamily="34" charset="0"/>
              <a:buChar char="•"/>
            </a:pPr>
            <a:r>
              <a:rPr lang="en-GB" sz="1800">
                <a:ea typeface="Aptos" panose="020B0004020202020204" pitchFamily="34" charset="0"/>
                <a:cs typeface="Arial" panose="020B0604020202020204"/>
              </a:rPr>
              <a:t>At risk adults (flu specific)</a:t>
            </a:r>
          </a:p>
          <a:p>
            <a:pPr marL="1028700" lvl="1">
              <a:buChar char="•"/>
            </a:pPr>
            <a:r>
              <a:rPr lang="en-GB" sz="1800">
                <a:ea typeface="Aptos" panose="020B0004020202020204" pitchFamily="34" charset="0"/>
                <a:cs typeface="Arial" panose="020B0604020202020204"/>
              </a:rPr>
              <a:t>Maternal (flu as part of wider vaccine messaging)</a:t>
            </a:r>
          </a:p>
          <a:p>
            <a:pPr marL="1028700" lvl="1">
              <a:buChar char="•"/>
            </a:pPr>
            <a:r>
              <a:rPr lang="en-GB" sz="1800">
                <a:ea typeface="Aptos" panose="020B0004020202020204" pitchFamily="34" charset="0"/>
                <a:cs typeface="Arial" panose="020B0604020202020204"/>
              </a:rPr>
              <a:t>Childhood (flu as part of wider vaccine messaging)</a:t>
            </a:r>
            <a:endParaRPr lang="en-GB" sz="1800" dirty="0">
              <a:ea typeface="Aptos" panose="020B0004020202020204" pitchFamily="34" charset="0"/>
              <a:cs typeface="Arial"/>
            </a:endParaRPr>
          </a:p>
          <a:p>
            <a:pPr marL="1028700" lvl="1"/>
            <a:r>
              <a:rPr lang="en-GB" sz="1800">
                <a:ea typeface="Aptos" panose="020B0004020202020204" pitchFamily="34" charset="0"/>
                <a:cs typeface="Arial"/>
              </a:rPr>
              <a:t>Diverse publications &amp; media channels (flu as part of wider vaccine messaging)</a:t>
            </a:r>
            <a:endParaRPr lang="en-GB" sz="1800" dirty="0">
              <a:ea typeface="Aptos" panose="020B0004020202020204" pitchFamily="34" charset="0"/>
              <a:cs typeface="Arial"/>
            </a:endParaRPr>
          </a:p>
          <a:p>
            <a:pPr marL="342900" indent="-342900">
              <a:buChar char="•"/>
            </a:pPr>
            <a:r>
              <a:rPr lang="en-GB" sz="1800" b="1" dirty="0">
                <a:ea typeface="Aptos" panose="020B0004020202020204" pitchFamily="34" charset="0"/>
                <a:cs typeface="Arial"/>
              </a:rPr>
              <a:t>And wi</a:t>
            </a:r>
            <a:r>
              <a:rPr lang="en-GB" sz="1800" b="1">
                <a:ea typeface="Aptos" panose="020B0004020202020204" pitchFamily="34" charset="0"/>
                <a:cs typeface="Arial"/>
              </a:rPr>
              <a:t>ll include:</a:t>
            </a:r>
            <a:endParaRPr lang="en-GB" sz="1800" b="1" dirty="0">
              <a:ea typeface="Aptos" panose="020B0004020202020204" pitchFamily="34" charset="0"/>
              <a:cs typeface="Arial"/>
            </a:endParaRPr>
          </a:p>
          <a:p>
            <a:pPr marL="1028700" lvl="1" indent="-342900"/>
            <a:r>
              <a:rPr lang="en-GB" sz="1800" kern="100" dirty="0">
                <a:effectLst/>
                <a:ea typeface="Aptos" panose="020B0004020202020204" pitchFamily="34" charset="0"/>
                <a:cs typeface="Times New Roman" panose="02020603050405020304" pitchFamily="18" charset="0"/>
              </a:rPr>
              <a:t>TV advert across live TV, streaming platforms and on demand services</a:t>
            </a:r>
          </a:p>
          <a:p>
            <a:pPr marL="1028700" lvl="1" indent="-342900"/>
            <a:r>
              <a:rPr lang="en-GB" sz="1800" kern="100" dirty="0">
                <a:ea typeface="Aptos" panose="020B0004020202020204" pitchFamily="34" charset="0"/>
                <a:cs typeface="Times New Roman" panose="02020603050405020304" pitchFamily="18" charset="0"/>
              </a:rPr>
              <a:t>O</a:t>
            </a:r>
            <a:r>
              <a:rPr lang="en-GB" sz="1800" kern="100" dirty="0">
                <a:effectLst/>
                <a:ea typeface="Aptos" panose="020B0004020202020204" pitchFamily="34" charset="0"/>
                <a:cs typeface="Times New Roman" panose="02020603050405020304" pitchFamily="18" charset="0"/>
              </a:rPr>
              <a:t>ut of home advertising in regions with low vaccine take up </a:t>
            </a:r>
            <a:endParaRPr lang="en-GB" sz="1800" kern="100" dirty="0">
              <a:ea typeface="Aptos" panose="020B0004020202020204" pitchFamily="34" charset="0"/>
              <a:cs typeface="Times New Roman" panose="02020603050405020304" pitchFamily="18" charset="0"/>
            </a:endParaRPr>
          </a:p>
          <a:p>
            <a:pPr marL="1028700" lvl="1" indent="-342900"/>
            <a:r>
              <a:rPr lang="en-GB" sz="1800" kern="100" dirty="0">
                <a:ea typeface="Aptos" panose="020B0004020202020204" pitchFamily="34" charset="0"/>
                <a:cs typeface="Times New Roman" panose="02020603050405020304" pitchFamily="18" charset="0"/>
              </a:rPr>
              <a:t>Na</a:t>
            </a:r>
            <a:r>
              <a:rPr lang="en-GB" sz="1800" kern="100" dirty="0">
                <a:effectLst/>
                <a:ea typeface="Aptos" panose="020B0004020202020204" pitchFamily="34" charset="0"/>
                <a:cs typeface="Times New Roman" panose="02020603050405020304" pitchFamily="18" charset="0"/>
              </a:rPr>
              <a:t>tional radio and podcast advertising</a:t>
            </a:r>
          </a:p>
          <a:p>
            <a:pPr marL="1028700" lvl="1" indent="-342900"/>
            <a:r>
              <a:rPr lang="en-GB" sz="1800" kern="100" dirty="0">
                <a:ea typeface="Aptos" panose="020B0004020202020204" pitchFamily="34" charset="0"/>
                <a:cs typeface="Times New Roman" panose="02020603050405020304" pitchFamily="18" charset="0"/>
              </a:rPr>
              <a:t>B</a:t>
            </a:r>
            <a:r>
              <a:rPr lang="en-GB" sz="1800" kern="100" dirty="0">
                <a:effectLst/>
                <a:ea typeface="Aptos" panose="020B0004020202020204" pitchFamily="34" charset="0"/>
                <a:cs typeface="Times New Roman" panose="02020603050405020304" pitchFamily="18" charset="0"/>
              </a:rPr>
              <a:t>oosted content on social media channels</a:t>
            </a:r>
          </a:p>
          <a:p>
            <a:pPr marL="1028700" lvl="1" indent="-342900"/>
            <a:r>
              <a:rPr lang="en-GB" sz="1800" kern="100" dirty="0">
                <a:effectLst/>
                <a:ea typeface="Aptos" panose="020B0004020202020204" pitchFamily="34" charset="0"/>
                <a:cs typeface="Times New Roman" panose="02020603050405020304" pitchFamily="18" charset="0"/>
              </a:rPr>
              <a:t>Mainstream media paid for advertorials </a:t>
            </a:r>
          </a:p>
          <a:p>
            <a:pPr marL="1028700" lvl="1" indent="-342900"/>
            <a:r>
              <a:rPr lang="en-GB" sz="1800" kern="100" dirty="0">
                <a:effectLst/>
                <a:ea typeface="Aptos" panose="020B0004020202020204" pitchFamily="34" charset="0"/>
                <a:cs typeface="Times New Roman" panose="02020603050405020304" pitchFamily="18" charset="0"/>
              </a:rPr>
              <a:t>Multicultural media, weighted towards black and ethnic minority communities with lowest vaccine uptake</a:t>
            </a:r>
          </a:p>
          <a:p>
            <a:pPr marL="1028700" lvl="1" indent="-342900"/>
            <a:r>
              <a:rPr lang="en-GB" sz="1800" kern="100" dirty="0">
                <a:ea typeface="Aptos" panose="020B0004020202020204" pitchFamily="34" charset="0"/>
                <a:cs typeface="Times New Roman" panose="02020603050405020304" pitchFamily="18" charset="0"/>
              </a:rPr>
              <a:t>Work </a:t>
            </a:r>
            <a:r>
              <a:rPr lang="en-GB" sz="1800" kern="100" dirty="0">
                <a:effectLst/>
                <a:ea typeface="Aptos" panose="020B0004020202020204" pitchFamily="34" charset="0"/>
                <a:cs typeface="Times New Roman" panose="02020603050405020304" pitchFamily="18" charset="0"/>
              </a:rPr>
              <a:t>with websites, apps and brands who are aimed at our key cohorts so that we can reach them</a:t>
            </a:r>
          </a:p>
          <a:p>
            <a:pPr marL="1028700" lvl="1" indent="-342900"/>
            <a:r>
              <a:rPr lang="en-GB" sz="1800" kern="100" dirty="0">
                <a:effectLst/>
                <a:ea typeface="Aptos" panose="020B0004020202020204" pitchFamily="34" charset="0"/>
                <a:cs typeface="Times New Roman" panose="02020603050405020304" pitchFamily="18" charset="0"/>
              </a:rPr>
              <a:t>Social influencers, who will produce a wide range of creative content supporting the campaign messages.  </a:t>
            </a:r>
          </a:p>
        </p:txBody>
      </p:sp>
      <p:sp>
        <p:nvSpPr>
          <p:cNvPr id="4" name="Title 3">
            <a:extLst>
              <a:ext uri="{FF2B5EF4-FFF2-40B4-BE49-F238E27FC236}">
                <a16:creationId xmlns:a16="http://schemas.microsoft.com/office/drawing/2014/main" id="{E4E1A137-494E-5556-99FC-078A1C6E7526}"/>
              </a:ext>
            </a:extLst>
          </p:cNvPr>
          <p:cNvSpPr>
            <a:spLocks noGrp="1"/>
          </p:cNvSpPr>
          <p:nvPr>
            <p:ph type="title"/>
          </p:nvPr>
        </p:nvSpPr>
        <p:spPr/>
        <p:txBody>
          <a:bodyPr/>
          <a:lstStyle/>
          <a:p>
            <a:r>
              <a:rPr lang="en-GB"/>
              <a:t>Paid for marketing activity – DHSC led  </a:t>
            </a:r>
          </a:p>
        </p:txBody>
      </p:sp>
      <p:pic>
        <p:nvPicPr>
          <p:cNvPr id="7" name="Picture 6" descr="A yellow sign with black text&#10;&#10;AI-generated content may be incorrect.">
            <a:extLst>
              <a:ext uri="{FF2B5EF4-FFF2-40B4-BE49-F238E27FC236}">
                <a16:creationId xmlns:a16="http://schemas.microsoft.com/office/drawing/2014/main" id="{6EEF1711-EB4D-F467-F5EE-35A02391B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7781" y="1716706"/>
            <a:ext cx="3013879" cy="12529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6C3DD00-20DD-ED39-E86B-F8096B45F5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95008" y="3076808"/>
            <a:ext cx="1471372" cy="2278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29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F966D-84B9-75D3-C9DE-F1BFA4101FE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ED59CD7-1446-6A9A-14E2-BB4632F8CF2F}"/>
              </a:ext>
            </a:extLst>
          </p:cNvPr>
          <p:cNvSpPr>
            <a:spLocks noGrp="1"/>
          </p:cNvSpPr>
          <p:nvPr>
            <p:ph type="title"/>
          </p:nvPr>
        </p:nvSpPr>
        <p:spPr/>
        <p:txBody>
          <a:bodyPr/>
          <a:lstStyle/>
          <a:p>
            <a:r>
              <a:rPr lang="en-GB" dirty="0"/>
              <a:t>Organic </a:t>
            </a:r>
            <a:r>
              <a:rPr lang="en-GB"/>
              <a:t>communications activity – eligible public </a:t>
            </a:r>
          </a:p>
        </p:txBody>
      </p:sp>
      <p:sp>
        <p:nvSpPr>
          <p:cNvPr id="2" name="Content Placeholder 1">
            <a:extLst>
              <a:ext uri="{FF2B5EF4-FFF2-40B4-BE49-F238E27FC236}">
                <a16:creationId xmlns:a16="http://schemas.microsoft.com/office/drawing/2014/main" id="{B0818BC4-47E5-61EF-162E-2E3A8E1BC800}"/>
              </a:ext>
            </a:extLst>
          </p:cNvPr>
          <p:cNvSpPr>
            <a:spLocks noGrp="1"/>
          </p:cNvSpPr>
          <p:nvPr>
            <p:ph idx="1"/>
          </p:nvPr>
        </p:nvSpPr>
        <p:spPr>
          <a:xfrm>
            <a:off x="375138" y="1182373"/>
            <a:ext cx="11675405" cy="5106132"/>
          </a:xfrm>
        </p:spPr>
        <p:txBody>
          <a:bodyPr vert="horz" lIns="0" tIns="0" rIns="0" bIns="0" rtlCol="0" anchor="t">
            <a:noAutofit/>
          </a:bodyPr>
          <a:lstStyle/>
          <a:p>
            <a:r>
              <a:rPr lang="en-GB" sz="1200" b="1">
                <a:cs typeface="Arial"/>
              </a:rPr>
              <a:t>This season we will: </a:t>
            </a:r>
            <a:endParaRPr lang="en-GB" sz="1200" b="1" dirty="0">
              <a:cs typeface="Arial"/>
            </a:endParaRPr>
          </a:p>
          <a:p>
            <a:pPr marL="342900" indent="-342900">
              <a:buFont typeface="Calibri"/>
              <a:buChar char="-"/>
            </a:pPr>
            <a:r>
              <a:rPr lang="en-GB" sz="1200">
                <a:cs typeface="Arial"/>
              </a:rPr>
              <a:t>Hold a kick off call in collaboration with UKHSA with communications colleagues working in providers/relevant external organisations to give them an overview of the campaign approach in August</a:t>
            </a:r>
            <a:endParaRPr lang="en-GB" sz="1200" dirty="0">
              <a:cs typeface="Arial"/>
            </a:endParaRPr>
          </a:p>
          <a:p>
            <a:pPr marL="342900" indent="-342900">
              <a:buFont typeface="Calibri,Sans-Serif" panose="020B0604020202020204" pitchFamily="34" charset="0"/>
              <a:buChar char="-"/>
            </a:pPr>
            <a:r>
              <a:rPr lang="en-GB" sz="1200">
                <a:cs typeface="Arial"/>
              </a:rPr>
              <a:t>Deliver consistent drumbeat of public media moments and around data and operational milestones</a:t>
            </a:r>
            <a:endParaRPr lang="en-GB" sz="1200" dirty="0">
              <a:cs typeface="Arial"/>
            </a:endParaRPr>
          </a:p>
          <a:p>
            <a:pPr marL="342900" indent="-342900">
              <a:buFont typeface="Calibri,Sans-Serif" panose="020B0604020202020204" pitchFamily="34" charset="0"/>
              <a:buChar char="-"/>
            </a:pPr>
            <a:r>
              <a:rPr lang="en-GB" sz="1200">
                <a:cs typeface="Arial"/>
              </a:rPr>
              <a:t>Create stakeholder messaging toolkit including resources and work with representative bodies, patient organisations, 3</a:t>
            </a:r>
            <a:r>
              <a:rPr lang="en-GB" sz="1200" baseline="30000">
                <a:cs typeface="Arial"/>
              </a:rPr>
              <a:t>rd</a:t>
            </a:r>
            <a:r>
              <a:rPr lang="en-GB" sz="1200">
                <a:cs typeface="Arial"/>
              </a:rPr>
              <a:t> and voluntary sector organisations and others to support engagement and share messages </a:t>
            </a:r>
            <a:br>
              <a:rPr lang="en-GB" sz="1200" dirty="0">
                <a:cs typeface="Arial"/>
              </a:rPr>
            </a:br>
            <a:r>
              <a:rPr lang="en-GB" sz="1200">
                <a:cs typeface="Arial"/>
              </a:rPr>
              <a:t>- particularly with a focus on homelessness and expanded pharmacy offer – and offering  to co-create content where requested.</a:t>
            </a:r>
          </a:p>
          <a:p>
            <a:pPr marL="342900" indent="-342900">
              <a:buFont typeface="Calibri" panose="020B0604020202020204" pitchFamily="34" charset="0"/>
              <a:buChar char="-"/>
            </a:pPr>
            <a:r>
              <a:rPr lang="en-GB" sz="1200">
                <a:cs typeface="Arial"/>
              </a:rPr>
              <a:t>Keep key stakeholders updated and provide relevant information by attending regular forums such as the Royal Colleges Communications and Presidents call and regular email reminders of developments in the campaign</a:t>
            </a:r>
            <a:endParaRPr lang="en-GB" sz="1200" dirty="0">
              <a:cs typeface="Arial"/>
            </a:endParaRPr>
          </a:p>
          <a:p>
            <a:pPr marL="342900" indent="-342900">
              <a:buFont typeface="Calibri" panose="020B0604020202020204" pitchFamily="34" charset="0"/>
              <a:buChar char="-"/>
            </a:pPr>
            <a:r>
              <a:rPr lang="en-GB" sz="1200">
                <a:cs typeface="Arial"/>
              </a:rPr>
              <a:t>Create bespoke organic resources that complement the paid for marketing campaign. Our focus will be on assets for:</a:t>
            </a:r>
            <a:endParaRPr lang="en-GB" sz="1200" dirty="0">
              <a:cs typeface="Arial"/>
            </a:endParaRPr>
          </a:p>
          <a:p>
            <a:pPr marL="1028700" lvl="1">
              <a:spcAft>
                <a:spcPts val="600"/>
              </a:spcAft>
              <a:buFont typeface="Calibri"/>
              <a:buChar char="-"/>
            </a:pPr>
            <a:r>
              <a:rPr lang="en-GB" sz="1200" dirty="0">
                <a:cs typeface="Arial"/>
              </a:rPr>
              <a:t>the new childhood vaccine offer (focusing on 2-3s in September, the community pharmacy offer for 2-3 year olds and at risk children in October and the expansion of the community offer to all school aged children in December), newly eligible cohort of those experiencing homelessness, older adults (to include wider vaccine messaging), general eligibility and translated content, school aged flu consent assets (fulfilled as part of childhood </a:t>
            </a:r>
            <a:r>
              <a:rPr lang="en-GB" sz="1200" dirty="0" err="1">
                <a:cs typeface="Arial"/>
              </a:rPr>
              <a:t>va</a:t>
            </a:r>
            <a:r>
              <a:rPr lang="en-GB" sz="1200" dirty="0">
                <a:cs typeface="Arial"/>
              </a:rPr>
              <a:t>x brief, not winter vaccines)</a:t>
            </a:r>
          </a:p>
          <a:p>
            <a:pPr marL="171450" lvl="1" indent="-171450">
              <a:lnSpc>
                <a:spcPct val="100000"/>
              </a:lnSpc>
              <a:spcBef>
                <a:spcPts val="0"/>
              </a:spcBef>
              <a:spcAft>
                <a:spcPts val="600"/>
              </a:spcAft>
              <a:buFont typeface="Calibri" panose="020B0604020202020204" pitchFamily="34" charset="0"/>
              <a:buChar char="-"/>
            </a:pPr>
            <a:r>
              <a:rPr lang="en-GB" sz="1200">
                <a:cs typeface="Arial"/>
              </a:rPr>
              <a:t>   Send over 50 million invitations and reminders over the course of the campaign</a:t>
            </a:r>
            <a:endParaRPr lang="en-GB" sz="1200" dirty="0">
              <a:cs typeface="Arial"/>
            </a:endParaRPr>
          </a:p>
          <a:p>
            <a:pPr marL="285750" indent="-285750">
              <a:buFont typeface="Calibri"/>
              <a:buChar char="-"/>
            </a:pPr>
            <a:r>
              <a:rPr lang="en-GB" sz="1200" dirty="0">
                <a:cs typeface="Arial"/>
              </a:rPr>
              <a:t>Co-create and disseminate a stakeholder toolkit with UKHSA incl. scripts, key messages and social copy</a:t>
            </a:r>
          </a:p>
          <a:p>
            <a:pPr marL="285750" indent="-285750">
              <a:buFont typeface="Calibri"/>
              <a:buChar char="-"/>
            </a:pPr>
            <a:r>
              <a:rPr lang="en-GB" sz="1200">
                <a:cs typeface="Arial"/>
              </a:rPr>
              <a:t>Film clinical spokespeople (including CMO) on importance of getting the flu vaccine </a:t>
            </a:r>
            <a:endParaRPr lang="en-GB" sz="1200" dirty="0">
              <a:cs typeface="Arial"/>
            </a:endParaRPr>
          </a:p>
          <a:p>
            <a:pPr marL="285750" indent="-285750">
              <a:buFont typeface="Calibri"/>
              <a:buChar char="-"/>
            </a:pPr>
            <a:r>
              <a:rPr lang="en-GB" sz="1200">
                <a:cs typeface="Arial"/>
              </a:rPr>
              <a:t>Case studies ready for filming via regional colleagues (e.g. nurseries/ vaccine buses/ new pharmacy offer) and offered to broadcast</a:t>
            </a:r>
            <a:endParaRPr lang="en-GB" sz="1200" dirty="0">
              <a:cs typeface="Arial"/>
            </a:endParaRPr>
          </a:p>
          <a:p>
            <a:pPr marL="285750" indent="-285750">
              <a:buFont typeface="Calibri"/>
              <a:buChar char="-"/>
            </a:pPr>
            <a:r>
              <a:rPr lang="en-GB" sz="1200" dirty="0">
                <a:cs typeface="Arial"/>
              </a:rPr>
              <a:t>Work with our social media team to get messaging on winter vaccination through the GOV.UK WhatsApp channel, TikTok and regular corporate social channels</a:t>
            </a:r>
          </a:p>
          <a:p>
            <a:pPr marL="285750" indent="-285750">
              <a:buFont typeface="Calibri"/>
              <a:buChar char="-"/>
            </a:pPr>
            <a:r>
              <a:rPr lang="en-GB" sz="1200" dirty="0">
                <a:solidFill>
                  <a:srgbClr val="000000"/>
                </a:solidFill>
                <a:cs typeface="Arial"/>
              </a:rPr>
              <a:t>Equalities team will provide content tailored for specific communities and channels including: winter community newsletter, Affinity Xtra podcasts, radio content, editorials, videos, featuring trusted clinical voices, translated and easy read posters and leaflets, translated symptom flyer and explainer on child vaccine porcine content</a:t>
            </a:r>
            <a:endParaRPr lang="en-GB" sz="1200">
              <a:solidFill>
                <a:srgbClr val="231F20"/>
              </a:solidFill>
              <a:cs typeface="Arial"/>
            </a:endParaRPr>
          </a:p>
          <a:p>
            <a:pPr marL="285750" indent="-285750">
              <a:buFont typeface="Calibri"/>
              <a:buChar char="-"/>
            </a:pPr>
            <a:r>
              <a:rPr lang="en-GB" sz="1200">
                <a:cs typeface="Arial"/>
              </a:rPr>
              <a:t>Contribute to the ‘Stay Well this Winter’ leaflet that will go to all households of over 65s alongside winter fuel payment letters (over 2 million letters)</a:t>
            </a:r>
            <a:endParaRPr lang="en-GB" sz="1200" dirty="0">
              <a:cs typeface="Arial"/>
            </a:endParaRPr>
          </a:p>
          <a:p>
            <a:pPr marL="285750" indent="-285750">
              <a:buFont typeface="Calibri"/>
              <a:buChar char="-"/>
            </a:pPr>
            <a:r>
              <a:rPr lang="en-GB" sz="1200">
                <a:cs typeface="Arial"/>
              </a:rPr>
              <a:t>Update NHS.UK regularly to reflect current offer – particularly signposting local activity</a:t>
            </a:r>
          </a:p>
          <a:p>
            <a:pPr marL="285750" indent="-285750">
              <a:buFont typeface="Calibri"/>
              <a:buChar char="-"/>
            </a:pPr>
            <a:r>
              <a:rPr lang="en-GB" sz="1200" dirty="0">
                <a:cs typeface="Arial"/>
              </a:rPr>
              <a:t>Regularly </a:t>
            </a:r>
            <a:r>
              <a:rPr lang="en-GB" sz="1200" dirty="0" err="1">
                <a:cs typeface="Arial"/>
              </a:rPr>
              <a:t>upd</a:t>
            </a:r>
            <a:r>
              <a:rPr lang="en-GB" sz="1200" dirty="0">
                <a:cs typeface="Arial"/>
              </a:rPr>
              <a:t>ate on campaign through relevant bulletins including major communications to the system, such as the 3 year ambitions letter</a:t>
            </a:r>
          </a:p>
          <a:p>
            <a:pPr marL="285750" indent="-285750">
              <a:buFont typeface="Calibri"/>
              <a:buChar char="-"/>
            </a:pPr>
            <a:endParaRPr lang="en-GB" sz="1200" dirty="0">
              <a:cs typeface="Arial"/>
            </a:endParaRPr>
          </a:p>
          <a:p>
            <a:pPr marL="342900" indent="-342900">
              <a:buFont typeface="Calibri"/>
              <a:buChar char="-"/>
            </a:pPr>
            <a:endParaRPr lang="en-GB" dirty="0">
              <a:cs typeface="Arial" panose="020B0604020202020204"/>
            </a:endParaRPr>
          </a:p>
          <a:p>
            <a:pPr marL="342900" indent="-342900">
              <a:buFont typeface="Calibri"/>
              <a:buChar char="-"/>
            </a:pPr>
            <a:endParaRPr lang="en-GB" dirty="0">
              <a:cs typeface="Arial" panose="020B0604020202020204"/>
            </a:endParaRPr>
          </a:p>
        </p:txBody>
      </p:sp>
    </p:spTree>
    <p:extLst>
      <p:ext uri="{BB962C8B-B14F-4D97-AF65-F5344CB8AC3E}">
        <p14:creationId xmlns:p14="http://schemas.microsoft.com/office/powerpoint/2010/main" val="2454336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ED5F9-FC45-AD1B-6899-19A28E622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BE505-9257-0B65-E49D-C0EB72707820}"/>
              </a:ext>
            </a:extLst>
          </p:cNvPr>
          <p:cNvSpPr>
            <a:spLocks noGrp="1"/>
          </p:cNvSpPr>
          <p:nvPr>
            <p:ph type="title"/>
          </p:nvPr>
        </p:nvSpPr>
        <p:spPr/>
        <p:txBody>
          <a:bodyPr/>
          <a:lstStyle/>
          <a:p>
            <a:r>
              <a:rPr lang="en-GB"/>
              <a:t>Winter / Flu assets for eligible public</a:t>
            </a:r>
            <a:endParaRPr lang="en-GB" dirty="0"/>
          </a:p>
        </p:txBody>
      </p:sp>
      <p:sp>
        <p:nvSpPr>
          <p:cNvPr id="3" name="Content Placeholder 2">
            <a:extLst>
              <a:ext uri="{FF2B5EF4-FFF2-40B4-BE49-F238E27FC236}">
                <a16:creationId xmlns:a16="http://schemas.microsoft.com/office/drawing/2014/main" id="{19B4AD66-B206-72A5-AA12-C1AEFA4222FE}"/>
              </a:ext>
            </a:extLst>
          </p:cNvPr>
          <p:cNvSpPr>
            <a:spLocks noGrp="1"/>
          </p:cNvSpPr>
          <p:nvPr>
            <p:ph idx="1"/>
          </p:nvPr>
        </p:nvSpPr>
        <p:spPr>
          <a:xfrm>
            <a:off x="6098414" y="4044726"/>
            <a:ext cx="5839252" cy="2203008"/>
          </a:xfrm>
        </p:spPr>
        <p:txBody>
          <a:bodyPr vert="horz" lIns="0" tIns="0" rIns="0" bIns="0" rtlCol="0" anchor="t">
            <a:noAutofit/>
          </a:bodyPr>
          <a:lstStyle/>
          <a:p>
            <a:r>
              <a:rPr lang="en-GB" sz="1200" b="1" dirty="0"/>
              <a:t>DHSC:</a:t>
            </a:r>
            <a:endParaRPr lang="en-GB" sz="1200" dirty="0">
              <a:cs typeface="Arial"/>
            </a:endParaRPr>
          </a:p>
          <a:p>
            <a:r>
              <a:rPr lang="en-GB" sz="1200" dirty="0"/>
              <a:t>Refresh marketing assets where needed, including digital screens, posters, social media for the cohorts below - </a:t>
            </a:r>
            <a:endParaRPr lang="en-GB" sz="1200" dirty="0">
              <a:cs typeface="Arial"/>
            </a:endParaRPr>
          </a:p>
          <a:p>
            <a:pPr marL="342900" indent="-342900">
              <a:buFont typeface="Arial" panose="020B0604020202020204" pitchFamily="34" charset="0"/>
              <a:buChar char="•"/>
            </a:pPr>
            <a:r>
              <a:rPr lang="en-GB" sz="1200" dirty="0"/>
              <a:t>Pregnancy (flu, RSV, pertussis)</a:t>
            </a:r>
            <a:endParaRPr lang="en-GB" sz="1200" dirty="0">
              <a:cs typeface="Arial"/>
            </a:endParaRPr>
          </a:p>
          <a:p>
            <a:pPr marL="342900" indent="-342900">
              <a:buFont typeface="Arial" panose="020B0604020202020204" pitchFamily="34" charset="0"/>
              <a:buChar char="•"/>
            </a:pPr>
            <a:r>
              <a:rPr lang="en-GB" sz="1200"/>
              <a:t>LTHC (flu, COVID-19)</a:t>
            </a:r>
            <a:endParaRPr lang="en-GB" sz="1200">
              <a:cs typeface="Arial"/>
            </a:endParaRPr>
          </a:p>
          <a:p>
            <a:pPr marL="342900" indent="-342900">
              <a:buFont typeface="Arial" panose="020B0604020202020204" pitchFamily="34" charset="0"/>
              <a:buChar char="•"/>
            </a:pPr>
            <a:r>
              <a:rPr lang="en-GB" sz="1200" dirty="0"/>
              <a:t>2-3 year olds &amp; Children’s school aged flu (to be ready by August for September start)</a:t>
            </a:r>
            <a:endParaRPr lang="en-GB" sz="1200" dirty="0">
              <a:cs typeface="Arial"/>
            </a:endParaRPr>
          </a:p>
          <a:p>
            <a:pPr marL="342900" indent="-342900">
              <a:buFont typeface="Arial" panose="020B0604020202020204" pitchFamily="34" charset="0"/>
              <a:buChar char="•"/>
            </a:pPr>
            <a:r>
              <a:rPr lang="en-GB" sz="1200" dirty="0"/>
              <a:t>Adolescent/routine </a:t>
            </a:r>
            <a:r>
              <a:rPr lang="en-GB" sz="1200" dirty="0" err="1"/>
              <a:t>imms</a:t>
            </a:r>
            <a:r>
              <a:rPr lang="en-GB" sz="1200" dirty="0"/>
              <a:t>. CHIMMS as per last year. Adolescent to be developed for launch in Jan.</a:t>
            </a:r>
          </a:p>
          <a:p>
            <a:endParaRPr lang="en-GB" sz="1000" dirty="0"/>
          </a:p>
        </p:txBody>
      </p:sp>
      <p:sp>
        <p:nvSpPr>
          <p:cNvPr id="4" name="TextBox 3">
            <a:extLst>
              <a:ext uri="{FF2B5EF4-FFF2-40B4-BE49-F238E27FC236}">
                <a16:creationId xmlns:a16="http://schemas.microsoft.com/office/drawing/2014/main" id="{824857E0-8C01-B937-233D-E65E41138F7E}"/>
              </a:ext>
            </a:extLst>
          </p:cNvPr>
          <p:cNvSpPr txBox="1"/>
          <p:nvPr/>
        </p:nvSpPr>
        <p:spPr>
          <a:xfrm>
            <a:off x="6077215" y="1199113"/>
            <a:ext cx="5857594" cy="3416320"/>
          </a:xfrm>
          <a:prstGeom prst="rect">
            <a:avLst/>
          </a:prstGeom>
          <a:noFill/>
        </p:spPr>
        <p:txBody>
          <a:bodyPr wrap="square" lIns="91440" tIns="45720" rIns="91440" bIns="45720" rtlCol="0" anchor="t">
            <a:spAutoFit/>
          </a:bodyPr>
          <a:lstStyle/>
          <a:p>
            <a:r>
              <a:rPr lang="en-GB" sz="1200" b="1" dirty="0"/>
              <a:t>UKHSA: </a:t>
            </a:r>
            <a:br>
              <a:rPr lang="en-GB" sz="1200" dirty="0"/>
            </a:br>
            <a:endParaRPr lang="en-GB" sz="1200" dirty="0">
              <a:cs typeface="Arial"/>
            </a:endParaRPr>
          </a:p>
          <a:p>
            <a:pPr marL="285750" indent="-285750">
              <a:buFont typeface="Arial" panose="020B0604020202020204" pitchFamily="34" charset="0"/>
              <a:buChar char="•"/>
            </a:pPr>
            <a:r>
              <a:rPr lang="en-GB" sz="1200" dirty="0"/>
              <a:t>Flu checklist</a:t>
            </a:r>
            <a:endParaRPr lang="en-GB" sz="1200" dirty="0">
              <a:cs typeface="Arial"/>
            </a:endParaRPr>
          </a:p>
          <a:p>
            <a:pPr marL="285750" indent="-285750">
              <a:buFont typeface="Arial" panose="020B0604020202020204" pitchFamily="34" charset="0"/>
              <a:buChar char="•"/>
            </a:pPr>
            <a:r>
              <a:rPr lang="en-GB" sz="1200" dirty="0"/>
              <a:t>Flu &amp; COVID eligibility – including fact sheet, digital screen, posters and social media </a:t>
            </a:r>
            <a:endParaRPr lang="en-GB" sz="1200" dirty="0">
              <a:cs typeface="Arial"/>
            </a:endParaRPr>
          </a:p>
          <a:p>
            <a:pPr lvl="1"/>
            <a:endParaRPr lang="en-GB" sz="1200" dirty="0">
              <a:cs typeface="Arial"/>
            </a:endParaRPr>
          </a:p>
          <a:p>
            <a:r>
              <a:rPr lang="en-GB" sz="1200" dirty="0"/>
              <a:t>Additional translated languages/resources (Hindi, Gujarati, Urdu, Romanian, Polish, Bengali, Pashto, Dari, Albanian, Somali</a:t>
            </a:r>
            <a:endParaRPr lang="en-GB" sz="1200" dirty="0">
              <a:cs typeface="Arial"/>
            </a:endParaRPr>
          </a:p>
          <a:p>
            <a:pPr marL="742950" lvl="1" indent="-285750">
              <a:buFont typeface="Arial" panose="020B0604020202020204" pitchFamily="34" charset="0"/>
              <a:buChar char="•"/>
            </a:pPr>
            <a:r>
              <a:rPr lang="en-GB" sz="1200" dirty="0"/>
              <a:t>2-3 year olds &amp; Children’s school aged flu</a:t>
            </a:r>
            <a:endParaRPr lang="en-GB" sz="1200">
              <a:cs typeface="Arial"/>
            </a:endParaRPr>
          </a:p>
          <a:p>
            <a:pPr marL="742950" lvl="1" indent="-285750">
              <a:buFont typeface="Arial" panose="020B0604020202020204" pitchFamily="34" charset="0"/>
              <a:buChar char="•"/>
            </a:pPr>
            <a:r>
              <a:rPr lang="en-GB" sz="1200" dirty="0"/>
              <a:t>Homeless people/people living in housing shelters (NEW) Nicole &amp; UKHSA work together</a:t>
            </a:r>
            <a:endParaRPr lang="en-GB" sz="1200" dirty="0">
              <a:cs typeface="Arial"/>
            </a:endParaRPr>
          </a:p>
          <a:p>
            <a:pPr marL="742950" lvl="1" indent="-285750">
              <a:buFont typeface="Arial" panose="020B0604020202020204" pitchFamily="34" charset="0"/>
              <a:buChar char="•"/>
            </a:pPr>
            <a:r>
              <a:rPr lang="en-GB" sz="1200" dirty="0"/>
              <a:t>Community Pharmacy expansion</a:t>
            </a:r>
            <a:endParaRPr lang="en-GB" sz="1200" dirty="0">
              <a:cs typeface="Arial"/>
            </a:endParaRPr>
          </a:p>
          <a:p>
            <a:br>
              <a:rPr lang="en-GB" sz="1200" dirty="0"/>
            </a:br>
            <a:r>
              <a:rPr lang="en-GB" sz="1200" dirty="0"/>
              <a:t>Easy reads</a:t>
            </a:r>
            <a:endParaRPr lang="en-GB" sz="1200" dirty="0">
              <a:cs typeface="Arial"/>
            </a:endParaRPr>
          </a:p>
          <a:p>
            <a:pPr marL="742950" lvl="1" indent="-285750">
              <a:buFont typeface="Arial" panose="020B0604020202020204" pitchFamily="34" charset="0"/>
              <a:buChar char="•"/>
            </a:pPr>
            <a:r>
              <a:rPr lang="en-GB" sz="1200" dirty="0"/>
              <a:t>Top 3 (TBC)</a:t>
            </a:r>
            <a:endParaRPr lang="en-GB" sz="1200" dirty="0">
              <a:cs typeface="Arial"/>
            </a:endParaRPr>
          </a:p>
          <a:p>
            <a:endParaRPr lang="en-GB" dirty="0"/>
          </a:p>
          <a:p>
            <a:endParaRPr lang="en-GB" dirty="0"/>
          </a:p>
        </p:txBody>
      </p:sp>
      <p:sp>
        <p:nvSpPr>
          <p:cNvPr id="5" name="TextBox 4">
            <a:extLst>
              <a:ext uri="{FF2B5EF4-FFF2-40B4-BE49-F238E27FC236}">
                <a16:creationId xmlns:a16="http://schemas.microsoft.com/office/drawing/2014/main" id="{01D8E2D7-C5B9-0A22-CDF4-F6B10D5BB039}"/>
              </a:ext>
            </a:extLst>
          </p:cNvPr>
          <p:cNvSpPr txBox="1"/>
          <p:nvPr/>
        </p:nvSpPr>
        <p:spPr>
          <a:xfrm>
            <a:off x="629920" y="1198880"/>
            <a:ext cx="5445760" cy="49705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b="1">
                <a:solidFill>
                  <a:srgbClr val="242424"/>
                </a:solidFill>
                <a:cs typeface="Arial"/>
              </a:rPr>
              <a:t>NHSE:</a:t>
            </a:r>
            <a:endParaRPr lang="en-GB" sz="1200" b="1" dirty="0">
              <a:solidFill>
                <a:srgbClr val="242424"/>
              </a:solidFill>
              <a:cs typeface="Arial"/>
            </a:endParaRPr>
          </a:p>
          <a:p>
            <a:pPr marL="285750" indent="-285750">
              <a:buFont typeface="Arial"/>
              <a:buChar char="•"/>
            </a:pPr>
            <a:endParaRPr lang="en-GB" sz="1200" dirty="0">
              <a:solidFill>
                <a:srgbClr val="242424"/>
              </a:solidFill>
              <a:cs typeface="Arial"/>
            </a:endParaRPr>
          </a:p>
          <a:p>
            <a:pPr marL="285750" indent="-285750">
              <a:buFont typeface="Arial"/>
              <a:buChar char="•"/>
            </a:pPr>
            <a:r>
              <a:rPr lang="en-GB" sz="1200">
                <a:solidFill>
                  <a:srgbClr val="242424"/>
                </a:solidFill>
                <a:cs typeface="Arial"/>
              </a:rPr>
              <a:t>Older adults (flu &amp; COVID-19 &amp; RSV)</a:t>
            </a:r>
            <a:endParaRPr lang="en-US">
              <a:cs typeface="Arial"/>
            </a:endParaRPr>
          </a:p>
          <a:p>
            <a:pPr marL="742950" lvl="1" indent="-285750">
              <a:buFont typeface="Arial"/>
              <a:buChar char="•"/>
            </a:pPr>
            <a:r>
              <a:rPr lang="en-GB" sz="1200">
                <a:solidFill>
                  <a:srgbClr val="242424"/>
                </a:solidFill>
                <a:cs typeface="Arial"/>
              </a:rPr>
              <a:t>Digital screens (9:16 &amp; 16:9)</a:t>
            </a:r>
            <a:endParaRPr lang="en-GB"/>
          </a:p>
          <a:p>
            <a:pPr marL="742950" lvl="1" indent="-285750">
              <a:buFont typeface="Arial"/>
              <a:buChar char="•"/>
            </a:pPr>
            <a:r>
              <a:rPr lang="en-GB" sz="1200">
                <a:solidFill>
                  <a:srgbClr val="242424"/>
                </a:solidFill>
                <a:cs typeface="Arial"/>
              </a:rPr>
              <a:t>Posters (A4, A3 &amp; empty belly)</a:t>
            </a:r>
            <a:endParaRPr lang="en-GB"/>
          </a:p>
          <a:p>
            <a:pPr marL="742950" lvl="1" indent="-285750">
              <a:buFont typeface="Arial"/>
              <a:buChar char="•"/>
            </a:pPr>
            <a:r>
              <a:rPr lang="en-GB" sz="1200">
                <a:solidFill>
                  <a:srgbClr val="242424"/>
                </a:solidFill>
                <a:cs typeface="Arial"/>
              </a:rPr>
              <a:t>Social media (1:1, 16:9 &amp; 9:16)</a:t>
            </a:r>
            <a:endParaRPr lang="en-GB"/>
          </a:p>
          <a:p>
            <a:pPr marL="742950" lvl="1" indent="-285750">
              <a:buFont typeface="Arial"/>
              <a:buChar char="•"/>
            </a:pPr>
            <a:r>
              <a:rPr lang="en-GB" sz="1200" dirty="0">
                <a:solidFill>
                  <a:srgbClr val="242424"/>
                </a:solidFill>
                <a:cs typeface="Arial"/>
              </a:rPr>
              <a:t>General eligibility for older adult vaccines poster (shingles, </a:t>
            </a:r>
            <a:r>
              <a:rPr lang="en-GB" sz="1200" dirty="0" err="1">
                <a:solidFill>
                  <a:srgbClr val="242424"/>
                </a:solidFill>
                <a:cs typeface="Arial"/>
              </a:rPr>
              <a:t>pneumo</a:t>
            </a:r>
            <a:r>
              <a:rPr lang="en-GB" sz="1200" dirty="0">
                <a:solidFill>
                  <a:srgbClr val="242424"/>
                </a:solidFill>
                <a:cs typeface="Arial"/>
              </a:rPr>
              <a:t>, RSV, flu, COVID)</a:t>
            </a:r>
            <a:endParaRPr lang="en-GB">
              <a:cs typeface="Arial"/>
            </a:endParaRPr>
          </a:p>
          <a:p>
            <a:pPr marL="285750" indent="-285750">
              <a:buFont typeface="Arial"/>
              <a:buChar char="•"/>
            </a:pPr>
            <a:r>
              <a:rPr lang="en-GB" sz="1200">
                <a:solidFill>
                  <a:srgbClr val="242424"/>
                </a:solidFill>
                <a:cs typeface="Arial"/>
              </a:rPr>
              <a:t>School aged flu consent assets </a:t>
            </a:r>
            <a:r>
              <a:rPr lang="en-GB" sz="1200" i="1">
                <a:cs typeface="Arial"/>
              </a:rPr>
              <a:t>(to be ready by August for September start)</a:t>
            </a:r>
            <a:endParaRPr lang="en-GB" i="1">
              <a:cs typeface="Arial"/>
            </a:endParaRPr>
          </a:p>
          <a:p>
            <a:pPr marL="742950" lvl="1" indent="-285750">
              <a:buFont typeface="Arial"/>
              <a:buChar char="•"/>
            </a:pPr>
            <a:r>
              <a:rPr lang="en-GB" sz="1200">
                <a:solidFill>
                  <a:srgbClr val="242424"/>
                </a:solidFill>
                <a:cs typeface="Arial"/>
              </a:rPr>
              <a:t>Digital screens (9:16 &amp; 16:9)</a:t>
            </a:r>
            <a:endParaRPr lang="en-GB"/>
          </a:p>
          <a:p>
            <a:pPr marL="742950" lvl="1" indent="-285750">
              <a:buFont typeface="Arial"/>
              <a:buChar char="•"/>
            </a:pPr>
            <a:r>
              <a:rPr lang="en-GB" sz="1200">
                <a:solidFill>
                  <a:srgbClr val="242424"/>
                </a:solidFill>
                <a:cs typeface="Arial"/>
              </a:rPr>
              <a:t>Posters (A4 &amp; A3)</a:t>
            </a:r>
            <a:endParaRPr lang="en-GB"/>
          </a:p>
          <a:p>
            <a:pPr marL="742950" lvl="1" indent="-285750">
              <a:buFont typeface="Arial"/>
              <a:buChar char="•"/>
            </a:pPr>
            <a:r>
              <a:rPr lang="en-GB" sz="1200">
                <a:solidFill>
                  <a:srgbClr val="242424"/>
                </a:solidFill>
                <a:cs typeface="Arial"/>
              </a:rPr>
              <a:t>Social media (1:1, 16:9 &amp; 9:16)</a:t>
            </a:r>
            <a:endParaRPr lang="en-GB"/>
          </a:p>
          <a:p>
            <a:pPr marL="285750" indent="-285750">
              <a:buFont typeface="Arial"/>
              <a:buChar char="•"/>
            </a:pPr>
            <a:r>
              <a:rPr lang="en-GB" sz="1200">
                <a:solidFill>
                  <a:srgbClr val="242424"/>
                </a:solidFill>
                <a:cs typeface="Arial"/>
              </a:rPr>
              <a:t>Community Pharmacy expansion</a:t>
            </a:r>
            <a:endParaRPr lang="en-GB"/>
          </a:p>
          <a:p>
            <a:pPr marL="285750" indent="-285750">
              <a:buFont typeface="Arial"/>
              <a:buChar char="•"/>
            </a:pPr>
            <a:r>
              <a:rPr lang="en-GB" sz="1200">
                <a:solidFill>
                  <a:srgbClr val="242424"/>
                </a:solidFill>
                <a:cs typeface="Arial"/>
              </a:rPr>
              <a:t>Translated resources (Hindi, Gujarati, Urdu, Romanian, Polish, Bengali, Pashto, Dari, Albanian, Somali) in A4 &amp; 16:9:</a:t>
            </a:r>
            <a:endParaRPr lang="en-GB"/>
          </a:p>
          <a:p>
            <a:pPr marL="742950" lvl="1" indent="-285750">
              <a:buFont typeface="Arial"/>
              <a:buChar char="•"/>
            </a:pPr>
            <a:r>
              <a:rPr lang="en-GB" sz="1200">
                <a:solidFill>
                  <a:srgbClr val="242424"/>
                </a:solidFill>
                <a:cs typeface="Arial"/>
              </a:rPr>
              <a:t>Winter vaccine eligibility</a:t>
            </a:r>
            <a:endParaRPr lang="en-GB"/>
          </a:p>
          <a:p>
            <a:pPr marL="742950" lvl="1" indent="-285750">
              <a:buFont typeface="Arial"/>
              <a:buChar char="•"/>
            </a:pPr>
            <a:r>
              <a:rPr lang="en-GB" sz="1200">
                <a:solidFill>
                  <a:srgbClr val="242424"/>
                </a:solidFill>
                <a:cs typeface="Arial"/>
              </a:rPr>
              <a:t>Maternal vaccines (flu, RSV, pertussis)</a:t>
            </a:r>
            <a:endParaRPr lang="en-GB"/>
          </a:p>
          <a:p>
            <a:pPr marL="742950" lvl="1" indent="-285750">
              <a:buFont typeface="Arial"/>
              <a:buChar char="•"/>
            </a:pPr>
            <a:r>
              <a:rPr lang="en-GB" sz="1200">
                <a:solidFill>
                  <a:srgbClr val="242424"/>
                </a:solidFill>
                <a:cs typeface="Arial"/>
              </a:rPr>
              <a:t>Childhood</a:t>
            </a:r>
            <a:endParaRPr lang="en-GB"/>
          </a:p>
          <a:p>
            <a:pPr marL="742950" lvl="1" indent="-285750">
              <a:buFont typeface="Arial"/>
              <a:buChar char="•"/>
            </a:pPr>
            <a:r>
              <a:rPr lang="en-GB" sz="1200">
                <a:solidFill>
                  <a:srgbClr val="242424"/>
                </a:solidFill>
                <a:cs typeface="Arial"/>
              </a:rPr>
              <a:t>Older adults (flu, RSV &amp; COVID)</a:t>
            </a:r>
            <a:endParaRPr lang="en-GB"/>
          </a:p>
          <a:p>
            <a:pPr marL="742950" lvl="1" indent="-285750">
              <a:buFont typeface="Arial"/>
              <a:buChar char="•"/>
            </a:pPr>
            <a:r>
              <a:rPr lang="en-GB" sz="1200">
                <a:solidFill>
                  <a:srgbClr val="242424"/>
                </a:solidFill>
                <a:cs typeface="Arial"/>
              </a:rPr>
              <a:t>At-risk</a:t>
            </a:r>
            <a:endParaRPr lang="en-GB"/>
          </a:p>
          <a:p>
            <a:pPr marL="742950" lvl="1" indent="-285750">
              <a:buFont typeface="Arial"/>
              <a:buChar char="•"/>
            </a:pPr>
            <a:r>
              <a:rPr lang="en-GB" sz="1200">
                <a:solidFill>
                  <a:srgbClr val="242424"/>
                </a:solidFill>
                <a:cs typeface="Arial"/>
              </a:rPr>
              <a:t>HCW</a:t>
            </a:r>
            <a:endParaRPr lang="en-GB"/>
          </a:p>
          <a:p>
            <a:pPr marL="742950" lvl="1" indent="-285750" algn="l">
              <a:buFont typeface="Arial"/>
              <a:buChar char="•"/>
            </a:pPr>
            <a:endParaRPr lang="en-GB" sz="1200" dirty="0">
              <a:solidFill>
                <a:srgbClr val="242424"/>
              </a:solidFill>
              <a:cs typeface="Arial"/>
            </a:endParaRPr>
          </a:p>
          <a:p>
            <a:pPr marL="342900" indent="-342900">
              <a:spcAft>
                <a:spcPts val="600"/>
              </a:spcAft>
              <a:buFont typeface="Arial,Sans-Serif"/>
              <a:buChar char="•"/>
            </a:pPr>
            <a:r>
              <a:rPr lang="en-GB" sz="1200">
                <a:cs typeface="Arial"/>
              </a:rPr>
              <a:t>Flu and Pneumococcal Homeless people/people living in housing shelters (working with Shelter)</a:t>
            </a:r>
            <a:endParaRPr lang="en-GB" sz="1200">
              <a:solidFill>
                <a:srgbClr val="242424"/>
              </a:solidFill>
              <a:cs typeface="Arial"/>
            </a:endParaRPr>
          </a:p>
          <a:p>
            <a:pPr marL="342900" indent="-342900">
              <a:spcAft>
                <a:spcPts val="600"/>
              </a:spcAft>
              <a:buFont typeface="Arial,Sans-Serif"/>
              <a:buChar char="•"/>
            </a:pPr>
            <a:r>
              <a:rPr lang="en-GB" sz="1200">
                <a:cs typeface="Arial"/>
              </a:rPr>
              <a:t>At risk children</a:t>
            </a:r>
            <a:endParaRPr lang="en-GB" sz="1200">
              <a:solidFill>
                <a:srgbClr val="242424"/>
              </a:solidFill>
              <a:cs typeface="Arial"/>
            </a:endParaRPr>
          </a:p>
        </p:txBody>
      </p:sp>
    </p:spTree>
    <p:extLst>
      <p:ext uri="{BB962C8B-B14F-4D97-AF65-F5344CB8AC3E}">
        <p14:creationId xmlns:p14="http://schemas.microsoft.com/office/powerpoint/2010/main" val="3036447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0C954E8E-1349-0E47-8C03-466D08382F53}"/>
              </a:ext>
            </a:extLst>
          </p:cNvPr>
          <p:cNvGraphicFramePr>
            <a:graphicFrameLocks noGrp="1"/>
          </p:cNvGraphicFramePr>
          <p:nvPr>
            <p:ph idx="1"/>
            <p:extLst>
              <p:ext uri="{D42A27DB-BD31-4B8C-83A1-F6EECF244321}">
                <p14:modId xmlns:p14="http://schemas.microsoft.com/office/powerpoint/2010/main" val="749359298"/>
              </p:ext>
            </p:extLst>
          </p:nvPr>
        </p:nvGraphicFramePr>
        <p:xfrm>
          <a:off x="251724" y="50994"/>
          <a:ext cx="11136281" cy="6876011"/>
        </p:xfrm>
        <a:graphic>
          <a:graphicData uri="http://schemas.openxmlformats.org/drawingml/2006/table">
            <a:tbl>
              <a:tblPr bandRow="1">
                <a:tableStyleId>{5C22544A-7EE6-4342-B048-85BDC9FD1C3A}</a:tableStyleId>
              </a:tblPr>
              <a:tblGrid>
                <a:gridCol w="5894243">
                  <a:extLst>
                    <a:ext uri="{9D8B030D-6E8A-4147-A177-3AD203B41FA5}">
                      <a16:colId xmlns:a16="http://schemas.microsoft.com/office/drawing/2014/main" val="2378165590"/>
                    </a:ext>
                  </a:extLst>
                </a:gridCol>
                <a:gridCol w="478700">
                  <a:extLst>
                    <a:ext uri="{9D8B030D-6E8A-4147-A177-3AD203B41FA5}">
                      <a16:colId xmlns:a16="http://schemas.microsoft.com/office/drawing/2014/main" val="3359421904"/>
                    </a:ext>
                  </a:extLst>
                </a:gridCol>
                <a:gridCol w="632811">
                  <a:extLst>
                    <a:ext uri="{9D8B030D-6E8A-4147-A177-3AD203B41FA5}">
                      <a16:colId xmlns:a16="http://schemas.microsoft.com/office/drawing/2014/main" val="3956597677"/>
                    </a:ext>
                  </a:extLst>
                </a:gridCol>
                <a:gridCol w="621305">
                  <a:extLst>
                    <a:ext uri="{9D8B030D-6E8A-4147-A177-3AD203B41FA5}">
                      <a16:colId xmlns:a16="http://schemas.microsoft.com/office/drawing/2014/main" val="4053942278"/>
                    </a:ext>
                  </a:extLst>
                </a:gridCol>
                <a:gridCol w="552271">
                  <a:extLst>
                    <a:ext uri="{9D8B030D-6E8A-4147-A177-3AD203B41FA5}">
                      <a16:colId xmlns:a16="http://schemas.microsoft.com/office/drawing/2014/main" val="178421503"/>
                    </a:ext>
                  </a:extLst>
                </a:gridCol>
                <a:gridCol w="552271">
                  <a:extLst>
                    <a:ext uri="{9D8B030D-6E8A-4147-A177-3AD203B41FA5}">
                      <a16:colId xmlns:a16="http://schemas.microsoft.com/office/drawing/2014/main" val="2146002592"/>
                    </a:ext>
                  </a:extLst>
                </a:gridCol>
                <a:gridCol w="552271">
                  <a:extLst>
                    <a:ext uri="{9D8B030D-6E8A-4147-A177-3AD203B41FA5}">
                      <a16:colId xmlns:a16="http://schemas.microsoft.com/office/drawing/2014/main" val="3046865284"/>
                    </a:ext>
                  </a:extLst>
                </a:gridCol>
                <a:gridCol w="747867">
                  <a:extLst>
                    <a:ext uri="{9D8B030D-6E8A-4147-A177-3AD203B41FA5}">
                      <a16:colId xmlns:a16="http://schemas.microsoft.com/office/drawing/2014/main" val="2082274866"/>
                    </a:ext>
                  </a:extLst>
                </a:gridCol>
                <a:gridCol w="552271">
                  <a:extLst>
                    <a:ext uri="{9D8B030D-6E8A-4147-A177-3AD203B41FA5}">
                      <a16:colId xmlns:a16="http://schemas.microsoft.com/office/drawing/2014/main" val="2687932125"/>
                    </a:ext>
                  </a:extLst>
                </a:gridCol>
                <a:gridCol w="552271">
                  <a:extLst>
                    <a:ext uri="{9D8B030D-6E8A-4147-A177-3AD203B41FA5}">
                      <a16:colId xmlns:a16="http://schemas.microsoft.com/office/drawing/2014/main" val="2899958130"/>
                    </a:ext>
                  </a:extLst>
                </a:gridCol>
              </a:tblGrid>
              <a:tr h="409012">
                <a:tc>
                  <a:txBody>
                    <a:bodyPr/>
                    <a:lstStyle/>
                    <a:p>
                      <a:pPr rtl="0" fontAlgn="ctr">
                        <a:buNone/>
                      </a:pPr>
                      <a:r>
                        <a:rPr lang="en-GB" sz="1000" b="1" dirty="0">
                          <a:solidFill>
                            <a:schemeClr val="tx1"/>
                          </a:solidFill>
                          <a:effectLst/>
                          <a:latin typeface="Arial"/>
                        </a:rPr>
                        <a:t>Key deliverables and milestones – eligible public comms plan</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r>
                        <a:rPr lang="en-GB" sz="1000" b="1">
                          <a:solidFill>
                            <a:schemeClr val="tx1"/>
                          </a:solidFill>
                          <a:effectLst/>
                          <a:latin typeface="Arial"/>
                        </a:rPr>
                        <a:t>July </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Aug</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Sept</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Oct</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Nov </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Dec</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Jan </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Feb </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fontAlgn="b">
                        <a:buNone/>
                      </a:pPr>
                      <a:r>
                        <a:rPr lang="en-GB" sz="1000" b="1">
                          <a:solidFill>
                            <a:schemeClr val="tx1"/>
                          </a:solidFill>
                          <a:effectLst/>
                          <a:latin typeface="Arial"/>
                        </a:rPr>
                        <a:t>March</a:t>
                      </a: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2070123181"/>
                  </a:ext>
                </a:extLst>
              </a:tr>
              <a:tr h="240045">
                <a:tc>
                  <a:txBody>
                    <a:bodyPr/>
                    <a:lstStyle/>
                    <a:p>
                      <a:pPr rtl="0" fontAlgn="ctr">
                        <a:buNone/>
                      </a:pPr>
                      <a:r>
                        <a:rPr lang="en-GB" sz="1000" dirty="0">
                          <a:solidFill>
                            <a:schemeClr val="tx1"/>
                          </a:solidFill>
                          <a:effectLst/>
                          <a:latin typeface="Arial"/>
                        </a:rPr>
                        <a:t>Kick off call with communicators in the health system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r>
                        <a:rPr lang="en-GB" sz="1000" dirty="0">
                          <a:solidFill>
                            <a:schemeClr val="tx1"/>
                          </a:solidFill>
                          <a:effectLst/>
                          <a:latin typeface="Arial"/>
                        </a:rPr>
                        <a:t>Late July</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9278497"/>
                  </a:ext>
                </a:extLst>
              </a:tr>
              <a:tr h="247337">
                <a:tc>
                  <a:txBody>
                    <a:bodyPr/>
                    <a:lstStyle/>
                    <a:p>
                      <a:pPr rtl="0" fontAlgn="ctr">
                        <a:buNone/>
                      </a:pPr>
                      <a:r>
                        <a:rPr lang="en-GB" sz="1000" dirty="0">
                          <a:solidFill>
                            <a:schemeClr val="tx1"/>
                          </a:solidFill>
                          <a:effectLst/>
                          <a:latin typeface="Arial"/>
                        </a:rPr>
                        <a:t>Stakeholder toolkit and assets launched (to include homelessness and pharmacy expansion)</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r>
                        <a:rPr lang="en-GB" sz="1000" dirty="0">
                          <a:solidFill>
                            <a:schemeClr val="tx1"/>
                          </a:solidFill>
                          <a:effectLst/>
                          <a:latin typeface="Arial"/>
                        </a:rPr>
                        <a:t>Early Aug</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90749"/>
                  </a:ext>
                </a:extLst>
              </a:tr>
              <a:tr h="652072">
                <a:tc>
                  <a:txBody>
                    <a:bodyPr/>
                    <a:lstStyle/>
                    <a:p>
                      <a:pPr rtl="0" fontAlgn="ctr">
                        <a:buNone/>
                      </a:pPr>
                      <a:r>
                        <a:rPr lang="en-GB" sz="1000" dirty="0">
                          <a:solidFill>
                            <a:schemeClr val="tx1"/>
                          </a:solidFill>
                          <a:effectLst/>
                          <a:latin typeface="Arial"/>
                        </a:rPr>
                        <a:t>NBS opens for:</a:t>
                      </a:r>
                      <a:br>
                        <a:rPr lang="en-GB" sz="1000" dirty="0">
                          <a:solidFill>
                            <a:schemeClr val="tx1"/>
                          </a:solidFill>
                          <a:effectLst/>
                          <a:latin typeface="Arial"/>
                        </a:rPr>
                      </a:br>
                      <a:r>
                        <a:rPr lang="en-GB" sz="1000" dirty="0">
                          <a:solidFill>
                            <a:schemeClr val="tx1"/>
                          </a:solidFill>
                          <a:effectLst/>
                          <a:latin typeface="Arial"/>
                        </a:rPr>
                        <a:t>- pregnant people to book an appointment from 1 September</a:t>
                      </a:r>
                      <a:br>
                        <a:rPr lang="en-GB" sz="1000" dirty="0">
                          <a:solidFill>
                            <a:schemeClr val="tx1"/>
                          </a:solidFill>
                          <a:effectLst/>
                          <a:latin typeface="Arial"/>
                        </a:rPr>
                      </a:br>
                      <a:r>
                        <a:rPr lang="en-GB" sz="1000" dirty="0">
                          <a:solidFill>
                            <a:schemeClr val="tx1"/>
                          </a:solidFill>
                          <a:effectLst/>
                          <a:latin typeface="Arial"/>
                        </a:rPr>
                        <a:t>- over 65s, at risk adults, at risk children and children aged 2-3 years old to book an appointment from 1 October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000" dirty="0">
                          <a:solidFill>
                            <a:schemeClr val="tx1"/>
                          </a:solidFill>
                          <a:effectLst/>
                          <a:latin typeface="Arial"/>
                        </a:rPr>
                        <a:t>17-Aug</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b="1"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212060"/>
                  </a:ext>
                </a:extLst>
              </a:tr>
              <a:tr h="250884">
                <a:tc>
                  <a:txBody>
                    <a:bodyPr/>
                    <a:lstStyle/>
                    <a:p>
                      <a:pPr rtl="0" fontAlgn="ctr">
                        <a:buNone/>
                      </a:pPr>
                      <a:r>
                        <a:rPr lang="en-GB" sz="1000" dirty="0">
                          <a:solidFill>
                            <a:schemeClr val="tx1"/>
                          </a:solidFill>
                          <a:effectLst/>
                          <a:latin typeface="Arial"/>
                        </a:rPr>
                        <a:t>Press release, social and stakeholder content on opening of NBS earlier than ever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ptos Narrow"/>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000" dirty="0">
                          <a:solidFill>
                            <a:schemeClr val="tx1"/>
                          </a:solidFill>
                          <a:effectLst/>
                          <a:latin typeface="Aptos Narrow"/>
                        </a:rPr>
                        <a:t>17-Aug</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5094495"/>
                  </a:ext>
                </a:extLst>
              </a:tr>
              <a:tr h="592112">
                <a:tc>
                  <a:txBody>
                    <a:bodyPr/>
                    <a:lstStyle/>
                    <a:p>
                      <a:pPr rtl="0" fontAlgn="ctr">
                        <a:buNone/>
                      </a:pPr>
                      <a:r>
                        <a:rPr lang="en-GB" sz="1000" dirty="0">
                          <a:solidFill>
                            <a:schemeClr val="tx1"/>
                          </a:solidFill>
                          <a:effectLst/>
                          <a:latin typeface="Arial"/>
                        </a:rPr>
                        <a:t>Press release, social and stakeholder content on first vaccines being given to pregnant women and 2-3 year olds in GP surgeries. Broadcast piece to feature a child that was unwell with flu and video of children getting vaccinated. Trail that invitations will be coming to parents imminently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ptos Narrow"/>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000" dirty="0">
                          <a:solidFill>
                            <a:schemeClr val="tx1"/>
                          </a:solidFill>
                          <a:effectLst/>
                          <a:latin typeface="Aptos Narrow"/>
                        </a:rPr>
                        <a:t>01-Sep</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7812073"/>
                  </a:ext>
                </a:extLst>
              </a:tr>
              <a:tr h="223080">
                <a:tc>
                  <a:txBody>
                    <a:bodyPr/>
                    <a:lstStyle/>
                    <a:p>
                      <a:pPr rtl="0" fontAlgn="ctr">
                        <a:buNone/>
                      </a:pPr>
                      <a:r>
                        <a:rPr lang="en-GB" sz="1000" dirty="0">
                          <a:solidFill>
                            <a:schemeClr val="tx1"/>
                          </a:solidFill>
                          <a:effectLst/>
                          <a:latin typeface="Arial"/>
                        </a:rPr>
                        <a:t>Call/recall starts (letters, texts, emails) for 2-3 year olds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r>
                        <a:rPr lang="en-GB" sz="1000" dirty="0">
                          <a:solidFill>
                            <a:schemeClr val="tx1"/>
                          </a:solidFill>
                          <a:effectLst/>
                          <a:latin typeface="Arial"/>
                        </a:rPr>
                        <a:t>Late Sept</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581266"/>
                  </a:ext>
                </a:extLst>
              </a:tr>
              <a:tr h="584617">
                <a:tc>
                  <a:txBody>
                    <a:bodyPr/>
                    <a:lstStyle/>
                    <a:p>
                      <a:pPr rtl="0" fontAlgn="ctr">
                        <a:buNone/>
                      </a:pPr>
                      <a:r>
                        <a:rPr lang="en-GB" sz="1000" dirty="0">
                          <a:solidFill>
                            <a:schemeClr val="tx1"/>
                          </a:solidFill>
                          <a:effectLst/>
                          <a:latin typeface="Arial"/>
                        </a:rPr>
                        <a:t>Press release, social and stakeholder content on first appointments for older adults, at risk adults and children and first NBS pharmacy appointments for 2-3 year olds. Trail upcoming invitation campaign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000" dirty="0">
                          <a:solidFill>
                            <a:schemeClr val="tx1"/>
                          </a:solidFill>
                          <a:effectLst/>
                          <a:latin typeface="Arial"/>
                        </a:rPr>
                        <a:t>01-Oct</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78890966"/>
                  </a:ext>
                </a:extLst>
              </a:tr>
              <a:tr h="235491">
                <a:tc>
                  <a:txBody>
                    <a:bodyPr/>
                    <a:lstStyle/>
                    <a:p>
                      <a:pPr rtl="0" fontAlgn="ctr">
                        <a:buNone/>
                      </a:pPr>
                      <a:r>
                        <a:rPr lang="en-GB" sz="1000" dirty="0">
                          <a:solidFill>
                            <a:schemeClr val="tx1"/>
                          </a:solidFill>
                          <a:effectLst/>
                          <a:latin typeface="Arial"/>
                        </a:rPr>
                        <a:t>Flu vaccination event in Westminster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000" dirty="0">
                          <a:solidFill>
                            <a:schemeClr val="tx1"/>
                          </a:solidFill>
                          <a:effectLst/>
                          <a:latin typeface="Arial"/>
                        </a:rPr>
                        <a:t>15-Oct</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036822"/>
                  </a:ext>
                </a:extLst>
              </a:tr>
              <a:tr h="244194">
                <a:tc>
                  <a:txBody>
                    <a:bodyPr/>
                    <a:lstStyle/>
                    <a:p>
                      <a:pPr rtl="0" fontAlgn="ctr">
                        <a:buNone/>
                      </a:pPr>
                      <a:r>
                        <a:rPr lang="en-GB" sz="1000" dirty="0">
                          <a:solidFill>
                            <a:schemeClr val="tx1"/>
                          </a:solidFill>
                          <a:effectLst/>
                          <a:latin typeface="Arial"/>
                        </a:rPr>
                        <a:t>Call/recall starts for all other eligible cohorts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fontAlgn="b">
                        <a:buNone/>
                      </a:pPr>
                      <a:r>
                        <a:rPr lang="en-GB" sz="1000" dirty="0">
                          <a:solidFill>
                            <a:schemeClr val="tx1"/>
                          </a:solidFill>
                          <a:effectLst/>
                          <a:latin typeface="Arial"/>
                        </a:rPr>
                        <a:t>October to December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en-GB"/>
                    </a:p>
                  </a:txBody>
                  <a:tcPr/>
                </a:tc>
                <a:tc hMerge="1">
                  <a:txBody>
                    <a:bodyPr/>
                    <a:lstStyle/>
                    <a:p>
                      <a:endParaRPr lang="en-GB"/>
                    </a:p>
                  </a:txBody>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6440081"/>
                  </a:ext>
                </a:extLst>
              </a:tr>
              <a:tr h="427220">
                <a:tc>
                  <a:txBody>
                    <a:bodyPr/>
                    <a:lstStyle/>
                    <a:p>
                      <a:pPr rtl="0" fontAlgn="ctr">
                        <a:buNone/>
                      </a:pPr>
                      <a:r>
                        <a:rPr lang="en-GB" sz="1000">
                          <a:solidFill>
                            <a:schemeClr val="tx1"/>
                          </a:solidFill>
                          <a:effectLst/>
                          <a:latin typeface="Arial"/>
                        </a:rPr>
                        <a:t>NBS opens for:</a:t>
                      </a:r>
                      <a:br>
                        <a:rPr lang="en-GB" sz="1000" dirty="0">
                          <a:solidFill>
                            <a:schemeClr val="tx1"/>
                          </a:solidFill>
                          <a:effectLst/>
                          <a:latin typeface="Arial"/>
                        </a:rPr>
                      </a:br>
                      <a:r>
                        <a:rPr lang="en-GB" sz="1000">
                          <a:solidFill>
                            <a:schemeClr val="tx1"/>
                          </a:solidFill>
                          <a:effectLst/>
                          <a:latin typeface="Arial"/>
                        </a:rPr>
                        <a:t>- school aged catch up to book an appointment from 1 December </a:t>
                      </a:r>
                      <a:endParaRPr lang="en-GB" sz="1000" dirty="0">
                        <a:solidFill>
                          <a:schemeClr val="tx1"/>
                        </a:solidFill>
                        <a:effectLst/>
                        <a:latin typeface="Arial"/>
                      </a:endParaRP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buNone/>
                      </a:pPr>
                      <a:r>
                        <a:rPr lang="en-GB" sz="1000" dirty="0">
                          <a:solidFill>
                            <a:schemeClr val="tx1"/>
                          </a:solidFill>
                          <a:effectLst/>
                          <a:latin typeface="Arial"/>
                        </a:rPr>
                        <a:t>30-Nov</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6780105"/>
                  </a:ext>
                </a:extLst>
              </a:tr>
              <a:tr h="262770">
                <a:tc>
                  <a:txBody>
                    <a:bodyPr/>
                    <a:lstStyle/>
                    <a:p>
                      <a:pPr rtl="0" fontAlgn="ctr">
                        <a:buNone/>
                      </a:pPr>
                      <a:r>
                        <a:rPr lang="en-GB" sz="1000" dirty="0">
                          <a:solidFill>
                            <a:schemeClr val="tx1"/>
                          </a:solidFill>
                          <a:effectLst/>
                          <a:latin typeface="Arial"/>
                        </a:rPr>
                        <a:t>Stay Well this Winter leaflet delivered to 2 million households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r>
                        <a:rPr lang="en-GB" sz="1000" dirty="0">
                          <a:solidFill>
                            <a:schemeClr val="tx1"/>
                          </a:solidFill>
                          <a:effectLst/>
                          <a:latin typeface="Arial"/>
                        </a:rPr>
                        <a:t>Nov</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8420091"/>
                  </a:ext>
                </a:extLst>
              </a:tr>
              <a:tr h="487180">
                <a:tc>
                  <a:txBody>
                    <a:bodyPr/>
                    <a:lstStyle/>
                    <a:p>
                      <a:pPr rtl="0" fontAlgn="ctr">
                        <a:buNone/>
                      </a:pPr>
                      <a:r>
                        <a:rPr lang="en-GB" sz="1000">
                          <a:solidFill>
                            <a:schemeClr val="tx1"/>
                          </a:solidFill>
                          <a:effectLst/>
                          <a:latin typeface="Arial"/>
                        </a:rPr>
                        <a:t>Press release, social and stakeholder content on children coming forward to community pharmacies to get their vaccine </a:t>
                      </a:r>
                      <a:endParaRPr lang="en-GB" sz="1000" dirty="0">
                        <a:solidFill>
                          <a:schemeClr val="tx1"/>
                        </a:solidFill>
                        <a:effectLst/>
                        <a:latin typeface="Arial"/>
                      </a:endParaRP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dirty="0">
                          <a:solidFill>
                            <a:schemeClr val="tx1"/>
                          </a:solidFill>
                          <a:effectLst/>
                          <a:latin typeface="Arial"/>
                        </a:rPr>
                        <a:t>30-Nov or 01-Dec</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5024450"/>
                  </a:ext>
                </a:extLst>
              </a:tr>
              <a:tr h="306291">
                <a:tc>
                  <a:txBody>
                    <a:bodyPr/>
                    <a:lstStyle/>
                    <a:p>
                      <a:pPr rtl="0" fontAlgn="ctr">
                        <a:buNone/>
                      </a:pPr>
                      <a:r>
                        <a:rPr lang="en-GB" sz="1000">
                          <a:solidFill>
                            <a:schemeClr val="tx1"/>
                          </a:solidFill>
                          <a:effectLst/>
                          <a:latin typeface="Arial"/>
                        </a:rPr>
                        <a:t>Xmas/NY vaccine countdown drive</a:t>
                      </a:r>
                      <a:endParaRPr lang="en-GB" sz="1000" dirty="0">
                        <a:solidFill>
                          <a:schemeClr val="tx1"/>
                        </a:solidFill>
                        <a:effectLst/>
                        <a:latin typeface="Arial"/>
                      </a:endParaRP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buNone/>
                      </a:pPr>
                      <a:r>
                        <a:rPr lang="en-GB" sz="1000" dirty="0">
                          <a:solidFill>
                            <a:schemeClr val="tx1"/>
                          </a:solidFill>
                          <a:effectLst/>
                          <a:latin typeface="Arial"/>
                        </a:rPr>
                        <a:t>Late Nov/early Dec - month to go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en-GB"/>
                    </a:p>
                  </a:txBody>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5593012"/>
                  </a:ext>
                </a:extLst>
              </a:tr>
              <a:tr h="373466">
                <a:tc>
                  <a:txBody>
                    <a:bodyPr/>
                    <a:lstStyle/>
                    <a:p>
                      <a:pPr rtl="0" fontAlgn="ctr">
                        <a:buNone/>
                      </a:pPr>
                      <a:r>
                        <a:rPr lang="en-GB" sz="1000">
                          <a:solidFill>
                            <a:schemeClr val="tx1"/>
                          </a:solidFill>
                          <a:effectLst/>
                          <a:latin typeface="Arial"/>
                        </a:rPr>
                        <a:t>Data/operational comms opportunities  </a:t>
                      </a:r>
                      <a:endParaRPr lang="en-GB" sz="1000" dirty="0">
                        <a:solidFill>
                          <a:schemeClr val="tx1"/>
                        </a:solidFill>
                        <a:effectLst/>
                        <a:latin typeface="Arial"/>
                      </a:endParaRP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7">
                  <a:txBody>
                    <a:bodyPr/>
                    <a:lstStyle/>
                    <a:p>
                      <a:pPr algn="ctr" fontAlgn="b">
                        <a:buNone/>
                      </a:pPr>
                      <a:r>
                        <a:rPr lang="en-GB" sz="1000" dirty="0">
                          <a:solidFill>
                            <a:schemeClr val="tx1"/>
                          </a:solidFill>
                          <a:effectLst/>
                          <a:latin typeface="Arial"/>
                        </a:rPr>
                        <a:t>Throughout the season with timing and content dependent on what the uptake/hospital data shows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69140040"/>
                  </a:ext>
                </a:extLst>
              </a:tr>
              <a:tr h="310424">
                <a:tc>
                  <a:txBody>
                    <a:bodyPr/>
                    <a:lstStyle/>
                    <a:p>
                      <a:pPr rtl="0" fontAlgn="ctr">
                        <a:buNone/>
                      </a:pPr>
                      <a:r>
                        <a:rPr lang="en-GB" sz="1000">
                          <a:solidFill>
                            <a:schemeClr val="tx1"/>
                          </a:solidFill>
                          <a:effectLst/>
                          <a:latin typeface="Arial"/>
                        </a:rPr>
                        <a:t>Social media via NHS and partners channels to include case studies and clinical spokespeople</a:t>
                      </a:r>
                      <a:endParaRPr lang="en-GB" sz="1000" dirty="0">
                        <a:solidFill>
                          <a:schemeClr val="tx1"/>
                        </a:solidFill>
                        <a:effectLst/>
                        <a:latin typeface="Arial"/>
                      </a:endParaRP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8">
                  <a:txBody>
                    <a:bodyPr/>
                    <a:lstStyle/>
                    <a:p>
                      <a:pPr fontAlgn="b">
                        <a:buNone/>
                      </a:pPr>
                      <a:r>
                        <a:rPr lang="en-GB" sz="1000" dirty="0">
                          <a:solidFill>
                            <a:schemeClr val="tx1"/>
                          </a:solidFill>
                          <a:effectLst/>
                          <a:latin typeface="Arial"/>
                        </a:rPr>
                        <a:t>Always on' social media' throughout the season nationally, regionally and locally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tc hMerge="1">
                  <a:txBody>
                    <a:bodyPr/>
                    <a:lstStyle/>
                    <a:p>
                      <a:pPr fontAlgn="b">
                        <a:buNone/>
                      </a:pPr>
                      <a:endParaRPr lang="en-GB" sz="1000" dirty="0">
                        <a:solidFill>
                          <a:schemeClr val="tx1"/>
                        </a:solidFill>
                        <a:effectLst/>
                        <a:latin typeface="Arial"/>
                      </a:endParaRPr>
                    </a:p>
                  </a:txBody>
                  <a:tcPr marL="9525" marR="9525" marT="9525" anchor="b">
                    <a:lnL>
                      <a:noFill/>
                    </a:lnL>
                    <a:lnR>
                      <a:noFill/>
                    </a:lnR>
                    <a:lnT>
                      <a:noFill/>
                    </a:lnT>
                    <a:lnB>
                      <a:noFill/>
                    </a:lnB>
                    <a:solidFill>
                      <a:srgbClr val="E8E8E8"/>
                    </a:solidFill>
                  </a:tcPr>
                </a:tc>
                <a:extLst>
                  <a:ext uri="{0D108BD9-81ED-4DB2-BD59-A6C34878D82A}">
                    <a16:rowId xmlns:a16="http://schemas.microsoft.com/office/drawing/2014/main" val="629386248"/>
                  </a:ext>
                </a:extLst>
              </a:tr>
              <a:tr h="409012">
                <a:tc>
                  <a:txBody>
                    <a:bodyPr/>
                    <a:lstStyle/>
                    <a:p>
                      <a:pPr rtl="0" fontAlgn="ctr">
                        <a:buNone/>
                      </a:pPr>
                      <a:r>
                        <a:rPr lang="en-GB" sz="1000">
                          <a:solidFill>
                            <a:schemeClr val="tx1"/>
                          </a:solidFill>
                          <a:effectLst/>
                          <a:latin typeface="Arial"/>
                        </a:rPr>
                        <a:t>Continue to keep stakeholders updated and engaged through regular touchpoints such as Royal Colleges call </a:t>
                      </a:r>
                      <a:endParaRPr lang="en-GB" sz="1000" dirty="0">
                        <a:solidFill>
                          <a:schemeClr val="tx1"/>
                        </a:solidFill>
                        <a:effectLst/>
                        <a:latin typeface="Arial"/>
                      </a:endParaRP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8">
                  <a:txBody>
                    <a:bodyPr/>
                    <a:lstStyle/>
                    <a:p>
                      <a:pPr algn="ctr" fontAlgn="b">
                        <a:buNone/>
                      </a:pPr>
                      <a:r>
                        <a:rPr lang="en-GB" sz="1000" dirty="0">
                          <a:solidFill>
                            <a:schemeClr val="tx1"/>
                          </a:solidFill>
                          <a:effectLst/>
                          <a:latin typeface="Arial"/>
                        </a:rPr>
                        <a:t>Throughout the season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16246487"/>
                  </a:ext>
                </a:extLst>
              </a:tr>
              <a:tr h="409012">
                <a:tc>
                  <a:txBody>
                    <a:bodyPr/>
                    <a:lstStyle/>
                    <a:p>
                      <a:pPr rtl="0" fontAlgn="ctr">
                        <a:buNone/>
                      </a:pPr>
                      <a:r>
                        <a:rPr lang="en-GB" sz="1000" dirty="0">
                          <a:solidFill>
                            <a:schemeClr val="tx1"/>
                          </a:solidFill>
                          <a:effectLst/>
                          <a:latin typeface="Arial"/>
                        </a:rPr>
                        <a:t>Diverse audience outreach </a:t>
                      </a:r>
                      <a:r>
                        <a:rPr lang="en-GB" sz="1000" dirty="0" err="1">
                          <a:solidFill>
                            <a:schemeClr val="tx1"/>
                          </a:solidFill>
                          <a:effectLst/>
                          <a:latin typeface="Arial"/>
                        </a:rPr>
                        <a:t>thorugh</a:t>
                      </a:r>
                      <a:r>
                        <a:rPr lang="en-GB" sz="1000" dirty="0">
                          <a:solidFill>
                            <a:schemeClr val="tx1"/>
                          </a:solidFill>
                          <a:effectLst/>
                          <a:latin typeface="Arial"/>
                        </a:rPr>
                        <a:t> community update letters, podcast interviews, radio interviews and translated materials </a:t>
                      </a:r>
                    </a:p>
                  </a:txBody>
                  <a:tcPr marL="171450" marR="9525" marT="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b">
                        <a:buNone/>
                      </a:pPr>
                      <a:endParaRPr lang="en-GB" sz="1000" dirty="0">
                        <a:solidFill>
                          <a:schemeClr val="tx1"/>
                        </a:solidFill>
                        <a:effectLst/>
                        <a:latin typeface="Arial"/>
                      </a:endParaRP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gridSpan="8">
                  <a:txBody>
                    <a:bodyPr/>
                    <a:lstStyle/>
                    <a:p>
                      <a:pPr algn="ctr" fontAlgn="b">
                        <a:buNone/>
                      </a:pPr>
                      <a:r>
                        <a:rPr lang="en-GB" sz="1000" dirty="0">
                          <a:solidFill>
                            <a:schemeClr val="tx1"/>
                          </a:solidFill>
                          <a:effectLst/>
                          <a:latin typeface="Arial"/>
                        </a:rPr>
                        <a:t>Throughout the season </a:t>
                      </a:r>
                    </a:p>
                  </a:txBody>
                  <a:tcPr marL="9525" marR="9525" marT="9525"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93889881"/>
                  </a:ext>
                </a:extLst>
              </a:tr>
            </a:tbl>
          </a:graphicData>
        </a:graphic>
      </p:graphicFrame>
    </p:spTree>
    <p:extLst>
      <p:ext uri="{BB962C8B-B14F-4D97-AF65-F5344CB8AC3E}">
        <p14:creationId xmlns:p14="http://schemas.microsoft.com/office/powerpoint/2010/main" val="40353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FF309-2592-CF16-CBFC-FF637D1E5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76848-1DE4-E8A7-AB1A-71CCF5891C13}"/>
              </a:ext>
            </a:extLst>
          </p:cNvPr>
          <p:cNvSpPr>
            <a:spLocks noGrp="1"/>
          </p:cNvSpPr>
          <p:nvPr>
            <p:ph type="ctrTitle"/>
          </p:nvPr>
        </p:nvSpPr>
        <p:spPr>
          <a:xfrm>
            <a:off x="432000" y="1620106"/>
            <a:ext cx="7582447" cy="2507695"/>
          </a:xfrm>
        </p:spPr>
        <p:txBody>
          <a:bodyPr/>
          <a:lstStyle/>
          <a:p>
            <a:r>
              <a:rPr lang="en-GB" sz="4800"/>
              <a:t>Frontline health and social care workers  </a:t>
            </a:r>
            <a:r>
              <a:rPr lang="en-GB" sz="4800" dirty="0"/>
              <a:t>communications </a:t>
            </a:r>
            <a:br>
              <a:rPr lang="en-GB" sz="4800" dirty="0"/>
            </a:br>
            <a:r>
              <a:rPr lang="en-GB" sz="4800" dirty="0"/>
              <a:t>plan </a:t>
            </a:r>
          </a:p>
        </p:txBody>
      </p:sp>
      <p:sp>
        <p:nvSpPr>
          <p:cNvPr id="3" name="Subtitle 2">
            <a:extLst>
              <a:ext uri="{FF2B5EF4-FFF2-40B4-BE49-F238E27FC236}">
                <a16:creationId xmlns:a16="http://schemas.microsoft.com/office/drawing/2014/main" id="{64C9E2A1-005C-561F-AADD-3614B785AFA1}"/>
              </a:ext>
            </a:extLst>
          </p:cNvPr>
          <p:cNvSpPr>
            <a:spLocks noGrp="1"/>
          </p:cNvSpPr>
          <p:nvPr>
            <p:ph type="subTitle" idx="1"/>
          </p:nvPr>
        </p:nvSpPr>
        <p:spPr>
          <a:xfrm>
            <a:off x="432000" y="4122498"/>
            <a:ext cx="7973051" cy="1024967"/>
          </a:xfrm>
        </p:spPr>
        <p:txBody>
          <a:bodyPr vert="horz" lIns="0" tIns="0" rIns="0" bIns="0" rtlCol="0" anchor="t">
            <a:normAutofit/>
          </a:bodyPr>
          <a:lstStyle/>
          <a:p>
            <a:r>
              <a:rPr lang="en-US" sz="1800" b="1" i="0" u="none" strike="noStrike" dirty="0">
                <a:solidFill>
                  <a:srgbClr val="005EB8"/>
                </a:solidFill>
                <a:effectLst/>
                <a:latin typeface="Arial"/>
                <a:cs typeface="Arial"/>
              </a:rPr>
              <a:t> </a:t>
            </a:r>
            <a:br>
              <a:rPr lang="en-US" sz="1800" b="1" i="0" u="none" strike="noStrike" dirty="0">
                <a:effectLst/>
                <a:latin typeface="Arial" panose="020B0604020202020204" pitchFamily="34" charset="0"/>
              </a:rPr>
            </a:br>
            <a:br>
              <a:rPr lang="en-US" sz="1800" b="1" i="0" u="none" strike="noStrike" dirty="0">
                <a:effectLst/>
                <a:latin typeface="Arial" panose="020B0604020202020204" pitchFamily="34" charset="0"/>
              </a:rPr>
            </a:br>
            <a:endParaRPr lang="en-US" sz="1800" b="1">
              <a:solidFill>
                <a:srgbClr val="005EB8"/>
              </a:solidFill>
              <a:cs typeface="Arial"/>
            </a:endParaRPr>
          </a:p>
        </p:txBody>
      </p:sp>
    </p:spTree>
    <p:extLst>
      <p:ext uri="{BB962C8B-B14F-4D97-AF65-F5344CB8AC3E}">
        <p14:creationId xmlns:p14="http://schemas.microsoft.com/office/powerpoint/2010/main" val="301195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10499-45B7-C11C-FFD6-17CF476648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4F3CD-E030-B788-1BF9-21CC0CCFBC0E}"/>
              </a:ext>
            </a:extLst>
          </p:cNvPr>
          <p:cNvSpPr>
            <a:spLocks noGrp="1"/>
          </p:cNvSpPr>
          <p:nvPr>
            <p:ph type="title"/>
          </p:nvPr>
        </p:nvSpPr>
        <p:spPr/>
        <p:txBody>
          <a:bodyPr/>
          <a:lstStyle/>
          <a:p>
            <a:r>
              <a:rPr lang="en-GB"/>
              <a:t>Communications approach </a:t>
            </a:r>
          </a:p>
        </p:txBody>
      </p:sp>
      <p:sp>
        <p:nvSpPr>
          <p:cNvPr id="3" name="Content Placeholder 2">
            <a:extLst>
              <a:ext uri="{FF2B5EF4-FFF2-40B4-BE49-F238E27FC236}">
                <a16:creationId xmlns:a16="http://schemas.microsoft.com/office/drawing/2014/main" id="{C83E309F-3DAA-5BE2-EA82-98419856070D}"/>
              </a:ext>
            </a:extLst>
          </p:cNvPr>
          <p:cNvSpPr>
            <a:spLocks noGrp="1"/>
          </p:cNvSpPr>
          <p:nvPr>
            <p:ph idx="1"/>
          </p:nvPr>
        </p:nvSpPr>
        <p:spPr>
          <a:xfrm>
            <a:off x="375138" y="1279920"/>
            <a:ext cx="11404154" cy="4792517"/>
          </a:xfrm>
        </p:spPr>
        <p:txBody>
          <a:bodyPr vert="horz" lIns="0" tIns="0" rIns="0" bIns="0" rtlCol="0" anchor="t">
            <a:normAutofit/>
          </a:bodyPr>
          <a:lstStyle/>
          <a:p>
            <a:pPr lvl="0">
              <a:lnSpc>
                <a:spcPct val="115000"/>
              </a:lnSpc>
              <a:spcAft>
                <a:spcPts val="800"/>
              </a:spcAft>
            </a:pPr>
            <a:endParaRPr lang="en-GB" sz="1800" kern="100" dirty="0">
              <a:solidFill>
                <a:srgbClr val="000000"/>
              </a:solidFill>
              <a:ea typeface="Aptos" panose="020B0004020202020204" pitchFamily="34" charset="0"/>
              <a:cs typeface="Times New Roman" panose="02020603050405020304" pitchFamily="18" charset="0"/>
            </a:endParaRPr>
          </a:p>
          <a:p>
            <a:pPr lvl="0">
              <a:lnSpc>
                <a:spcPct val="115000"/>
              </a:lnSpc>
              <a:spcAft>
                <a:spcPts val="800"/>
              </a:spcAft>
            </a:pPr>
            <a:endParaRPr lang="en-GB" sz="2400" kern="100" dirty="0">
              <a:solidFill>
                <a:srgbClr val="000000"/>
              </a:solidFill>
              <a:ea typeface="Aptos" panose="020B0004020202020204" pitchFamily="34" charset="0"/>
              <a:cs typeface="Times New Roman" panose="02020603050405020304" pitchFamily="18" charset="0"/>
            </a:endParaRPr>
          </a:p>
          <a:p>
            <a:pPr lvl="0">
              <a:lnSpc>
                <a:spcPct val="115000"/>
              </a:lnSpc>
              <a:spcAft>
                <a:spcPts val="800"/>
              </a:spcAft>
            </a:pPr>
            <a:endParaRPr lang="en-GB" sz="2400" kern="100" dirty="0">
              <a:solidFill>
                <a:srgbClr val="000000"/>
              </a:solidFill>
              <a:ea typeface="Aptos" panose="020B0004020202020204" pitchFamily="34" charset="0"/>
              <a:cs typeface="Times New Roman" panose="02020603050405020304" pitchFamily="18" charset="0"/>
            </a:endParaRPr>
          </a:p>
          <a:p>
            <a:pPr lvl="0">
              <a:lnSpc>
                <a:spcPct val="115000"/>
              </a:lnSpc>
              <a:spcAft>
                <a:spcPts val="800"/>
              </a:spcAft>
            </a:pPr>
            <a:endParaRPr lang="en-GB" sz="2400" kern="100" dirty="0">
              <a:solidFill>
                <a:srgbClr val="000000"/>
              </a:solidFill>
              <a:ea typeface="Aptos" panose="020B0004020202020204" pitchFamily="34" charset="0"/>
              <a:cs typeface="Times New Roman" panose="02020603050405020304" pitchFamily="18" charset="0"/>
            </a:endParaRPr>
          </a:p>
          <a:p>
            <a:pPr lvl="0">
              <a:spcBef>
                <a:spcPts val="300"/>
              </a:spcBef>
              <a:spcAft>
                <a:spcPts val="300"/>
              </a:spcAft>
              <a:buClrTx/>
              <a:defRPr/>
            </a:pPr>
            <a:endParaRPr lang="en-GB" sz="2400" dirty="0">
              <a:solidFill>
                <a:srgbClr val="000000"/>
              </a:solidFill>
              <a:latin typeface="Arial" panose="020B0604020202020204" pitchFamily="34" charset="0"/>
            </a:endParaRPr>
          </a:p>
        </p:txBody>
      </p:sp>
      <p:pic>
        <p:nvPicPr>
          <p:cNvPr id="5" name="table">
            <a:extLst>
              <a:ext uri="{FF2B5EF4-FFF2-40B4-BE49-F238E27FC236}">
                <a16:creationId xmlns:a16="http://schemas.microsoft.com/office/drawing/2014/main" id="{76AB33A2-9AA7-773E-0108-C30308F9E09F}"/>
              </a:ext>
            </a:extLst>
          </p:cNvPr>
          <p:cNvPicPr>
            <a:picLocks noChangeAspect="1"/>
          </p:cNvPicPr>
          <p:nvPr/>
        </p:nvPicPr>
        <p:blipFill>
          <a:blip r:embed="rId3"/>
          <a:stretch>
            <a:fillRect/>
          </a:stretch>
        </p:blipFill>
        <p:spPr>
          <a:xfrm>
            <a:off x="423192" y="2789341"/>
            <a:ext cx="11397540" cy="3949500"/>
          </a:xfrm>
          <a:prstGeom prst="rect">
            <a:avLst/>
          </a:prstGeom>
        </p:spPr>
      </p:pic>
      <p:sp>
        <p:nvSpPr>
          <p:cNvPr id="4" name="TextBox 3">
            <a:extLst>
              <a:ext uri="{FF2B5EF4-FFF2-40B4-BE49-F238E27FC236}">
                <a16:creationId xmlns:a16="http://schemas.microsoft.com/office/drawing/2014/main" id="{1B709ACA-1755-885F-0125-192587F7A5F2}"/>
              </a:ext>
            </a:extLst>
          </p:cNvPr>
          <p:cNvSpPr txBox="1"/>
          <p:nvPr/>
        </p:nvSpPr>
        <p:spPr>
          <a:xfrm>
            <a:off x="288324" y="1280297"/>
            <a:ext cx="11615351"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a:solidFill>
                  <a:srgbClr val="231F20"/>
                </a:solidFill>
                <a:latin typeface="Arial"/>
                <a:ea typeface="Arial"/>
                <a:cs typeface="Arial"/>
              </a:rPr>
              <a:t>Build on the success of last year which saw:</a:t>
            </a:r>
            <a:endParaRPr lang="en-US" dirty="0">
              <a:solidFill>
                <a:srgbClr val="231F20"/>
              </a:solidFill>
              <a:latin typeface="Arial"/>
              <a:ea typeface="Arial"/>
              <a:cs typeface="Arial"/>
            </a:endParaRPr>
          </a:p>
          <a:p>
            <a:pPr marL="285750" indent="-285750">
              <a:buFont typeface="Arial"/>
              <a:buChar char="•"/>
            </a:pPr>
            <a:r>
              <a:rPr lang="en-GB" sz="1600" dirty="0">
                <a:solidFill>
                  <a:srgbClr val="231F20"/>
                </a:solidFill>
                <a:latin typeface="Arial"/>
                <a:ea typeface="Arial"/>
                <a:cs typeface="Arial"/>
              </a:rPr>
              <a:t>Uptake</a:t>
            </a:r>
            <a:r>
              <a:rPr lang="en-GB" sz="1600" b="0" i="0" u="none" strike="noStrike" baseline="0" dirty="0">
                <a:solidFill>
                  <a:srgbClr val="231F20"/>
                </a:solidFill>
                <a:latin typeface="Arial"/>
                <a:ea typeface="Arial"/>
                <a:cs typeface="Arial"/>
              </a:rPr>
              <a:t> of staff improved by an average of 7% compared to 2024/25 which exceeded the 5% target that was set at the </a:t>
            </a:r>
            <a:r>
              <a:rPr lang="en-GB" sz="1600" b="0" i="0" u="none" strike="noStrike" baseline="0" dirty="0" err="1">
                <a:solidFill>
                  <a:srgbClr val="231F20"/>
                </a:solidFill>
                <a:latin typeface="Arial"/>
                <a:ea typeface="Arial"/>
                <a:cs typeface="Arial"/>
              </a:rPr>
              <a:t>startof</a:t>
            </a:r>
            <a:r>
              <a:rPr lang="en-GB" sz="1600" b="0" i="0" u="none" strike="noStrike" baseline="0" dirty="0">
                <a:solidFill>
                  <a:srgbClr val="231F20"/>
                </a:solidFill>
                <a:latin typeface="Arial"/>
                <a:ea typeface="Arial"/>
                <a:cs typeface="Arial"/>
              </a:rPr>
              <a:t> the campaign. 47.7% of frontline healthcare workers were vaccinated this year, compared to 40.4% last year </a:t>
            </a:r>
            <a:r>
              <a:rPr lang="en-US" sz="1600" b="0" i="0" dirty="0">
                <a:solidFill>
                  <a:srgbClr val="231F20"/>
                </a:solidFill>
                <a:latin typeface="Arial"/>
                <a:ea typeface="Arial"/>
                <a:cs typeface="Arial"/>
              </a:rPr>
              <a:t>​</a:t>
            </a:r>
            <a:endParaRPr lang="en-US">
              <a:cs typeface="Arial"/>
            </a:endParaRPr>
          </a:p>
          <a:p>
            <a:pPr marL="285750" lvl="0" indent="-285750" algn="l" rtl="0">
              <a:buFont typeface="Arial"/>
              <a:buChar char="•"/>
            </a:pPr>
            <a:r>
              <a:rPr lang="en-GB" sz="1600" b="0" i="0" u="none" strike="noStrike" baseline="0">
                <a:solidFill>
                  <a:srgbClr val="231F20"/>
                </a:solidFill>
                <a:latin typeface="Arial"/>
                <a:ea typeface="Arial"/>
                <a:cs typeface="Arial"/>
              </a:rPr>
              <a:t>Over 75,000 more staff were vaccinated this year, offering onward protection to their patients and colleagues</a:t>
            </a:r>
            <a:r>
              <a:rPr lang="en-US" sz="1600" b="0" i="0">
                <a:solidFill>
                  <a:srgbClr val="231F20"/>
                </a:solidFill>
                <a:latin typeface="Arial"/>
                <a:ea typeface="Arial"/>
                <a:cs typeface="Arial"/>
              </a:rPr>
              <a:t>​</a:t>
            </a:r>
          </a:p>
          <a:p>
            <a:pPr marL="285750" lvl="0" indent="-285750" algn="l" rtl="0">
              <a:buFont typeface="Arial"/>
              <a:buChar char="•"/>
            </a:pPr>
            <a:r>
              <a:rPr lang="en-GB" sz="1600" b="0" i="0" u="none" strike="noStrike" baseline="0" dirty="0">
                <a:solidFill>
                  <a:srgbClr val="231F20"/>
                </a:solidFill>
                <a:latin typeface="Arial"/>
                <a:ea typeface="Arial"/>
                <a:cs typeface="Arial"/>
              </a:rPr>
              <a:t>Seven Trusts managed to improve their uptake compared to last year by over 20%, with the most improved Trust </a:t>
            </a:r>
            <a:r>
              <a:rPr lang="en-GB" sz="1600" b="0" i="0" u="none" strike="noStrike" baseline="0" dirty="0" err="1">
                <a:solidFill>
                  <a:srgbClr val="231F20"/>
                </a:solidFill>
                <a:latin typeface="Arial"/>
                <a:ea typeface="Arial"/>
                <a:cs typeface="Arial"/>
              </a:rPr>
              <a:t>improvingby</a:t>
            </a:r>
            <a:r>
              <a:rPr lang="en-GB" sz="1600" b="0" i="0" u="none" strike="noStrike" baseline="0" dirty="0">
                <a:solidFill>
                  <a:srgbClr val="231F20"/>
                </a:solidFill>
                <a:latin typeface="Arial"/>
                <a:ea typeface="Arial"/>
                <a:cs typeface="Arial"/>
              </a:rPr>
              <a:t> 48%</a:t>
            </a:r>
            <a:r>
              <a:rPr lang="en-GB" sz="1600" b="0" i="0" dirty="0">
                <a:solidFill>
                  <a:srgbClr val="231F20"/>
                </a:solidFill>
                <a:latin typeface="Arial"/>
                <a:ea typeface="Arial"/>
                <a:cs typeface="Arial"/>
              </a:rPr>
              <a:t>​</a:t>
            </a:r>
          </a:p>
          <a:p>
            <a:pPr algn="ctr"/>
            <a:endParaRPr lang="en-GB"/>
          </a:p>
        </p:txBody>
      </p:sp>
    </p:spTree>
    <p:extLst>
      <p:ext uri="{BB962C8B-B14F-4D97-AF65-F5344CB8AC3E}">
        <p14:creationId xmlns:p14="http://schemas.microsoft.com/office/powerpoint/2010/main" val="219258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acf7547-5092-4336-8b16-1590888ff79f" xsi:nil="true"/>
    <lcf76f155ced4ddcb4097134ff3c332f xmlns="d247fcda-330a-451a-8894-24ad9c788c52">
      <Terms xmlns="http://schemas.microsoft.com/office/infopath/2007/PartnerControls"/>
    </lcf76f155ced4ddcb4097134ff3c332f>
    <_ip_UnifiedCompliancePolicyUIAction xmlns="0acf7547-5092-4336-8b16-1590888ff79f" xsi:nil="true"/>
    <_ip_UnifiedCompliancePolicyProperties xmlns="0acf7547-5092-4336-8b16-1590888ff79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631A8406508B846A60C10A82FD5BF88" ma:contentTypeVersion="17" ma:contentTypeDescription="Create a new document." ma:contentTypeScope="" ma:versionID="9e842b209a30b47373edfb892a1645a3">
  <xsd:schema xmlns:xsd="http://www.w3.org/2001/XMLSchema" xmlns:xs="http://www.w3.org/2001/XMLSchema" xmlns:p="http://schemas.microsoft.com/office/2006/metadata/properties" xmlns:ns2="d247fcda-330a-451a-8894-24ad9c788c52" xmlns:ns3="0acf7547-5092-4336-8b16-1590888ff79f" targetNamespace="http://schemas.microsoft.com/office/2006/metadata/properties" ma:root="true" ma:fieldsID="91aa554d7bfce6d0b2c1e79381f6b0f0" ns2:_="" ns3:_="">
    <xsd:import namespace="d247fcda-330a-451a-8894-24ad9c788c52"/>
    <xsd:import namespace="0acf7547-5092-4336-8b16-1590888ff79f"/>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LengthInSeconds" minOccurs="0"/>
                <xsd:element ref="ns2:MediaServiceOCR" minOccurs="0"/>
                <xsd:element ref="ns3:_ip_UnifiedCompliancePolicyProperties" minOccurs="0"/>
                <xsd:element ref="ns3: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47fcda-330a-451a-8894-24ad9c788c52"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cf7547-5092-4336-8b16-1590888ff79f"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9ade67b6-6def-419d-b382-1977f886c89c}" ma:internalName="TaxCatchAll" ma:showField="CatchAllData" ma:web="0acf7547-5092-4336-8b16-1590888ff79f">
      <xsd:complexType>
        <xsd:complexContent>
          <xsd:extension base="dms:MultiChoiceLookup">
            <xsd:sequence>
              <xsd:element name="Value" type="dms:Lookup" maxOccurs="unbounded" minOccurs="0" nillable="true"/>
            </xsd:sequence>
          </xsd:extension>
        </xsd:complexContent>
      </xsd:complexType>
    </xsd:element>
    <xsd:element name="_ip_UnifiedCompliancePolicyProperties" ma:index="21" nillable="true" ma:displayName="Unified Compliance Policy Properties"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B3C52-C4E5-4003-8240-632FDE102EAB}">
  <ds:schemaRefs>
    <ds:schemaRef ds:uri="http://schemas.microsoft.com/office/2006/metadata/properties"/>
    <ds:schemaRef ds:uri="http://purl.org/dc/elements/1.1/"/>
    <ds:schemaRef ds:uri="http://purl.org/dc/terms/"/>
    <ds:schemaRef ds:uri="http://schemas.microsoft.com/office/infopath/2007/PartnerControls"/>
    <ds:schemaRef ds:uri="http://purl.org/dc/dcmitype/"/>
    <ds:schemaRef ds:uri="http://schemas.microsoft.com/office/2006/documentManagement/types"/>
    <ds:schemaRef ds:uri="0acf7547-5092-4336-8b16-1590888ff79f"/>
    <ds:schemaRef ds:uri="http://schemas.openxmlformats.org/package/2006/metadata/core-properties"/>
    <ds:schemaRef ds:uri="d247fcda-330a-451a-8894-24ad9c788c52"/>
    <ds:schemaRef ds:uri="http://www.w3.org/XML/1998/namespace"/>
  </ds:schemaRefs>
</ds:datastoreItem>
</file>

<file path=customXml/itemProps2.xml><?xml version="1.0" encoding="utf-8"?>
<ds:datastoreItem xmlns:ds="http://schemas.openxmlformats.org/officeDocument/2006/customXml" ds:itemID="{E6991547-597D-4B55-B2BB-54C011F0FE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47fcda-330a-451a-8894-24ad9c788c52"/>
    <ds:schemaRef ds:uri="0acf7547-5092-4336-8b16-1590888ff7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7B6D4F5-ECA0-4A22-A4DD-3335756FD664}">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0</TotalTime>
  <Words>2458</Words>
  <Application>Microsoft Office PowerPoint</Application>
  <PresentationFormat>Widescreen</PresentationFormat>
  <Paragraphs>217</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Aptos Narrow</vt:lpstr>
      <vt:lpstr>Arial</vt:lpstr>
      <vt:lpstr>Arial,Sans-Serif</vt:lpstr>
      <vt:lpstr>Calibri</vt:lpstr>
      <vt:lpstr>Calibri,Sans-Serif</vt:lpstr>
      <vt:lpstr>Times New Roman</vt:lpstr>
      <vt:lpstr>NHSD-Refresh-Theme-NOV1120B</vt:lpstr>
      <vt:lpstr>Winter vaccines communications  plan </vt:lpstr>
      <vt:lpstr>Eligible public communications  plan </vt:lpstr>
      <vt:lpstr>Roles and responsibilities </vt:lpstr>
      <vt:lpstr>Paid for marketing activity – DHSC led  </vt:lpstr>
      <vt:lpstr>Organic communications activity – eligible public </vt:lpstr>
      <vt:lpstr>Winter / Flu assets for eligible public</vt:lpstr>
      <vt:lpstr>PowerPoint Presentation</vt:lpstr>
      <vt:lpstr>Frontline health and social care workers  communications  plan </vt:lpstr>
      <vt:lpstr>Communications approach </vt:lpstr>
      <vt:lpstr>Organic communications activity - staff</vt:lpstr>
      <vt:lpstr>Winter / Flu assets for frontline HSCWs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Gregory Wye</dc:creator>
  <cp:lastModifiedBy>HOLDEN, Georgia (NHS ENGLAND)</cp:lastModifiedBy>
  <cp:revision>929</cp:revision>
  <dcterms:created xsi:type="dcterms:W3CDTF">2020-11-30T10:49:03Z</dcterms:created>
  <dcterms:modified xsi:type="dcterms:W3CDTF">2026-06-17T08:34:37Z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0x0101009631A8406508B846A60C10A82FD5BF88</vt:lpwstr>
  </property>
  <property fmtid="{D5CDD505-2E9C-101B-9397-08002B2CF9AE}" pid="3" name="_dlc_DocIdItemGuid">
    <vt:lpwstr>56579ddb-1cdf-4035-9a3d-2da04fab6c26</vt:lpwstr>
  </property>
  <property fmtid="{D5CDD505-2E9C-101B-9397-08002B2CF9AE}" pid="4" name="MediaServiceImageTags">
    <vt:lpwstr/>
  </property>
</Properties>
</file>