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22"/>
  </p:notesMasterIdLst>
  <p:sldIdLst>
    <p:sldId id="299" r:id="rId6"/>
    <p:sldId id="322" r:id="rId7"/>
    <p:sldId id="2147473161" r:id="rId8"/>
    <p:sldId id="2147473130" r:id="rId9"/>
    <p:sldId id="289" r:id="rId10"/>
    <p:sldId id="305" r:id="rId11"/>
    <p:sldId id="327" r:id="rId12"/>
    <p:sldId id="328" r:id="rId13"/>
    <p:sldId id="326" r:id="rId14"/>
    <p:sldId id="319" r:id="rId15"/>
    <p:sldId id="346" r:id="rId16"/>
    <p:sldId id="345" r:id="rId17"/>
    <p:sldId id="347" r:id="rId18"/>
    <p:sldId id="2147473162" r:id="rId19"/>
    <p:sldId id="350" r:id="rId20"/>
    <p:sldId id="34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AC6E4F-BCC5-C469-521B-87202EFB0344}" name="Maryam Shakiba" initials="MS" userId="S::MaryamShakiba@tfl.gov.uk::2f626f35-ad70-418c-9541-03c52c969450" providerId="AD"/>
  <p188:author id="{84D75553-3588-D851-495E-E03CF18923C9}" name="Ben Meredeen" initials="BM" userId="S::benmeredeen@tfl.gov.uk::a23f0b79-3b3f-4a05-939d-deb3e3784b2b" providerId="AD"/>
  <p188:author id="{D3EB808A-B2BE-F743-A07C-E2DEFFD3B181}" name="Winsome Hull" initials="WH" userId="S::Winsome.Hull@tfl.gov.uk::a3f5ddfb-3836-44bc-9ba7-55bb0fa4e44f" providerId="AD"/>
  <p188:author id="{5BBAEBA2-D2EF-341D-B399-A2E1DE29BB85}" name="Alexandra Goodship" initials="AG" userId="S::alexandragoodship@tfl.gov.uk::cb6804b3-11b5-412a-adef-30169e55a39a" providerId="AD"/>
  <p188:author id="{83909DA3-8B81-AFEB-E3E7-DA1FE96550C7}" name="Elsa Robinson" initials="ER" userId="Elsa Robins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5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88969" autoAdjust="0"/>
  </p:normalViewPr>
  <p:slideViewPr>
    <p:cSldViewPr snapToGrid="0">
      <p:cViewPr varScale="1">
        <p:scale>
          <a:sx n="76" d="100"/>
          <a:sy n="76" d="100"/>
        </p:scale>
        <p:origin x="114" y="1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3CD718-124B-408A-97F4-E61F22C5308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GB"/>
        </a:p>
      </dgm:t>
    </dgm:pt>
    <dgm:pt modelId="{4F6F0499-C6BC-4D2C-8826-E4988D00B395}">
      <dgm:prSet phldrT="[Text]" custT="1"/>
      <dgm:spPr>
        <a:solidFill>
          <a:srgbClr val="1A5A92"/>
        </a:solidFill>
        <a:ln>
          <a:noFill/>
        </a:ln>
      </dgm:spPr>
      <dgm:t>
        <a:bodyPr/>
        <a:lstStyle/>
        <a:p>
          <a:r>
            <a:rPr lang="en-GB" sz="2800" dirty="0">
              <a:solidFill>
                <a:schemeClr val="bg1"/>
              </a:solidFill>
              <a:latin typeface="NJFont Book"/>
            </a:rPr>
            <a:t>Improve air quality</a:t>
          </a:r>
          <a:endParaRPr lang="en-GB" sz="2800" dirty="0">
            <a:solidFill>
              <a:schemeClr val="bg1"/>
            </a:solidFill>
          </a:endParaRPr>
        </a:p>
      </dgm:t>
    </dgm:pt>
    <dgm:pt modelId="{72AC0938-A151-4176-9F25-3EE0BBAFA8CE}" type="parTrans" cxnId="{E428351F-8115-4778-BD99-C5D4B78331EA}">
      <dgm:prSet/>
      <dgm:spPr/>
      <dgm:t>
        <a:bodyPr/>
        <a:lstStyle/>
        <a:p>
          <a:endParaRPr lang="en-GB" sz="1400"/>
        </a:p>
      </dgm:t>
    </dgm:pt>
    <dgm:pt modelId="{1823B9BF-09D9-4669-B548-AE1F34D575BB}" type="sibTrans" cxnId="{E428351F-8115-4778-BD99-C5D4B78331EA}">
      <dgm:prSet/>
      <dgm:spPr/>
      <dgm:t>
        <a:bodyPr/>
        <a:lstStyle/>
        <a:p>
          <a:endParaRPr lang="en-GB" sz="1400"/>
        </a:p>
      </dgm:t>
    </dgm:pt>
    <dgm:pt modelId="{C05299A0-F065-403F-80DC-3203F379C818}">
      <dgm:prSet custT="1"/>
      <dgm:spPr>
        <a:solidFill>
          <a:srgbClr val="1A5A92"/>
        </a:solidFill>
        <a:ln>
          <a:noFill/>
        </a:ln>
      </dgm:spPr>
      <dgm:t>
        <a:bodyPr/>
        <a:lstStyle/>
        <a:p>
          <a:r>
            <a:rPr lang="en-GB" sz="2800">
              <a:solidFill>
                <a:schemeClr val="bg1"/>
              </a:solidFill>
              <a:latin typeface="NJFont Book"/>
            </a:rPr>
            <a:t>Reduce road danger</a:t>
          </a:r>
        </a:p>
      </dgm:t>
    </dgm:pt>
    <dgm:pt modelId="{0B0A7A53-A7F0-4DBD-AC8C-56824DB0358A}" type="parTrans" cxnId="{3953EA2A-3DCF-4BAD-A61E-401281A66CA7}">
      <dgm:prSet/>
      <dgm:spPr/>
      <dgm:t>
        <a:bodyPr/>
        <a:lstStyle/>
        <a:p>
          <a:endParaRPr lang="en-GB" sz="1400"/>
        </a:p>
      </dgm:t>
    </dgm:pt>
    <dgm:pt modelId="{55C17C75-7CCD-4B6F-BB58-440033F10933}" type="sibTrans" cxnId="{3953EA2A-3DCF-4BAD-A61E-401281A66CA7}">
      <dgm:prSet/>
      <dgm:spPr/>
      <dgm:t>
        <a:bodyPr/>
        <a:lstStyle/>
        <a:p>
          <a:endParaRPr lang="en-GB" sz="1400"/>
        </a:p>
      </dgm:t>
    </dgm:pt>
    <dgm:pt modelId="{46610E13-2C58-4C65-9594-9518D84922E2}">
      <dgm:prSet custT="1"/>
      <dgm:spPr>
        <a:solidFill>
          <a:srgbClr val="1A5A92"/>
        </a:solidFill>
        <a:ln>
          <a:noFill/>
        </a:ln>
      </dgm:spPr>
      <dgm:t>
        <a:bodyPr/>
        <a:lstStyle/>
        <a:p>
          <a:r>
            <a:rPr lang="en-GB" sz="2400" dirty="0">
              <a:solidFill>
                <a:schemeClr val="bg1"/>
              </a:solidFill>
            </a:rPr>
            <a:t>Improve physical and mental health</a:t>
          </a:r>
        </a:p>
      </dgm:t>
    </dgm:pt>
    <dgm:pt modelId="{4F70C946-9F88-4672-9B92-C451F5CDB0A2}" type="parTrans" cxnId="{FAB9BD4E-53F4-4054-A567-7286768580BA}">
      <dgm:prSet/>
      <dgm:spPr/>
      <dgm:t>
        <a:bodyPr/>
        <a:lstStyle/>
        <a:p>
          <a:endParaRPr lang="en-GB" sz="1400"/>
        </a:p>
      </dgm:t>
    </dgm:pt>
    <dgm:pt modelId="{96077BE7-79E2-4259-8740-920467738E68}" type="sibTrans" cxnId="{FAB9BD4E-53F4-4054-A567-7286768580BA}">
      <dgm:prSet/>
      <dgm:spPr/>
      <dgm:t>
        <a:bodyPr/>
        <a:lstStyle/>
        <a:p>
          <a:endParaRPr lang="en-GB" sz="1400"/>
        </a:p>
      </dgm:t>
    </dgm:pt>
    <dgm:pt modelId="{660081F9-ED01-4AB9-9E29-89E4D11CAB9E}" type="pres">
      <dgm:prSet presAssocID="{B93CD718-124B-408A-97F4-E61F22C53085}" presName="diagram" presStyleCnt="0">
        <dgm:presLayoutVars>
          <dgm:dir/>
          <dgm:resizeHandles val="exact"/>
        </dgm:presLayoutVars>
      </dgm:prSet>
      <dgm:spPr/>
    </dgm:pt>
    <dgm:pt modelId="{0140EE71-9EA8-42C6-819B-91CE8B1AA695}" type="pres">
      <dgm:prSet presAssocID="{46610E13-2C58-4C65-9594-9518D84922E2}" presName="node" presStyleLbl="node1" presStyleIdx="0" presStyleCnt="3">
        <dgm:presLayoutVars>
          <dgm:bulletEnabled val="1"/>
        </dgm:presLayoutVars>
      </dgm:prSet>
      <dgm:spPr/>
    </dgm:pt>
    <dgm:pt modelId="{4EDE110C-EFCD-4645-8963-F92BF1317A81}" type="pres">
      <dgm:prSet presAssocID="{96077BE7-79E2-4259-8740-920467738E68}" presName="sibTrans" presStyleCnt="0"/>
      <dgm:spPr/>
    </dgm:pt>
    <dgm:pt modelId="{D843EC29-F41F-4A1D-974A-3B8FCAB92BEE}" type="pres">
      <dgm:prSet presAssocID="{4F6F0499-C6BC-4D2C-8826-E4988D00B395}" presName="node" presStyleLbl="node1" presStyleIdx="1" presStyleCnt="3">
        <dgm:presLayoutVars>
          <dgm:bulletEnabled val="1"/>
        </dgm:presLayoutVars>
      </dgm:prSet>
      <dgm:spPr/>
    </dgm:pt>
    <dgm:pt modelId="{8A826D87-7629-4C9C-B4CD-09B9D2DEB502}" type="pres">
      <dgm:prSet presAssocID="{1823B9BF-09D9-4669-B548-AE1F34D575BB}" presName="sibTrans" presStyleCnt="0"/>
      <dgm:spPr/>
    </dgm:pt>
    <dgm:pt modelId="{CBCCB3B9-618B-4330-BB8D-358B988EE9B8}" type="pres">
      <dgm:prSet presAssocID="{C05299A0-F065-403F-80DC-3203F379C818}" presName="node" presStyleLbl="node1" presStyleIdx="2" presStyleCnt="3">
        <dgm:presLayoutVars>
          <dgm:bulletEnabled val="1"/>
        </dgm:presLayoutVars>
      </dgm:prSet>
      <dgm:spPr/>
    </dgm:pt>
  </dgm:ptLst>
  <dgm:cxnLst>
    <dgm:cxn modelId="{439C9E1D-2A30-4DF2-A72C-EBC353FD3F2C}" type="presOf" srcId="{C05299A0-F065-403F-80DC-3203F379C818}" destId="{CBCCB3B9-618B-4330-BB8D-358B988EE9B8}" srcOrd="0" destOrd="0" presId="urn:microsoft.com/office/officeart/2005/8/layout/default"/>
    <dgm:cxn modelId="{E428351F-8115-4778-BD99-C5D4B78331EA}" srcId="{B93CD718-124B-408A-97F4-E61F22C53085}" destId="{4F6F0499-C6BC-4D2C-8826-E4988D00B395}" srcOrd="1" destOrd="0" parTransId="{72AC0938-A151-4176-9F25-3EE0BBAFA8CE}" sibTransId="{1823B9BF-09D9-4669-B548-AE1F34D575BB}"/>
    <dgm:cxn modelId="{3953EA2A-3DCF-4BAD-A61E-401281A66CA7}" srcId="{B93CD718-124B-408A-97F4-E61F22C53085}" destId="{C05299A0-F065-403F-80DC-3203F379C818}" srcOrd="2" destOrd="0" parTransId="{0B0A7A53-A7F0-4DBD-AC8C-56824DB0358A}" sibTransId="{55C17C75-7CCD-4B6F-BB58-440033F10933}"/>
    <dgm:cxn modelId="{C737E730-D5C7-4B48-9953-CE8EC5AA291D}" type="presOf" srcId="{B93CD718-124B-408A-97F4-E61F22C53085}" destId="{660081F9-ED01-4AB9-9E29-89E4D11CAB9E}" srcOrd="0" destOrd="0" presId="urn:microsoft.com/office/officeart/2005/8/layout/default"/>
    <dgm:cxn modelId="{FAB9BD4E-53F4-4054-A567-7286768580BA}" srcId="{B93CD718-124B-408A-97F4-E61F22C53085}" destId="{46610E13-2C58-4C65-9594-9518D84922E2}" srcOrd="0" destOrd="0" parTransId="{4F70C946-9F88-4672-9B92-C451F5CDB0A2}" sibTransId="{96077BE7-79E2-4259-8740-920467738E68}"/>
    <dgm:cxn modelId="{89F8DDA5-C6DA-4A39-B2C3-31A5EA193674}" type="presOf" srcId="{46610E13-2C58-4C65-9594-9518D84922E2}" destId="{0140EE71-9EA8-42C6-819B-91CE8B1AA695}" srcOrd="0" destOrd="0" presId="urn:microsoft.com/office/officeart/2005/8/layout/default"/>
    <dgm:cxn modelId="{4D6FA9DD-6ABA-47E4-A0D3-B7FC18778006}" type="presOf" srcId="{4F6F0499-C6BC-4D2C-8826-E4988D00B395}" destId="{D843EC29-F41F-4A1D-974A-3B8FCAB92BEE}" srcOrd="0" destOrd="0" presId="urn:microsoft.com/office/officeart/2005/8/layout/default"/>
    <dgm:cxn modelId="{19FD778C-E112-4E4A-A9D2-165CD80A8146}" type="presParOf" srcId="{660081F9-ED01-4AB9-9E29-89E4D11CAB9E}" destId="{0140EE71-9EA8-42C6-819B-91CE8B1AA695}" srcOrd="0" destOrd="0" presId="urn:microsoft.com/office/officeart/2005/8/layout/default"/>
    <dgm:cxn modelId="{E38E1C25-370C-4EC4-8AEC-DBB6A9E60A00}" type="presParOf" srcId="{660081F9-ED01-4AB9-9E29-89E4D11CAB9E}" destId="{4EDE110C-EFCD-4645-8963-F92BF1317A81}" srcOrd="1" destOrd="0" presId="urn:microsoft.com/office/officeart/2005/8/layout/default"/>
    <dgm:cxn modelId="{430C27CD-B6C4-494E-9B05-709C5D8639D9}" type="presParOf" srcId="{660081F9-ED01-4AB9-9E29-89E4D11CAB9E}" destId="{D843EC29-F41F-4A1D-974A-3B8FCAB92BEE}" srcOrd="2" destOrd="0" presId="urn:microsoft.com/office/officeart/2005/8/layout/default"/>
    <dgm:cxn modelId="{888217E2-0C26-4F57-9F36-14FD9E86A25D}" type="presParOf" srcId="{660081F9-ED01-4AB9-9E29-89E4D11CAB9E}" destId="{8A826D87-7629-4C9C-B4CD-09B9D2DEB502}" srcOrd="3" destOrd="0" presId="urn:microsoft.com/office/officeart/2005/8/layout/default"/>
    <dgm:cxn modelId="{3343ADC3-541A-439B-AFCF-DD76C01AB1EC}" type="presParOf" srcId="{660081F9-ED01-4AB9-9E29-89E4D11CAB9E}" destId="{CBCCB3B9-618B-4330-BB8D-358B988EE9B8}"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0EE71-9EA8-42C6-819B-91CE8B1AA695}">
      <dsp:nvSpPr>
        <dsp:cNvPr id="0" name=""/>
        <dsp:cNvSpPr/>
      </dsp:nvSpPr>
      <dsp:spPr>
        <a:xfrm>
          <a:off x="0" y="342741"/>
          <a:ext cx="2549596" cy="1529757"/>
        </a:xfrm>
        <a:prstGeom prst="rect">
          <a:avLst/>
        </a:prstGeom>
        <a:solidFill>
          <a:srgbClr val="1A5A9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Improve physical and mental health</a:t>
          </a:r>
        </a:p>
      </dsp:txBody>
      <dsp:txXfrm>
        <a:off x="0" y="342741"/>
        <a:ext cx="2549596" cy="1529757"/>
      </dsp:txXfrm>
    </dsp:sp>
    <dsp:sp modelId="{D843EC29-F41F-4A1D-974A-3B8FCAB92BEE}">
      <dsp:nvSpPr>
        <dsp:cNvPr id="0" name=""/>
        <dsp:cNvSpPr/>
      </dsp:nvSpPr>
      <dsp:spPr>
        <a:xfrm>
          <a:off x="2804556" y="342741"/>
          <a:ext cx="2549596" cy="1529757"/>
        </a:xfrm>
        <a:prstGeom prst="rect">
          <a:avLst/>
        </a:prstGeom>
        <a:solidFill>
          <a:srgbClr val="1A5A9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1"/>
              </a:solidFill>
              <a:latin typeface="NJFont Book"/>
            </a:rPr>
            <a:t>Improve air quality</a:t>
          </a:r>
          <a:endParaRPr lang="en-GB" sz="2800" kern="1200" dirty="0">
            <a:solidFill>
              <a:schemeClr val="bg1"/>
            </a:solidFill>
          </a:endParaRPr>
        </a:p>
      </dsp:txBody>
      <dsp:txXfrm>
        <a:off x="2804556" y="342741"/>
        <a:ext cx="2549596" cy="1529757"/>
      </dsp:txXfrm>
    </dsp:sp>
    <dsp:sp modelId="{CBCCB3B9-618B-4330-BB8D-358B988EE9B8}">
      <dsp:nvSpPr>
        <dsp:cNvPr id="0" name=""/>
        <dsp:cNvSpPr/>
      </dsp:nvSpPr>
      <dsp:spPr>
        <a:xfrm>
          <a:off x="5609112" y="342741"/>
          <a:ext cx="2549596" cy="1529757"/>
        </a:xfrm>
        <a:prstGeom prst="rect">
          <a:avLst/>
        </a:prstGeom>
        <a:solidFill>
          <a:srgbClr val="1A5A9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bg1"/>
              </a:solidFill>
              <a:latin typeface="NJFont Book"/>
            </a:rPr>
            <a:t>Reduce road danger</a:t>
          </a:r>
        </a:p>
      </dsp:txBody>
      <dsp:txXfrm>
        <a:off x="5609112" y="342741"/>
        <a:ext cx="2549596" cy="15297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EE5FD-CC02-4B23-B82F-1B8033920DC8}" type="datetimeFigureOut">
              <a:rPr lang="en-GB" smtClean="0"/>
              <a:t>04/06/2026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1D6BF-37BB-4468-BC49-9776A151AEEC}" type="slidenum">
              <a:rPr lang="en-GB" smtClean="0"/>
              <a:t>‹#›</a:t>
            </a:fld>
            <a:endParaRPr lang="en-GB"/>
          </a:p>
        </p:txBody>
      </p:sp>
    </p:spTree>
    <p:extLst>
      <p:ext uri="{BB962C8B-B14F-4D97-AF65-F5344CB8AC3E}">
        <p14:creationId xmlns:p14="http://schemas.microsoft.com/office/powerpoint/2010/main" val="359364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i="1"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3B39D-1BE1-DE46-B715-5C282A615FA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6949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AF08-B0A3-62B1-50C1-8C6ABE368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E487B-BBDC-BA97-AB21-1488DF58E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007A2-F2C8-84FA-992B-E6960BC9A5A8}"/>
              </a:ext>
            </a:extLst>
          </p:cNvPr>
          <p:cNvSpPr>
            <a:spLocks noGrp="1"/>
          </p:cNvSpPr>
          <p:nvPr>
            <p:ph type="body" idx="1"/>
          </p:nvPr>
        </p:nvSpPr>
        <p:spPr/>
        <p:txBody>
          <a:bodyPr/>
          <a:lstStyle/>
          <a:p>
            <a:pPr marL="171450" indent="-171450">
              <a:buFont typeface="Arial"/>
              <a:buChar char="•"/>
            </a:pPr>
            <a:r>
              <a:rPr lang="en-GB" dirty="0">
                <a:highlight>
                  <a:srgbClr val="FFFFFF"/>
                </a:highlight>
              </a:rPr>
              <a:t>To achieve our three objectives, we’ve created six focus areas that our actions and deliverables will sit under. These build on the approach and actions we set out in the first plan and help us to identify the challenges and opportunities we face now and in the coming decade. </a:t>
            </a:r>
          </a:p>
          <a:p>
            <a:pPr marL="171450" indent="-171450">
              <a:buFont typeface="Arial"/>
              <a:buChar char="•"/>
            </a:pPr>
            <a:r>
              <a:rPr lang="en-GB" dirty="0">
                <a:highlight>
                  <a:srgbClr val="FFFFFF"/>
                </a:highlight>
              </a:rPr>
              <a:t>Our six focus areas:</a:t>
            </a:r>
          </a:p>
          <a:p>
            <a:pPr marL="685800" lvl="1" indent="-228600">
              <a:buAutoNum type="arabicPeriod"/>
            </a:pPr>
            <a:r>
              <a:rPr lang="en-GB" dirty="0">
                <a:highlight>
                  <a:srgbClr val="FFFFFF"/>
                </a:highlight>
              </a:rPr>
              <a:t>Transforming London’s places and neighbourhoods by making the walking and wheeling environment safer and more attractive </a:t>
            </a:r>
          </a:p>
          <a:p>
            <a:pPr marL="1143000" lvl="2" indent="-228600">
              <a:buFont typeface="Arial" panose="020B0604020202020204" pitchFamily="34" charset="0"/>
              <a:buChar char="•"/>
            </a:pPr>
            <a:r>
              <a:rPr lang="en-GB" dirty="0">
                <a:highlight>
                  <a:srgbClr val="FFFFFF"/>
                </a:highlight>
              </a:rPr>
              <a:t>The actions here cover consulting on Oxford Street pedestrianisation, helping boroughs to transform town centres and high streets to support local economies, and supporting boroughs to create projects and schemes that encourage people to walk and wheel more</a:t>
            </a:r>
          </a:p>
          <a:p>
            <a:pPr marL="685800" lvl="1" indent="-228600">
              <a:buAutoNum type="arabicPeriod"/>
            </a:pPr>
            <a:r>
              <a:rPr lang="en-GB" dirty="0"/>
              <a:t>Improving connectivity </a:t>
            </a:r>
          </a:p>
          <a:p>
            <a:pPr marL="1143000" lvl="2" indent="-228600">
              <a:buFont typeface="Arial" panose="020B0604020202020204" pitchFamily="34" charset="0"/>
              <a:buChar char="•"/>
            </a:pPr>
            <a:r>
              <a:rPr lang="en-GB" dirty="0"/>
              <a:t>Actions here cover providing safe and convenient crossings, </a:t>
            </a:r>
          </a:p>
          <a:p>
            <a:pPr marL="1143000" lvl="2" indent="-228600">
              <a:buFont typeface="Arial" panose="020B0604020202020204" pitchFamily="34" charset="0"/>
              <a:buChar char="•"/>
            </a:pPr>
            <a:r>
              <a:rPr lang="en-GB" dirty="0"/>
              <a:t>supporting safer crossings at side roads, </a:t>
            </a:r>
          </a:p>
          <a:p>
            <a:pPr marL="1143000" lvl="2" indent="-228600">
              <a:buFont typeface="Arial" panose="020B0604020202020204" pitchFamily="34" charset="0"/>
              <a:buChar char="•"/>
            </a:pPr>
            <a:r>
              <a:rPr lang="en-GB" dirty="0"/>
              <a:t>Integrating walking and wheeling and public transport</a:t>
            </a:r>
          </a:p>
          <a:p>
            <a:pPr marL="1143000" lvl="2" indent="-228600">
              <a:buFont typeface="Arial" panose="020B0604020202020204" pitchFamily="34" charset="0"/>
              <a:buChar char="•"/>
            </a:pPr>
            <a:r>
              <a:rPr lang="en-GB" dirty="0"/>
              <a:t>And making London easier to navigate through clear and efficient wayfinding</a:t>
            </a:r>
          </a:p>
          <a:p>
            <a:pPr marL="685800" lvl="1" indent="-228600">
              <a:buFont typeface="+mj-lt"/>
              <a:buAutoNum type="arabicPeriod"/>
            </a:pPr>
            <a:r>
              <a:rPr lang="en-GB" dirty="0"/>
              <a:t>Making walking and wheeling more inclusive so that everyone can enjoy the benefits </a:t>
            </a:r>
          </a:p>
          <a:p>
            <a:pPr marL="1143000" lvl="2" indent="-228600">
              <a:buFont typeface="Arial" panose="020B0604020202020204" pitchFamily="34" charset="0"/>
              <a:buChar char="•"/>
            </a:pPr>
            <a:r>
              <a:rPr lang="en-GB" dirty="0"/>
              <a:t>Actions include embedding inclusive design principles, </a:t>
            </a:r>
          </a:p>
          <a:p>
            <a:pPr marL="1143000" lvl="2" indent="-228600">
              <a:buFont typeface="Arial" panose="020B0604020202020204" pitchFamily="34" charset="0"/>
              <a:buChar char="•"/>
            </a:pPr>
            <a:r>
              <a:rPr lang="en-GB" dirty="0"/>
              <a:t>removing clutter from footways, </a:t>
            </a:r>
          </a:p>
          <a:p>
            <a:pPr marL="1143000" lvl="2" indent="-228600">
              <a:buFont typeface="Arial" panose="020B0604020202020204" pitchFamily="34" charset="0"/>
              <a:buChar char="•"/>
            </a:pPr>
            <a:r>
              <a:rPr lang="en-GB" dirty="0"/>
              <a:t>interventions to address concerns for personal safety, </a:t>
            </a:r>
          </a:p>
          <a:p>
            <a:pPr marL="1143000" lvl="2" indent="-228600">
              <a:buFont typeface="Arial" panose="020B0604020202020204" pitchFamily="34" charset="0"/>
              <a:buChar char="•"/>
            </a:pPr>
            <a:r>
              <a:rPr lang="en-GB" dirty="0"/>
              <a:t>And finally, ensuring streets are well maintained</a:t>
            </a:r>
          </a:p>
          <a:p>
            <a:pPr marL="685800" lvl="1" indent="-228600">
              <a:buFont typeface="+mj-lt"/>
              <a:buAutoNum type="arabicPeriod"/>
            </a:pPr>
            <a:r>
              <a:rPr lang="en-GB" dirty="0">
                <a:highlight>
                  <a:srgbClr val="FFFFFF"/>
                </a:highlight>
              </a:rPr>
              <a:t>Getting even more of London’s children and young people walking</a:t>
            </a:r>
          </a:p>
          <a:p>
            <a:pPr marL="1143000" lvl="2" indent="-228600">
              <a:buFont typeface="Arial" panose="020B0604020202020204" pitchFamily="34" charset="0"/>
              <a:buChar char="•"/>
            </a:pPr>
            <a:r>
              <a:rPr lang="en-GB" dirty="0">
                <a:highlight>
                  <a:srgbClr val="FFFFFF"/>
                </a:highlight>
              </a:rPr>
              <a:t>We will support boroughs to deliver more school streets, and are considering different programmes and partnerships for school behaviour change initiatives</a:t>
            </a:r>
            <a:endParaRPr lang="en-GB" dirty="0"/>
          </a:p>
          <a:p>
            <a:pPr marL="685800" lvl="1" indent="-228600">
              <a:buFont typeface="+mj-lt"/>
              <a:buAutoNum type="arabicPeriod"/>
            </a:pPr>
            <a:r>
              <a:rPr lang="en-GB" dirty="0">
                <a:highlight>
                  <a:srgbClr val="FFFFFF"/>
                </a:highlight>
              </a:rPr>
              <a:t>Walking for leisure – connecting green spaces</a:t>
            </a:r>
          </a:p>
          <a:p>
            <a:pPr marL="1143000" lvl="2" indent="-228600">
              <a:buFont typeface="Arial" panose="020B0604020202020204" pitchFamily="34" charset="0"/>
              <a:buChar char="•"/>
            </a:pPr>
            <a:r>
              <a:rPr lang="en-GB" dirty="0">
                <a:highlight>
                  <a:srgbClr val="FFFFFF"/>
                </a:highlight>
              </a:rPr>
              <a:t>We’ll improve walking and wheeling access to green spaces and waterways by creating a route that links several waterways, and highlight leisure walking and wheeling opportunities for local communities</a:t>
            </a:r>
          </a:p>
          <a:p>
            <a:pPr marL="685800" lvl="1" indent="-228600">
              <a:buFont typeface="+mj-lt"/>
              <a:buAutoNum type="arabicPeriod"/>
            </a:pPr>
            <a:r>
              <a:rPr lang="en-GB" dirty="0">
                <a:highlight>
                  <a:srgbClr val="FFFFFF"/>
                </a:highlight>
              </a:rPr>
              <a:t>The final focus area is being ready for the future</a:t>
            </a:r>
          </a:p>
          <a:p>
            <a:pPr marL="1143000" lvl="2" indent="-228600">
              <a:buFont typeface="Arial" panose="020B0604020202020204" pitchFamily="34" charset="0"/>
              <a:buChar char="•"/>
            </a:pPr>
            <a:r>
              <a:rPr lang="en-GB" dirty="0">
                <a:highlight>
                  <a:srgbClr val="FFFFFF"/>
                </a:highlight>
              </a:rPr>
              <a:t>We will collect and share more data, and ensure our streets are resilient to climate change through shade and </a:t>
            </a:r>
            <a:r>
              <a:rPr lang="en-GB" dirty="0" err="1">
                <a:highlight>
                  <a:srgbClr val="FFFFFF"/>
                </a:highlight>
              </a:rPr>
              <a:t>SuDS</a:t>
            </a:r>
            <a:r>
              <a:rPr lang="en-GB" dirty="0">
                <a:highlight>
                  <a:srgbClr val="FFFFFF"/>
                </a:highlight>
              </a:rPr>
              <a:t>. </a:t>
            </a:r>
            <a:endParaRPr lang="en-GB" dirty="0"/>
          </a:p>
        </p:txBody>
      </p:sp>
      <p:sp>
        <p:nvSpPr>
          <p:cNvPr id="4" name="Slide Number Placeholder 3">
            <a:extLst>
              <a:ext uri="{FF2B5EF4-FFF2-40B4-BE49-F238E27FC236}">
                <a16:creationId xmlns:a16="http://schemas.microsoft.com/office/drawing/2014/main" id="{B094304D-6963-AB82-6EF8-781CDA8E22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D2B809-7D3E-8148-9D38-B41D468DD0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468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B52A-AA02-FB91-5BD7-6FE9D0D65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84F20-EC56-3CAD-C6FC-A4306BF8C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588F2-75FA-35BA-B94A-CCB72B214098}"/>
              </a:ext>
            </a:extLst>
          </p:cNvPr>
          <p:cNvSpPr>
            <a:spLocks noGrp="1"/>
          </p:cNvSpPr>
          <p:nvPr>
            <p:ph type="body" idx="1"/>
          </p:nvPr>
        </p:nvSpPr>
        <p:spPr/>
        <p:txBody>
          <a:bodyPr/>
          <a:lstStyle/>
          <a:p>
            <a:pPr marL="171450" indent="-171450">
              <a:buFont typeface="Arial"/>
              <a:buChar char="•"/>
            </a:pPr>
            <a:r>
              <a:rPr lang="en-GB" dirty="0">
                <a:highlight>
                  <a:srgbClr val="FFFFFF"/>
                </a:highlight>
              </a:rPr>
              <a:t>In this section, the first focus area we’re looking at is </a:t>
            </a:r>
            <a:r>
              <a:rPr lang="en-GB" b="1" dirty="0">
                <a:highlight>
                  <a:srgbClr val="FFFFFF"/>
                </a:highlight>
              </a:rPr>
              <a:t>transforming London’s places and neighbourhoods</a:t>
            </a:r>
            <a:r>
              <a:rPr lang="en-GB" dirty="0">
                <a:highlight>
                  <a:srgbClr val="FFFFFF"/>
                </a:highlight>
              </a:rPr>
              <a:t> by making the walking and wheeling environment safer and more attractive.</a:t>
            </a:r>
            <a:r>
              <a:rPr lang="en-US" dirty="0">
                <a:highlight>
                  <a:srgbClr val="FFFFFF"/>
                </a:highlight>
              </a:rPr>
              <a:t> </a:t>
            </a:r>
            <a:endParaRPr lang="en-GB" dirty="0">
              <a:highlight>
                <a:srgbClr val="FFFFFF"/>
              </a:highlight>
            </a:endParaRPr>
          </a:p>
          <a:p>
            <a:pPr marL="171450" indent="-171450">
              <a:buFont typeface="Arial"/>
              <a:buChar char="•"/>
            </a:pPr>
            <a:r>
              <a:rPr lang="en-GB" dirty="0">
                <a:highlight>
                  <a:srgbClr val="FFFFFF"/>
                </a:highlight>
              </a:rPr>
              <a:t>We are looking to address the fact that high streets are struggling economically. People are also tending to walk and wheel less for shopping. </a:t>
            </a:r>
            <a:r>
              <a:rPr lang="en-US" dirty="0">
                <a:highlight>
                  <a:srgbClr val="FFFFFF"/>
                </a:highlight>
              </a:rPr>
              <a:t> </a:t>
            </a:r>
            <a:endParaRPr lang="en-GB" dirty="0">
              <a:highlight>
                <a:srgbClr val="FFFFFF"/>
              </a:highlight>
            </a:endParaRPr>
          </a:p>
          <a:p>
            <a:pPr marL="171450" indent="-171450">
              <a:buFont typeface="Arial"/>
              <a:buChar char="•"/>
            </a:pPr>
            <a:r>
              <a:rPr lang="en-GB" dirty="0">
                <a:highlight>
                  <a:srgbClr val="FFFFFF"/>
                </a:highlight>
              </a:rPr>
              <a:t>Given that all transport journeys start or finish on foot or by cycle, and half of all walking and wheeling in London is done to or from public transport stations or stops, we asked ourselves: what can we do to increase walking and wheeling to and around high streets?</a:t>
            </a:r>
            <a:r>
              <a:rPr lang="en-US" dirty="0">
                <a:highlight>
                  <a:srgbClr val="FFFFFF"/>
                </a:highlight>
              </a:rPr>
              <a:t> </a:t>
            </a:r>
            <a:endParaRPr lang="en-GB" dirty="0">
              <a:highlight>
                <a:srgbClr val="FFFFFF"/>
              </a:highlight>
            </a:endParaRPr>
          </a:p>
          <a:p>
            <a:pPr marL="171450" indent="-171450">
              <a:buFont typeface="Arial"/>
              <a:buChar char="•"/>
            </a:pPr>
            <a:endParaRPr lang="en-GB" dirty="0">
              <a:solidFill>
                <a:srgbClr val="FF0000"/>
              </a:solidFill>
              <a:highlight>
                <a:srgbClr val="FFFFFF"/>
              </a:highlight>
            </a:endParaRPr>
          </a:p>
          <a:p>
            <a:pPr marL="171450" indent="-171450">
              <a:buFont typeface="Arial"/>
              <a:buChar char="•"/>
            </a:pPr>
            <a:r>
              <a:rPr lang="en-GB" dirty="0">
                <a:solidFill>
                  <a:srgbClr val="FF0000"/>
                </a:solidFill>
                <a:highlight>
                  <a:srgbClr val="FFFFFF"/>
                </a:highlight>
              </a:rPr>
              <a:t>We have drafted the following key areas for action: </a:t>
            </a:r>
            <a:r>
              <a:rPr lang="en-US" dirty="0">
                <a:solidFill>
                  <a:srgbClr val="FF0000"/>
                </a:solidFill>
                <a:highlight>
                  <a:srgbClr val="FFFFFF"/>
                </a:highlight>
              </a:rPr>
              <a:t> </a:t>
            </a:r>
            <a:endParaRPr lang="en-GB" dirty="0">
              <a:solidFill>
                <a:srgbClr val="FF0000"/>
              </a:solidFill>
              <a:highlight>
                <a:srgbClr val="FFFFFF"/>
              </a:highlight>
            </a:endParaRPr>
          </a:p>
          <a:p>
            <a:pPr lvl="1" indent="-171450">
              <a:buFont typeface="Courier New"/>
              <a:buChar char="o"/>
            </a:pPr>
            <a:r>
              <a:rPr lang="en-GB" dirty="0">
                <a:solidFill>
                  <a:srgbClr val="FF0000"/>
                </a:solidFill>
                <a:highlight>
                  <a:srgbClr val="FFFFFF"/>
                </a:highlight>
              </a:rPr>
              <a:t>Develop a central London movement strategy – with the </a:t>
            </a:r>
            <a:r>
              <a:rPr lang="en-GB" sz="1200" dirty="0">
                <a:solidFill>
                  <a:srgbClr val="FF0000"/>
                </a:solidFill>
              </a:rPr>
              <a:t>focus on creating a more pedestrian-friendly central London.</a:t>
            </a:r>
            <a:endParaRPr lang="en-GB" dirty="0">
              <a:solidFill>
                <a:srgbClr val="FF0000"/>
              </a:solidFill>
              <a:highlight>
                <a:srgbClr val="FFFFFF"/>
              </a:highlight>
            </a:endParaRPr>
          </a:p>
          <a:p>
            <a:pPr lvl="1" indent="-171450">
              <a:buFont typeface="Courier New"/>
              <a:buChar char="o"/>
            </a:pPr>
            <a:r>
              <a:rPr lang="en-GB" dirty="0">
                <a:solidFill>
                  <a:srgbClr val="FF0000"/>
                </a:solidFill>
                <a:highlight>
                  <a:srgbClr val="FFFFFF"/>
                </a:highlight>
              </a:rPr>
              <a:t>Oxford Street pedestrianisation, which some of you may be familiar with, and involves delivering interventions to create a unique and attractive space for all. </a:t>
            </a:r>
          </a:p>
          <a:p>
            <a:pPr lvl="1" indent="-171450">
              <a:buFont typeface="Courier New"/>
              <a:buChar char="o"/>
            </a:pPr>
            <a:r>
              <a:rPr lang="en-GB" dirty="0">
                <a:solidFill>
                  <a:srgbClr val="FF0000"/>
                </a:solidFill>
                <a:highlight>
                  <a:srgbClr val="FFFFFF"/>
                </a:highlight>
              </a:rPr>
              <a:t>Helping boroughs to transform town centres and high streets to support local economies. This includes piloting timed, safety restrictions in cultural and hospitality districts to support the nighttime economy.</a:t>
            </a:r>
          </a:p>
          <a:p>
            <a:pPr lvl="1" indent="-171450">
              <a:buFont typeface="Courier New"/>
              <a:buChar char="o"/>
            </a:pPr>
            <a:r>
              <a:rPr lang="en-GB" dirty="0">
                <a:solidFill>
                  <a:srgbClr val="FF0000"/>
                </a:solidFill>
                <a:highlight>
                  <a:srgbClr val="FFFFFF"/>
                </a:highlight>
              </a:rPr>
              <a:t>And, supporting boroughs to create projects and schemes that encourage people to walk and wheel more. </a:t>
            </a:r>
          </a:p>
          <a:p>
            <a:pPr marL="285750" lvl="1"/>
            <a:endParaRPr lang="en-GB" dirty="0">
              <a:solidFill>
                <a:srgbClr val="FF0000"/>
              </a:solidFill>
              <a:highlight>
                <a:srgbClr val="FFFFFF"/>
              </a:highlight>
            </a:endParaRPr>
          </a:p>
          <a:p>
            <a:pPr marL="171450" indent="-171450">
              <a:buFont typeface="Arial,Sans-Serif"/>
              <a:buChar char="•"/>
            </a:pPr>
            <a:r>
              <a:rPr lang="en-GB" dirty="0">
                <a:solidFill>
                  <a:srgbClr val="FF0000"/>
                </a:solidFill>
                <a:highlight>
                  <a:srgbClr val="FFFFFF"/>
                </a:highlight>
              </a:rPr>
              <a:t>The next focus area is </a:t>
            </a:r>
            <a:r>
              <a:rPr lang="en-GB" b="1" dirty="0">
                <a:solidFill>
                  <a:srgbClr val="FF0000"/>
                </a:solidFill>
                <a:highlight>
                  <a:srgbClr val="FFFFFF"/>
                </a:highlight>
              </a:rPr>
              <a:t>how to improve connectivity</a:t>
            </a:r>
            <a:r>
              <a:rPr lang="en-GB" dirty="0">
                <a:solidFill>
                  <a:srgbClr val="FF0000"/>
                </a:solidFill>
                <a:highlight>
                  <a:srgbClr val="FFFFFF"/>
                </a:highlight>
              </a:rPr>
              <a:t>. For this, we're looking at how to reduce things that cause a division or disconnect when someone is travelling. For example, when busy roads or railways, or motorised traffic, create a physical or psychological barrier that stop someone travelling. </a:t>
            </a:r>
            <a:endParaRPr lang="en-US" dirty="0">
              <a:solidFill>
                <a:srgbClr val="FF0000"/>
              </a:solidFill>
              <a:highlight>
                <a:srgbClr val="FFFFFF"/>
              </a:highlight>
            </a:endParaRPr>
          </a:p>
          <a:p>
            <a:pPr marL="171450" indent="-171450">
              <a:buFont typeface="Arial,Sans-Serif"/>
              <a:buChar char="•"/>
            </a:pPr>
            <a:r>
              <a:rPr lang="en-GB" dirty="0">
                <a:solidFill>
                  <a:srgbClr val="FF0000"/>
                </a:solidFill>
                <a:highlight>
                  <a:srgbClr val="FFFFFF"/>
                </a:highlight>
              </a:rPr>
              <a:t>Stakeholders have told us that hostile pedestrian environments, including street clutter, pavement conditions, and motor traffic, can make some people feel unsafe, stopping them from walking and wheeling. </a:t>
            </a:r>
            <a:r>
              <a:rPr lang="en-US" dirty="0">
                <a:solidFill>
                  <a:srgbClr val="FF0000"/>
                </a:solidFill>
                <a:highlight>
                  <a:srgbClr val="FFFFFF"/>
                </a:highlight>
              </a:rPr>
              <a:t> </a:t>
            </a:r>
            <a:endParaRPr lang="en-GB" dirty="0">
              <a:solidFill>
                <a:srgbClr val="FF0000"/>
              </a:solidFill>
              <a:highlight>
                <a:srgbClr val="FFFFFF"/>
              </a:highlight>
            </a:endParaRPr>
          </a:p>
          <a:p>
            <a:pPr marL="171450" indent="-171450">
              <a:buFont typeface="Arial,Sans-Serif"/>
              <a:buChar char="•"/>
            </a:pPr>
            <a:r>
              <a:rPr lang="en-GB" dirty="0">
                <a:solidFill>
                  <a:srgbClr val="FF0000"/>
                </a:solidFill>
                <a:highlight>
                  <a:srgbClr val="FFFFFF"/>
                </a:highlight>
              </a:rPr>
              <a:t>We have drafted the following key areas for action:</a:t>
            </a:r>
            <a:r>
              <a:rPr lang="en-US" dirty="0">
                <a:solidFill>
                  <a:srgbClr val="FF0000"/>
                </a:solidFill>
                <a:highlight>
                  <a:srgbClr val="FFFFFF"/>
                </a:highlight>
              </a:rPr>
              <a:t> </a:t>
            </a:r>
            <a:endParaRPr lang="en-GB" dirty="0">
              <a:solidFill>
                <a:srgbClr val="FF0000"/>
              </a:solidFill>
              <a:highlight>
                <a:srgbClr val="FFFFFF"/>
              </a:highlight>
            </a:endParaRPr>
          </a:p>
          <a:p>
            <a:pPr marL="628650" lvl="1" indent="-171450">
              <a:buFont typeface="Courier New,monospace"/>
              <a:buChar char="o"/>
            </a:pPr>
            <a:r>
              <a:rPr lang="en-GB" dirty="0">
                <a:solidFill>
                  <a:srgbClr val="FF0000"/>
                </a:solidFill>
                <a:highlight>
                  <a:srgbClr val="FFFFFF"/>
                </a:highlight>
              </a:rPr>
              <a:t>Providing safe and convenient crossings</a:t>
            </a:r>
            <a:endParaRPr lang="en-US" dirty="0">
              <a:solidFill>
                <a:srgbClr val="FF0000"/>
              </a:solidFill>
              <a:highlight>
                <a:srgbClr val="FFFFFF"/>
              </a:highlight>
            </a:endParaRPr>
          </a:p>
          <a:p>
            <a:pPr marL="628650" lvl="1" indent="-171450">
              <a:buFont typeface="Courier New,monospace"/>
              <a:buChar char="o"/>
            </a:pPr>
            <a:r>
              <a:rPr lang="en-GB" dirty="0">
                <a:solidFill>
                  <a:srgbClr val="FF0000"/>
                </a:solidFill>
                <a:highlight>
                  <a:srgbClr val="FFFFFF"/>
                </a:highlight>
              </a:rPr>
              <a:t>Supporting safer crossings at side roads, by raising awareness of the Highway Code Rules and exploring design interventions, including piloting side road zebra crossings on the TfL road network. </a:t>
            </a:r>
            <a:endParaRPr lang="en-US" dirty="0">
              <a:solidFill>
                <a:srgbClr val="FF0000"/>
              </a:solidFill>
              <a:highlight>
                <a:srgbClr val="FFFFFF"/>
              </a:highlight>
            </a:endParaRPr>
          </a:p>
          <a:p>
            <a:pPr marL="628650" lvl="1" indent="-171450">
              <a:buFont typeface="Courier New,monospace"/>
              <a:buChar char="o"/>
            </a:pPr>
            <a:r>
              <a:rPr lang="en-GB" dirty="0">
                <a:solidFill>
                  <a:srgbClr val="FF0000"/>
                </a:solidFill>
                <a:highlight>
                  <a:srgbClr val="FFFFFF"/>
                </a:highlight>
              </a:rPr>
              <a:t>We are also looking to integrate walking and public transport to provide an attractive whole journey experience. We want to help boroughs to deliver walking infrastructure that complements major tube and rail investment, for example, the Piccadilly Line upgrade and the Step Free Access programme. </a:t>
            </a:r>
            <a:endParaRPr lang="en-US" dirty="0">
              <a:solidFill>
                <a:srgbClr val="FF0000"/>
              </a:solidFill>
              <a:highlight>
                <a:srgbClr val="FFFFFF"/>
              </a:highlight>
            </a:endParaRPr>
          </a:p>
          <a:p>
            <a:pPr marL="628650" lvl="1" indent="-171450">
              <a:buFont typeface="Courier New,monospace"/>
              <a:buChar char="o"/>
            </a:pPr>
            <a:r>
              <a:rPr lang="en-GB" dirty="0">
                <a:solidFill>
                  <a:srgbClr val="FF0000"/>
                </a:solidFill>
                <a:highlight>
                  <a:srgbClr val="FFFFFF"/>
                </a:highlight>
              </a:rPr>
              <a:t>And the final area for action is to make London easier to navigate through clear and efficient wayfinding including improved signage and online information.</a:t>
            </a:r>
            <a:endParaRPr lang="en-US" dirty="0">
              <a:solidFill>
                <a:srgbClr val="FF0000"/>
              </a:solidFill>
              <a:highlight>
                <a:srgbClr val="FFFFFF"/>
              </a:highlight>
            </a:endParaRPr>
          </a:p>
        </p:txBody>
      </p:sp>
      <p:sp>
        <p:nvSpPr>
          <p:cNvPr id="4" name="Slide Number Placeholder 3">
            <a:extLst>
              <a:ext uri="{FF2B5EF4-FFF2-40B4-BE49-F238E27FC236}">
                <a16:creationId xmlns:a16="http://schemas.microsoft.com/office/drawing/2014/main" id="{231AAEE4-3CA1-2C5F-58B0-F43DEAD47D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3B39D-1BE1-DE46-B715-5C282A615FA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31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8EF97-592A-C119-5BB7-ECB37DF51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3BDF2-95D0-4027-8E23-1CD280B01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65D61-F946-E420-5440-384031B02687}"/>
              </a:ext>
            </a:extLst>
          </p:cNvPr>
          <p:cNvSpPr>
            <a:spLocks noGrp="1"/>
          </p:cNvSpPr>
          <p:nvPr>
            <p:ph type="body" idx="1"/>
          </p:nvPr>
        </p:nvSpPr>
        <p:spPr/>
        <p:txBody>
          <a:bodyPr/>
          <a:lstStyle/>
          <a:p>
            <a:pPr marL="171450" indent="-171450">
              <a:buFont typeface="Arial,Sans-Serif"/>
              <a:buChar char="•"/>
            </a:pPr>
            <a:r>
              <a:rPr lang="en-GB" dirty="0">
                <a:highlight>
                  <a:srgbClr val="FFFFFF"/>
                </a:highlight>
              </a:rPr>
              <a:t>The third focus areas is </a:t>
            </a:r>
            <a:r>
              <a:rPr lang="en-GB" b="1" dirty="0">
                <a:highlight>
                  <a:srgbClr val="FFFFFF"/>
                </a:highlight>
              </a:rPr>
              <a:t>how to make walking and wheeling more inclusive</a:t>
            </a:r>
            <a:r>
              <a:rPr lang="en-GB" dirty="0">
                <a:highlight>
                  <a:srgbClr val="FFFFFF"/>
                </a:highlight>
              </a:rPr>
              <a:t>. Inclusivity is considered in all the actions and deliverables we draft, but we also have some specific actions for this area to ensure everyone can enjoy the benefits of walking and wheeling.</a:t>
            </a:r>
            <a:endParaRPr lang="en-US" dirty="0">
              <a:solidFill>
                <a:srgbClr val="444444"/>
              </a:solidFill>
              <a:highlight>
                <a:srgbClr val="FFFFFF"/>
              </a:highlight>
            </a:endParaRPr>
          </a:p>
          <a:p>
            <a:pPr marL="171450" indent="-171450">
              <a:buFont typeface="Arial,Sans-Serif"/>
              <a:buChar char="•"/>
            </a:pPr>
            <a:r>
              <a:rPr lang="en-GB" dirty="0">
                <a:highlight>
                  <a:srgbClr val="FFFFFF"/>
                </a:highlight>
              </a:rPr>
              <a:t>Stakeholders have told us they have concerns about personal security, particularly for women and girls, and they identified aspects of streets and public transport interchanges that can create barriers for people walking and wheeling, including disabled people.  </a:t>
            </a:r>
            <a:endParaRPr lang="en-US" dirty="0">
              <a:solidFill>
                <a:srgbClr val="444444"/>
              </a:solidFill>
              <a:highlight>
                <a:srgbClr val="FFFFFF"/>
              </a:highlight>
            </a:endParaRPr>
          </a:p>
          <a:p>
            <a:pPr marL="171450" indent="-171450">
              <a:buFont typeface="Arial,Sans-Serif"/>
              <a:buChar char="•"/>
            </a:pPr>
            <a:r>
              <a:rPr lang="en-GB" dirty="0">
                <a:highlight>
                  <a:srgbClr val="FFFFFF"/>
                </a:highlight>
              </a:rPr>
              <a:t>The key areas for action are:</a:t>
            </a:r>
            <a:r>
              <a:rPr lang="en-US" dirty="0">
                <a:highlight>
                  <a:srgbClr val="FFFFFF"/>
                </a:highlight>
              </a:rPr>
              <a:t> </a:t>
            </a:r>
            <a:endParaRPr lang="en-GB" dirty="0">
              <a:solidFill>
                <a:srgbClr val="444444"/>
              </a:solidFill>
              <a:highlight>
                <a:srgbClr val="FFFFFF"/>
              </a:highlight>
            </a:endParaRPr>
          </a:p>
          <a:p>
            <a:pPr marL="628650" lvl="1" indent="-171450">
              <a:buFont typeface="Courier New,monospace"/>
              <a:buChar char="o"/>
            </a:pPr>
            <a:r>
              <a:rPr lang="en-GB" dirty="0">
                <a:highlight>
                  <a:srgbClr val="FFFFFF"/>
                </a:highlight>
              </a:rPr>
              <a:t>Ensuring streets are well designed by embedding inclusive design principles, some of the things we’re exploring are rolling out inclusive design training across TfL and publishing guidance for construction contractors and highway authorities. </a:t>
            </a:r>
            <a:endParaRPr lang="en-US" dirty="0">
              <a:solidFill>
                <a:srgbClr val="444444"/>
              </a:solidFill>
              <a:highlight>
                <a:srgbClr val="FFFFFF"/>
              </a:highlight>
            </a:endParaRPr>
          </a:p>
          <a:p>
            <a:pPr marL="628650" lvl="1" indent="-171450">
              <a:buFont typeface="Courier New,monospace"/>
              <a:buChar char="o"/>
            </a:pPr>
            <a:r>
              <a:rPr lang="en-US" dirty="0">
                <a:highlight>
                  <a:srgbClr val="FFFFFF"/>
                </a:highlight>
              </a:rPr>
              <a:t>Removing clutter from footways, including providing designated parking for rental e-bikes and enforcing against operators for problematic parking. </a:t>
            </a:r>
            <a:endParaRPr lang="en-GB" dirty="0">
              <a:solidFill>
                <a:srgbClr val="444444"/>
              </a:solidFill>
              <a:highlight>
                <a:srgbClr val="FFFFFF"/>
              </a:highlight>
            </a:endParaRPr>
          </a:p>
          <a:p>
            <a:pPr marL="628650" lvl="1" indent="-171450">
              <a:buFont typeface="Courier New,monospace"/>
              <a:buChar char="o"/>
            </a:pPr>
            <a:r>
              <a:rPr lang="en-US" dirty="0">
                <a:highlight>
                  <a:srgbClr val="FFFFFF"/>
                </a:highlight>
              </a:rPr>
              <a:t>Addressing barriers to walking and wheeling, especially for the most inactive. </a:t>
            </a:r>
            <a:endParaRPr lang="en-GB" dirty="0">
              <a:solidFill>
                <a:srgbClr val="444444"/>
              </a:solidFill>
              <a:highlight>
                <a:srgbClr val="FFFFFF"/>
              </a:highlight>
            </a:endParaRPr>
          </a:p>
          <a:p>
            <a:pPr marL="628650" lvl="1" indent="-171450">
              <a:buFont typeface="Courier New,monospace"/>
              <a:buChar char="o"/>
            </a:pPr>
            <a:r>
              <a:rPr lang="en-US" dirty="0">
                <a:highlight>
                  <a:srgbClr val="FFFFFF"/>
                </a:highlight>
              </a:rPr>
              <a:t>Delivering interventions to address concerns for personal safety when walking and wheeling. </a:t>
            </a:r>
            <a:endParaRPr lang="en-GB" dirty="0">
              <a:solidFill>
                <a:srgbClr val="444444"/>
              </a:solidFill>
              <a:highlight>
                <a:srgbClr val="FFFFFF"/>
              </a:highlight>
            </a:endParaRPr>
          </a:p>
          <a:p>
            <a:pPr marL="628650" lvl="1" indent="-171450">
              <a:buFont typeface="Courier New,monospace"/>
              <a:buChar char="o"/>
            </a:pPr>
            <a:r>
              <a:rPr lang="en-GB" dirty="0">
                <a:highlight>
                  <a:srgbClr val="FFFFFF"/>
                </a:highlight>
              </a:rPr>
              <a:t>And finally we will ensure streets are well maintained, taking steps to improve pavement quality. </a:t>
            </a:r>
            <a:endParaRPr lang="en-US" dirty="0">
              <a:solidFill>
                <a:srgbClr val="444444"/>
              </a:solidFill>
              <a:highlight>
                <a:srgbClr val="FFFFFF"/>
              </a:highlight>
            </a:endParaRPr>
          </a:p>
          <a:p>
            <a:pPr marL="171450" indent="-171450">
              <a:buFont typeface="Arial,Sans-Serif"/>
              <a:buChar char="•"/>
            </a:pPr>
            <a:endParaRPr lang="en-GB" dirty="0">
              <a:solidFill>
                <a:srgbClr val="444444"/>
              </a:solidFill>
              <a:highlight>
                <a:srgbClr val="FFFFFF"/>
              </a:highlight>
            </a:endParaRPr>
          </a:p>
          <a:p>
            <a:pPr lvl="1" indent="-171450">
              <a:buFont typeface="Courier New"/>
              <a:buChar char="o"/>
            </a:pPr>
            <a:endParaRPr lang="en-GB" dirty="0">
              <a:highlight>
                <a:srgbClr val="FFFFFF"/>
              </a:highlight>
            </a:endParaRPr>
          </a:p>
          <a:p>
            <a:pPr marL="171450" indent="-171450">
              <a:buFont typeface="Arial,Sans-Serif"/>
              <a:buChar char="•"/>
            </a:pPr>
            <a:r>
              <a:rPr lang="en-GB" dirty="0">
                <a:highlight>
                  <a:srgbClr val="FFFFFF"/>
                </a:highlight>
              </a:rPr>
              <a:t>Child obesity rates in London are higher than the national average, and post pandemic, while we saw the biggest increases in walking amongst Londoners over 65, the biggest decreases were those aged 17-24. We are therefore focusing on </a:t>
            </a:r>
            <a:r>
              <a:rPr lang="en-GB" b="1" dirty="0">
                <a:highlight>
                  <a:srgbClr val="FFFFFF"/>
                </a:highlight>
              </a:rPr>
              <a:t>how we can get even more of London’s children and young people walking</a:t>
            </a:r>
            <a:r>
              <a:rPr lang="en-GB" dirty="0">
                <a:highlight>
                  <a:srgbClr val="FFFFFF"/>
                </a:highlight>
              </a:rPr>
              <a:t>.</a:t>
            </a:r>
            <a:r>
              <a:rPr lang="en-US" dirty="0">
                <a:highlight>
                  <a:srgbClr val="FFFFFF"/>
                </a:highlight>
              </a:rPr>
              <a:t> </a:t>
            </a:r>
            <a:endParaRPr lang="en-GB" dirty="0">
              <a:solidFill>
                <a:srgbClr val="444444"/>
              </a:solidFill>
              <a:highlight>
                <a:srgbClr val="FFFFFF"/>
              </a:highlight>
            </a:endParaRPr>
          </a:p>
          <a:p>
            <a:pPr marL="171450" indent="-171450">
              <a:buFont typeface="Arial,Sans-Serif"/>
              <a:buChar char="•"/>
            </a:pPr>
            <a:r>
              <a:rPr lang="en-GB" dirty="0">
                <a:highlight>
                  <a:srgbClr val="FFFFFF"/>
                </a:highlight>
              </a:rPr>
              <a:t>To help do this, we have drafted the follow key action areas:</a:t>
            </a:r>
            <a:endParaRPr lang="en-GB" dirty="0">
              <a:solidFill>
                <a:srgbClr val="444444"/>
              </a:solidFill>
              <a:highlight>
                <a:srgbClr val="FFFFFF"/>
              </a:highlight>
            </a:endParaRPr>
          </a:p>
          <a:p>
            <a:pPr marL="628650" lvl="1" indent="-171450">
              <a:buFont typeface="Courier New,monospace"/>
              <a:buChar char="o"/>
            </a:pPr>
            <a:r>
              <a:rPr lang="en-GB" dirty="0">
                <a:highlight>
                  <a:srgbClr val="FFFFFF"/>
                </a:highlight>
              </a:rPr>
              <a:t>We would like to make walking the first choice for travelling to school, and will likely set a target to increase the number of School Streets, and develop a toolkit for routes to school. </a:t>
            </a:r>
            <a:endParaRPr lang="en-GB" dirty="0">
              <a:solidFill>
                <a:srgbClr val="444444"/>
              </a:solidFill>
              <a:highlight>
                <a:srgbClr val="FFFFFF"/>
              </a:highlight>
            </a:endParaRPr>
          </a:p>
          <a:p>
            <a:pPr marL="628650" lvl="1" indent="-171450">
              <a:buFont typeface="Courier New,monospace"/>
              <a:buChar char="o"/>
            </a:pPr>
            <a:r>
              <a:rPr lang="en-GB" dirty="0">
                <a:highlight>
                  <a:srgbClr val="FFFFFF"/>
                </a:highlight>
              </a:rPr>
              <a:t>Another area for action is to promote walking through school behaviour change initiatives and are considering different programmes and partnerships to do so. </a:t>
            </a:r>
            <a:endParaRPr lang="en-GB" dirty="0">
              <a:solidFill>
                <a:srgbClr val="444444"/>
              </a:solidFill>
              <a:highlight>
                <a:srgbClr val="FFFFFF"/>
              </a:highlight>
            </a:endParaRPr>
          </a:p>
          <a:p>
            <a:pPr marL="628650" lvl="1" indent="-171450">
              <a:buFont typeface="Arial"/>
              <a:buChar char="•"/>
            </a:pPr>
            <a:endParaRPr lang="en-GB" dirty="0">
              <a:solidFill>
                <a:srgbClr val="444444"/>
              </a:solidFill>
              <a:highlight>
                <a:srgbClr val="FFFFFF"/>
              </a:highlight>
            </a:endParaRPr>
          </a:p>
          <a:p>
            <a:pPr lvl="1" indent="-171450">
              <a:buFont typeface="Courier New"/>
              <a:buChar char="o"/>
            </a:pPr>
            <a:endParaRPr lang="en-GB" dirty="0">
              <a:highlight>
                <a:srgbClr val="FFFFFF"/>
              </a:highlight>
            </a:endParaRPr>
          </a:p>
          <a:p>
            <a:pPr marL="285750" lvl="1"/>
            <a:endParaRPr lang="en-GB" dirty="0">
              <a:highlight>
                <a:srgbClr val="FFFFFF"/>
              </a:highlight>
            </a:endParaRPr>
          </a:p>
          <a:p>
            <a:pPr marL="285750" lvl="1"/>
            <a:endParaRPr lang="en-GB" dirty="0">
              <a:highlight>
                <a:srgbClr val="FFFFFF"/>
              </a:highlight>
            </a:endParaRPr>
          </a:p>
        </p:txBody>
      </p:sp>
      <p:sp>
        <p:nvSpPr>
          <p:cNvPr id="4" name="Slide Number Placeholder 3">
            <a:extLst>
              <a:ext uri="{FF2B5EF4-FFF2-40B4-BE49-F238E27FC236}">
                <a16:creationId xmlns:a16="http://schemas.microsoft.com/office/drawing/2014/main" id="{5DD99AAD-674B-DA6C-E24B-6C799EC370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3B39D-1BE1-DE46-B715-5C282A615FA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48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C79D-5D7C-072F-9955-216C0CC32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7701F-D0FF-B842-BDEF-0F4C699E9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BD952-E01B-F7B1-630D-06D8EFDC350F}"/>
              </a:ext>
            </a:extLst>
          </p:cNvPr>
          <p:cNvSpPr>
            <a:spLocks noGrp="1"/>
          </p:cNvSpPr>
          <p:nvPr>
            <p:ph type="body" idx="1"/>
          </p:nvPr>
        </p:nvSpPr>
        <p:spPr/>
        <p:txBody>
          <a:bodyPr/>
          <a:lstStyle/>
          <a:p>
            <a:pPr marL="171450" indent="-171450">
              <a:buFont typeface="Arial,Sans-Serif"/>
              <a:buChar char="•"/>
            </a:pPr>
            <a:r>
              <a:rPr lang="en-US" dirty="0">
                <a:highlight>
                  <a:srgbClr val="FFFFFF"/>
                </a:highlight>
              </a:rPr>
              <a:t>The fifth focus area is </a:t>
            </a:r>
            <a:r>
              <a:rPr lang="en-GB" b="1" dirty="0">
                <a:highlight>
                  <a:srgbClr val="FFFFFF"/>
                </a:highlight>
              </a:rPr>
              <a:t>walking for leisure, which includes connecting people to green spaces.</a:t>
            </a:r>
            <a:r>
              <a:rPr lang="en-GB" dirty="0">
                <a:highlight>
                  <a:srgbClr val="FFFFFF"/>
                </a:highlight>
              </a:rPr>
              <a:t> Data shows that 29% of Londoners visit natural spaces weekly, but those from lower-income backgrounds (20%) and Black (16%) or Asian (21%) communities are less likely to do so, which we would like to address in the plan.  </a:t>
            </a:r>
            <a:endParaRPr lang="en-US" dirty="0">
              <a:solidFill>
                <a:srgbClr val="444444"/>
              </a:solidFill>
              <a:highlight>
                <a:srgbClr val="FFFFFF"/>
              </a:highlight>
            </a:endParaRPr>
          </a:p>
          <a:p>
            <a:pPr marL="171450" indent="-171450">
              <a:buFont typeface="Arial,Sans-Serif"/>
              <a:buChar char="•"/>
            </a:pPr>
            <a:r>
              <a:rPr lang="en-GB" dirty="0">
                <a:highlight>
                  <a:srgbClr val="FFFFFF"/>
                </a:highlight>
              </a:rPr>
              <a:t>The key draft areas for action are:</a:t>
            </a:r>
            <a:r>
              <a:rPr lang="en-US" dirty="0">
                <a:highlight>
                  <a:srgbClr val="FFFFFF"/>
                </a:highlight>
              </a:rPr>
              <a:t> </a:t>
            </a:r>
            <a:endParaRPr lang="en-GB" dirty="0">
              <a:solidFill>
                <a:srgbClr val="444444"/>
              </a:solidFill>
              <a:highlight>
                <a:srgbClr val="FFFFFF"/>
              </a:highlight>
            </a:endParaRPr>
          </a:p>
          <a:p>
            <a:pPr marL="628650" lvl="1" indent="-171450">
              <a:buFont typeface="Courier New,monospace"/>
              <a:buChar char="o"/>
            </a:pPr>
            <a:r>
              <a:rPr lang="en-GB" dirty="0">
                <a:highlight>
                  <a:srgbClr val="FFFFFF"/>
                </a:highlight>
              </a:rPr>
              <a:t>To improve walking access to green spaces and waterways including creating a walking route that links several walkways.</a:t>
            </a:r>
            <a:endParaRPr lang="en-US" dirty="0">
              <a:solidFill>
                <a:srgbClr val="444444"/>
              </a:solidFill>
              <a:highlight>
                <a:srgbClr val="FFFFFF"/>
              </a:highlight>
            </a:endParaRPr>
          </a:p>
          <a:p>
            <a:pPr marL="628650" lvl="1" indent="-171450">
              <a:buFont typeface="Courier New,monospace"/>
              <a:buChar char="o"/>
            </a:pPr>
            <a:r>
              <a:rPr lang="en-GB" dirty="0">
                <a:highlight>
                  <a:srgbClr val="FFFFFF"/>
                </a:highlight>
              </a:rPr>
              <a:t>The other area for action is to promote the benefits of walking and nearby leisure walking opportunities to all communities by highlighting nearby routes and encouraging people to walk or wheel more.</a:t>
            </a:r>
            <a:endParaRPr lang="en-US" dirty="0">
              <a:solidFill>
                <a:srgbClr val="444444"/>
              </a:solidFill>
              <a:highlight>
                <a:srgbClr val="FFFFFF"/>
              </a:highlight>
            </a:endParaRPr>
          </a:p>
          <a:p>
            <a:pPr marL="171450" indent="-171450">
              <a:buFont typeface="Arial,Sans-Serif"/>
              <a:buChar char="•"/>
            </a:pPr>
            <a:endParaRPr lang="en-GB" dirty="0">
              <a:solidFill>
                <a:srgbClr val="444444"/>
              </a:solidFill>
              <a:highlight>
                <a:srgbClr val="FFFFFF"/>
              </a:highlight>
            </a:endParaRPr>
          </a:p>
          <a:p>
            <a:pPr marL="171450" indent="-171450">
              <a:buFont typeface="Arial"/>
              <a:buChar char="•"/>
            </a:pPr>
            <a:r>
              <a:rPr lang="en-GB" dirty="0">
                <a:highlight>
                  <a:srgbClr val="FFFFFF"/>
                </a:highlight>
              </a:rPr>
              <a:t>The final focus area we have is </a:t>
            </a:r>
            <a:r>
              <a:rPr lang="en-GB" b="1" dirty="0">
                <a:highlight>
                  <a:srgbClr val="FFFFFF"/>
                </a:highlight>
              </a:rPr>
              <a:t>to be ready for the future</a:t>
            </a:r>
            <a:r>
              <a:rPr lang="en-GB" dirty="0">
                <a:highlight>
                  <a:srgbClr val="FFFFFF"/>
                </a:highlight>
              </a:rPr>
              <a:t>. As you know, the climate crisis is increasing heat and unpredictable weather, making temperatures more uncomfortable and increasing flooding, making walking and wheeling less appealing or even dangerous.</a:t>
            </a:r>
            <a:endParaRPr lang="en-GB" dirty="0"/>
          </a:p>
          <a:p>
            <a:pPr marL="171450" indent="-171450">
              <a:buFont typeface="Arial"/>
              <a:buChar char="•"/>
            </a:pPr>
            <a:r>
              <a:rPr lang="en-GB" dirty="0">
                <a:highlight>
                  <a:srgbClr val="FFFFFF"/>
                </a:highlight>
              </a:rPr>
              <a:t>To help us prepare for the future, we have drafted two key areas for action:</a:t>
            </a:r>
          </a:p>
          <a:p>
            <a:pPr lvl="1" indent="-171450">
              <a:buFont typeface="Courier New"/>
              <a:buChar char="o"/>
            </a:pPr>
            <a:r>
              <a:rPr lang="en-GB" dirty="0">
                <a:highlight>
                  <a:srgbClr val="FFFFFF"/>
                </a:highlight>
              </a:rPr>
              <a:t>The first is to collect and share the data needed to plan and evidence why we need certain walking and wheeling infrastructure. We are exploring a number of deliverables in this area, including leveraging modern sources of data collection and improving our understanding of walking in London using a suite of measurements and indicators.</a:t>
            </a:r>
          </a:p>
          <a:p>
            <a:pPr lvl="1" indent="-171450">
              <a:buFont typeface="Courier New"/>
              <a:buChar char="o"/>
            </a:pPr>
            <a:r>
              <a:rPr lang="en-GB" dirty="0">
                <a:highlight>
                  <a:srgbClr val="FFFFFF"/>
                </a:highlight>
              </a:rPr>
              <a:t>The second is to ensure London’s streets are resilient to climate change – we’re looking at how we can add more shade and sustainable drainage systems. </a:t>
            </a:r>
          </a:p>
          <a:p>
            <a:pPr marL="171450" indent="-171450">
              <a:buFont typeface="Arial"/>
              <a:buChar char="•"/>
            </a:pPr>
            <a:endParaRPr lang="en-GB" dirty="0"/>
          </a:p>
        </p:txBody>
      </p:sp>
      <p:sp>
        <p:nvSpPr>
          <p:cNvPr id="4" name="Slide Number Placeholder 3">
            <a:extLst>
              <a:ext uri="{FF2B5EF4-FFF2-40B4-BE49-F238E27FC236}">
                <a16:creationId xmlns:a16="http://schemas.microsoft.com/office/drawing/2014/main" id="{D7FBB94B-8C10-984A-354C-A11DD571B1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3B39D-1BE1-DE46-B715-5C282A615FA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3996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01D6BF-37BB-4468-BC49-9776A151AEEC}" type="slidenum">
              <a:rPr lang="en-GB" smtClean="0"/>
              <a:t>14</a:t>
            </a:fld>
            <a:endParaRPr lang="en-GB"/>
          </a:p>
        </p:txBody>
      </p:sp>
    </p:spTree>
    <p:extLst>
      <p:ext uri="{BB962C8B-B14F-4D97-AF65-F5344CB8AC3E}">
        <p14:creationId xmlns:p14="http://schemas.microsoft.com/office/powerpoint/2010/main" val="84112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GB">
              <a:latin typeface="Aptos"/>
              <a:ea typeface="Calibri"/>
              <a:cs typeface="Calibri"/>
            </a:endParaRPr>
          </a:p>
        </p:txBody>
      </p:sp>
      <p:sp>
        <p:nvSpPr>
          <p:cNvPr id="4" name="Slide Number Placeholder 3"/>
          <p:cNvSpPr>
            <a:spLocks noGrp="1"/>
          </p:cNvSpPr>
          <p:nvPr>
            <p:ph type="sldNum" sz="quarter" idx="5"/>
          </p:nvPr>
        </p:nvSpPr>
        <p:spPr/>
        <p:txBody>
          <a:bodyPr/>
          <a:lstStyle/>
          <a:p>
            <a:fld id="{F423B39D-1BE1-DE46-B715-5C282A615FA3}" type="slidenum">
              <a:rPr lang="en-GB" smtClean="0"/>
              <a:t>15</a:t>
            </a:fld>
            <a:endParaRPr lang="en-GB"/>
          </a:p>
        </p:txBody>
      </p:sp>
    </p:spTree>
    <p:extLst>
      <p:ext uri="{BB962C8B-B14F-4D97-AF65-F5344CB8AC3E}">
        <p14:creationId xmlns:p14="http://schemas.microsoft.com/office/powerpoint/2010/main" val="2557159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GB" dirty="0">
              <a:latin typeface="Aptos"/>
              <a:ea typeface="Calibri"/>
              <a:cs typeface="Calibri"/>
            </a:endParaRPr>
          </a:p>
          <a:p>
            <a:pPr marL="0" indent="0">
              <a:buFont typeface="Arial"/>
              <a:buNone/>
            </a:pPr>
            <a:endParaRPr lang="en-GB" dirty="0">
              <a:latin typeface="Aptos"/>
              <a:ea typeface="Calibri"/>
              <a:cs typeface="Calibri"/>
            </a:endParaRPr>
          </a:p>
        </p:txBody>
      </p:sp>
      <p:sp>
        <p:nvSpPr>
          <p:cNvPr id="4" name="Slide Number Placeholder 3"/>
          <p:cNvSpPr>
            <a:spLocks noGrp="1"/>
          </p:cNvSpPr>
          <p:nvPr>
            <p:ph type="sldNum" sz="quarter" idx="5"/>
          </p:nvPr>
        </p:nvSpPr>
        <p:spPr/>
        <p:txBody>
          <a:bodyPr/>
          <a:lstStyle/>
          <a:p>
            <a:fld id="{F423B39D-1BE1-DE46-B715-5C282A615FA3}" type="slidenum">
              <a:rPr lang="en-GB" smtClean="0"/>
              <a:t>16</a:t>
            </a:fld>
            <a:endParaRPr lang="en-GB"/>
          </a:p>
        </p:txBody>
      </p:sp>
    </p:spTree>
    <p:extLst>
      <p:ext uri="{BB962C8B-B14F-4D97-AF65-F5344CB8AC3E}">
        <p14:creationId xmlns:p14="http://schemas.microsoft.com/office/powerpoint/2010/main" val="394042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91919"/>
                </a:solidFill>
                <a:highlight>
                  <a:srgbClr val="FFFFFF"/>
                </a:highlight>
              </a:rPr>
              <a:t>Maryam</a:t>
            </a:r>
            <a:endParaRPr lang="en-GB" dirty="0">
              <a:solidFill>
                <a:schemeClr val="bg1">
                  <a:lumMod val="10000"/>
                </a:schemeClr>
              </a:solidFill>
              <a:highlight>
                <a:srgbClr val="FFFFFF"/>
              </a:highlight>
            </a:endParaRPr>
          </a:p>
          <a:p>
            <a:pPr marL="171450" indent="-171450">
              <a:buFont typeface="Arial"/>
              <a:buChar char="•"/>
            </a:pPr>
            <a:r>
              <a:rPr lang="en-GB" dirty="0">
                <a:solidFill>
                  <a:schemeClr val="bg1">
                    <a:lumMod val="10000"/>
                  </a:schemeClr>
                </a:solidFill>
                <a:highlight>
                  <a:srgbClr val="FFFFFF"/>
                </a:highlight>
              </a:rPr>
              <a:t>Active travel, especially walking and wheeling, is critical in helping us to achieve the Mayor's ambition that by 2041, 80% of all journeys will be made by walking, wheeling, cycling or public transport. </a:t>
            </a:r>
          </a:p>
          <a:p>
            <a:pPr marL="171450" indent="-171450">
              <a:buFont typeface="Arial"/>
              <a:buChar char="•"/>
            </a:pPr>
            <a:r>
              <a:rPr lang="en-GB" dirty="0">
                <a:solidFill>
                  <a:schemeClr val="bg1">
                    <a:lumMod val="10000"/>
                  </a:schemeClr>
                </a:solidFill>
                <a:highlight>
                  <a:srgbClr val="FFFFFF"/>
                </a:highlight>
              </a:rPr>
              <a:t>This is because every transport journey involves walking or wheeling – whether that's the whole journey or getting from your doorstep to a stop or station.  </a:t>
            </a:r>
          </a:p>
          <a:p>
            <a:pPr marL="171450" indent="-171450">
              <a:buFont typeface="Arial"/>
              <a:buChar char="•"/>
            </a:pPr>
            <a:r>
              <a:rPr lang="en-GB" dirty="0">
                <a:solidFill>
                  <a:schemeClr val="bg1">
                    <a:lumMod val="10000"/>
                  </a:schemeClr>
                </a:solidFill>
                <a:highlight>
                  <a:srgbClr val="FFFFFF"/>
                </a:highlight>
              </a:rPr>
              <a:t>This is why it's important we have a plan for walking and wheeling, so that we can set ambitious actions to help us achieve the Mayor’s Transport Strategy and improve walking and wheeling in London.</a:t>
            </a:r>
            <a:r>
              <a:rPr lang="en-US" dirty="0">
                <a:solidFill>
                  <a:schemeClr val="bg1">
                    <a:lumMod val="10000"/>
                  </a:schemeClr>
                </a:solidFill>
                <a:highlight>
                  <a:srgbClr val="FFFFFF"/>
                </a:highlight>
              </a:rPr>
              <a:t> </a:t>
            </a:r>
            <a:endParaRPr lang="en-GB" dirty="0">
              <a:solidFill>
                <a:schemeClr val="bg1">
                  <a:lumMod val="10000"/>
                </a:schemeClr>
              </a:solidFill>
              <a:highlight>
                <a:srgbClr val="FFFFFF"/>
              </a:highlight>
            </a:endParaRPr>
          </a:p>
        </p:txBody>
      </p:sp>
      <p:sp>
        <p:nvSpPr>
          <p:cNvPr id="4" name="Slide Number Placeholder 3"/>
          <p:cNvSpPr>
            <a:spLocks noGrp="1"/>
          </p:cNvSpPr>
          <p:nvPr>
            <p:ph type="sldNum" sz="quarter" idx="5"/>
          </p:nvPr>
        </p:nvSpPr>
        <p:spPr/>
        <p:txBody>
          <a:bodyPr/>
          <a:lstStyle/>
          <a:p>
            <a:fld id="{F423B39D-1BE1-DE46-B715-5C282A615FA3}" type="slidenum">
              <a:rPr lang="en-GB" smtClean="0"/>
              <a:t>2</a:t>
            </a:fld>
            <a:endParaRPr lang="en-GB"/>
          </a:p>
        </p:txBody>
      </p:sp>
    </p:spTree>
    <p:extLst>
      <p:ext uri="{BB962C8B-B14F-4D97-AF65-F5344CB8AC3E}">
        <p14:creationId xmlns:p14="http://schemas.microsoft.com/office/powerpoint/2010/main" val="408648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483652-BE9A-441F-A539-E128B96EF91A}" type="slidenum">
              <a:rPr lang="en-GB" smtClean="0"/>
              <a:t>3</a:t>
            </a:fld>
            <a:endParaRPr lang="en-GB"/>
          </a:p>
        </p:txBody>
      </p:sp>
    </p:spTree>
    <p:extLst>
      <p:ext uri="{BB962C8B-B14F-4D97-AF65-F5344CB8AC3E}">
        <p14:creationId xmlns:p14="http://schemas.microsoft.com/office/powerpoint/2010/main" val="5912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Font typeface="Arial" panose="020B0604020202020204" pitchFamily="34" charset="0"/>
              <a:buChar char="•"/>
            </a:pPr>
            <a:r>
              <a:rPr lang="en-GB" sz="1200" dirty="0">
                <a:ea typeface="+mn-lt"/>
                <a:cs typeface="+mn-lt"/>
              </a:rPr>
              <a:t>Regular physical activity helps to prevent and manage over 20 chronic conditions and diseases, including some cancers, heart disease, type 2 diabetes and depression</a:t>
            </a:r>
            <a:endParaRPr lang="en-GB" sz="1200" dirty="0">
              <a:cs typeface="Mongolian Baiti"/>
            </a:endParaRPr>
          </a:p>
          <a:p>
            <a:pPr marL="342900" indent="-342900">
              <a:spcAft>
                <a:spcPts val="1200"/>
              </a:spcAft>
              <a:buFont typeface="Arial" panose="020B0604020202020204" pitchFamily="34" charset="0"/>
              <a:buChar char="•"/>
            </a:pPr>
            <a:r>
              <a:rPr lang="en-GB" sz="1200" dirty="0">
                <a:cs typeface="Mongolian Baiti"/>
              </a:rPr>
              <a:t>The benefits from increased physical activity are especially significant for those currently inactive (less than 30 minutes per week)</a:t>
            </a:r>
          </a:p>
          <a:p>
            <a:pPr marL="342900" indent="-342900">
              <a:spcAft>
                <a:spcPts val="1200"/>
              </a:spcAft>
              <a:buFont typeface="Arial" panose="020B0604020202020204" pitchFamily="34" charset="0"/>
              <a:buChar char="•"/>
            </a:pPr>
            <a:r>
              <a:rPr lang="en-GB" sz="1200" dirty="0">
                <a:cs typeface="Mongolian Baiti"/>
              </a:rPr>
              <a:t>Walking or wheeling for daily travel is often the easiest way to get physically active, for those who are currently inactive</a:t>
            </a:r>
          </a:p>
          <a:p>
            <a:endParaRPr lang="en-GB" dirty="0"/>
          </a:p>
        </p:txBody>
      </p:sp>
      <p:sp>
        <p:nvSpPr>
          <p:cNvPr id="4" name="Slide Number Placeholder 3"/>
          <p:cNvSpPr>
            <a:spLocks noGrp="1"/>
          </p:cNvSpPr>
          <p:nvPr>
            <p:ph type="sldNum" sz="quarter" idx="5"/>
          </p:nvPr>
        </p:nvSpPr>
        <p:spPr/>
        <p:txBody>
          <a:bodyPr/>
          <a:lstStyle/>
          <a:p>
            <a:fld id="{1C01D6BF-37BB-4468-BC49-9776A151AEEC}" type="slidenum">
              <a:rPr lang="en-GB" smtClean="0"/>
              <a:t>4</a:t>
            </a:fld>
            <a:endParaRPr lang="en-GB"/>
          </a:p>
        </p:txBody>
      </p:sp>
    </p:spTree>
    <p:extLst>
      <p:ext uri="{BB962C8B-B14F-4D97-AF65-F5344CB8AC3E}">
        <p14:creationId xmlns:p14="http://schemas.microsoft.com/office/powerpoint/2010/main" val="412111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highlight>
                  <a:srgbClr val="FFFFFF"/>
                </a:highlight>
              </a:rPr>
              <a:t>TfL developed the first Walking Action Plan in 2018 to set out objectives and actions to help improve and increase the number of people walking and wheeling in London.</a:t>
            </a:r>
            <a:endParaRPr lang="en-US">
              <a:solidFill>
                <a:srgbClr val="444444"/>
              </a:solidFill>
              <a:highlight>
                <a:srgbClr val="FFFFFF"/>
              </a:highlight>
            </a:endParaRPr>
          </a:p>
          <a:p>
            <a:pPr marL="171450" indent="-171450">
              <a:buFont typeface="Arial"/>
              <a:buChar char="•"/>
            </a:pPr>
            <a:r>
              <a:rPr lang="en-US">
                <a:highlight>
                  <a:srgbClr val="FFFFFF"/>
                </a:highlight>
              </a:rPr>
              <a:t>Because of the change in Londoner’s walking/wheeling habits, the delivery of most of the actions, and the refreshing of Vision Zero, it’s time to update the Walking Action Plan and explore new ways to meet Londoner's evolving needs. </a:t>
            </a:r>
            <a:endParaRPr lang="en-GB">
              <a:highlight>
                <a:srgbClr val="FFFFFF"/>
              </a:highligh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a:highlight>
                  <a:srgbClr val="FFFFFF"/>
                </a:highlight>
              </a:rPr>
              <a:t>The refreshed plan will include ‘Wheeling’ in the title, so it will be known as the Walking and Wheeling Action Plan. </a:t>
            </a:r>
            <a:r>
              <a:rPr lang="en-US">
                <a:highlight>
                  <a:srgbClr val="FFFFFF"/>
                </a:highlight>
              </a:rPr>
              <a:t>As a reminder, wheeling encompasses the use of pushchairs (buggies), kick-scooters, wheelchairs, mobility scooters, and other wheeled mobility or carrying aids.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a:highlight>
                  <a:srgbClr val="FFFFFF"/>
                </a:highlight>
              </a:rPr>
              <a:t>The Plan will work alongside other policies including Vision Zero Action Plan 2 and Cycling Action Plan 2</a:t>
            </a:r>
            <a:r>
              <a:rPr lang="en-GB"/>
              <a:t>. It's important to note t</a:t>
            </a:r>
            <a:r>
              <a:rPr lang="en-US"/>
              <a:t>he Plan does not include cycling, which is covered in the cycling action plan, but they do work alongside each other to deliver improvements for active travel. </a:t>
            </a:r>
            <a:endParaRPr lang="en-US">
              <a:solidFill>
                <a:srgbClr val="444444"/>
              </a:solidFill>
            </a:endParaRPr>
          </a:p>
          <a:p>
            <a:pPr marL="171450" indent="-171450">
              <a:buFont typeface="Arial"/>
              <a:buChar char="•"/>
            </a:pPr>
            <a:r>
              <a:rPr lang="en-US"/>
              <a:t>Actions relating to road safety are included in the Vision Zero Action Plan. TfL is currently getting ready to publish the next iteration of the Vision Zero Action Plan. </a:t>
            </a:r>
            <a:endParaRPr lang="en-US">
              <a:solidFill>
                <a:srgbClr val="444444"/>
              </a:solidFill>
            </a:endParaRPr>
          </a:p>
          <a:p>
            <a:pPr marL="171450" indent="-171450">
              <a:buFont typeface="Arial"/>
              <a:buChar char="•"/>
            </a:pPr>
            <a:r>
              <a:rPr lang="en-GB">
                <a:highlight>
                  <a:srgbClr val="FFFFFF"/>
                </a:highlight>
              </a:rPr>
              <a:t>Please keep in mind that the Plan is affected by finite funding and limited resources, so we are doing our best to develop actions that can be implemented by boroughs, who control 95% of London’s roads.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D2B809-7D3E-8148-9D38-B41D468DD0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836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highlight>
                  <a:srgbClr val="FFFFFF"/>
                </a:highlight>
              </a:rPr>
              <a:t>The new plan will focus on meeting the following objectives: </a:t>
            </a:r>
          </a:p>
          <a:p>
            <a:pPr lvl="1" indent="-171450">
              <a:buFont typeface="Courier New"/>
              <a:buChar char="o"/>
            </a:pPr>
            <a:r>
              <a:rPr lang="en-GB">
                <a:highlight>
                  <a:srgbClr val="FFFFFF"/>
                </a:highlight>
              </a:rPr>
              <a:t>Promoting health &amp; wellbeing, </a:t>
            </a:r>
            <a:endParaRPr lang="en-GB"/>
          </a:p>
          <a:p>
            <a:pPr lvl="1" indent="-171450">
              <a:buFont typeface="Courier New"/>
              <a:buChar char="o"/>
            </a:pPr>
            <a:r>
              <a:rPr lang="en-GB">
                <a:highlight>
                  <a:srgbClr val="FFFFFF"/>
                </a:highlight>
              </a:rPr>
              <a:t>Driving high streets &amp; wider economic growth, and</a:t>
            </a:r>
            <a:endParaRPr lang="en-GB"/>
          </a:p>
          <a:p>
            <a:pPr lvl="1" indent="-171450">
              <a:buFont typeface="Courier New"/>
              <a:buChar char="o"/>
            </a:pPr>
            <a:r>
              <a:rPr lang="en-GB">
                <a:highlight>
                  <a:srgbClr val="FFFFFF"/>
                </a:highlight>
              </a:rPr>
              <a:t>Ensuring the benefits of walking and wheeling are enjoyed more equally.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highlight>
                  <a:srgbClr val="FFFFFF"/>
                </a:highlight>
              </a:rPr>
              <a:t>These objectives underpin all of the work we have done so far including drafting focus areas, actions and deliverables.</a:t>
            </a:r>
            <a:endParaRPr lang="en-US">
              <a:solidFill>
                <a:srgbClr val="444444"/>
              </a:solidFill>
              <a:highlight>
                <a:srgbClr val="FFFF00"/>
              </a:highlight>
            </a:endParaRPr>
          </a:p>
          <a:p>
            <a:endParaRPr lang="en-GB"/>
          </a:p>
        </p:txBody>
      </p:sp>
      <p:sp>
        <p:nvSpPr>
          <p:cNvPr id="4" name="Slide Number Placeholder 3"/>
          <p:cNvSpPr>
            <a:spLocks noGrp="1"/>
          </p:cNvSpPr>
          <p:nvPr>
            <p:ph type="sldNum" sz="quarter" idx="5"/>
          </p:nvPr>
        </p:nvSpPr>
        <p:spPr/>
        <p:txBody>
          <a:bodyPr/>
          <a:lstStyle/>
          <a:p>
            <a:fld id="{16D2B809-7D3E-8148-9D38-B41D468DD0AA}" type="slidenum">
              <a:rPr lang="en-GB" smtClean="0"/>
              <a:t>6</a:t>
            </a:fld>
            <a:endParaRPr lang="en-GB"/>
          </a:p>
        </p:txBody>
      </p:sp>
    </p:spTree>
    <p:extLst>
      <p:ext uri="{BB962C8B-B14F-4D97-AF65-F5344CB8AC3E}">
        <p14:creationId xmlns:p14="http://schemas.microsoft.com/office/powerpoint/2010/main" val="308807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highlight>
                  <a:srgbClr val="FFFFFF"/>
                </a:highlight>
              </a:rPr>
              <a:t>We have been engaging with a range of stakeholders to find out about the barriers people face when walking and wheeling in London, and what further action could be taken to encourage Londoners to walk and wheel more.  </a:t>
            </a:r>
            <a:r>
              <a:rPr lang="en-US">
                <a:highlight>
                  <a:srgbClr val="FFFFFF"/>
                </a:highlight>
              </a:rPr>
              <a:t> </a:t>
            </a:r>
            <a:endParaRPr lang="en-GB">
              <a:highlight>
                <a:srgbClr val="FFFFFF"/>
              </a:highlight>
            </a:endParaRPr>
          </a:p>
          <a:p>
            <a:pPr marL="171450" indent="-171450">
              <a:buFont typeface="Arial"/>
              <a:buChar char="•"/>
            </a:pPr>
            <a:r>
              <a:rPr lang="en-GB">
                <a:highlight>
                  <a:srgbClr val="FFFFFF"/>
                </a:highlight>
              </a:rPr>
              <a:t>We have with boroughs to understand their priorities and how we can support them in delivering meaningful change in your communities.  </a:t>
            </a:r>
            <a:r>
              <a:rPr lang="en-US">
                <a:highlight>
                  <a:srgbClr val="FFFFFF"/>
                </a:highlight>
              </a:rPr>
              <a:t> </a:t>
            </a:r>
            <a:endParaRPr lang="en-GB">
              <a:highlight>
                <a:srgbClr val="FFFFFF"/>
              </a:highlight>
              <a:latin typeface="Aptos"/>
              <a:ea typeface="Calibri"/>
              <a:cs typeface="Calibri"/>
            </a:endParaRPr>
          </a:p>
          <a:p>
            <a:pPr marL="171450" indent="-171450">
              <a:buFont typeface="Arial"/>
              <a:buChar char="•"/>
            </a:pPr>
            <a:r>
              <a:rPr lang="en-GB">
                <a:highlight>
                  <a:srgbClr val="FFFFFF"/>
                </a:highlight>
                <a:latin typeface="Aptos"/>
                <a:ea typeface="Calibri"/>
                <a:cs typeface="Calibri"/>
              </a:rPr>
              <a:t>We have run two borough workshops – </a:t>
            </a:r>
          </a:p>
          <a:p>
            <a:pPr marL="628650" lvl="1" indent="-171450">
              <a:buFont typeface="Arial"/>
              <a:buChar char="•"/>
            </a:pPr>
            <a:r>
              <a:rPr lang="en-GB">
                <a:highlight>
                  <a:srgbClr val="FFFFFF"/>
                </a:highlight>
                <a:latin typeface="Aptos"/>
                <a:ea typeface="Calibri"/>
                <a:cs typeface="Calibri"/>
              </a:rPr>
              <a:t>The October 2025 workshop set out the context for walking in London, and held space for discussion around opportunities and barriers for increasing walking trips, how walking factored into wider priorities beyond transport, and what actions boroughs would like to see in a London-wide plan to support/address walking.</a:t>
            </a:r>
          </a:p>
          <a:p>
            <a:pPr marL="628650" lvl="1" indent="-171450">
              <a:buFont typeface="Arial"/>
              <a:buChar char="•"/>
            </a:pPr>
            <a:r>
              <a:rPr lang="en-GB">
                <a:highlight>
                  <a:srgbClr val="FFFFFF"/>
                </a:highlight>
                <a:latin typeface="Aptos"/>
                <a:ea typeface="Calibri"/>
                <a:cs typeface="Calibri"/>
              </a:rPr>
              <a:t>Following the workshop we also launched a digital survey – the first time we trialled something like this – where we had an open call for evidence from boroughs</a:t>
            </a:r>
          </a:p>
          <a:p>
            <a:pPr marL="628650" lvl="1" indent="-171450">
              <a:buFont typeface="Arial"/>
              <a:buChar char="•"/>
            </a:pPr>
            <a:r>
              <a:rPr lang="en-GB">
                <a:highlight>
                  <a:srgbClr val="FFFFFF"/>
                </a:highlight>
                <a:latin typeface="Aptos"/>
                <a:ea typeface="Calibri"/>
                <a:cs typeface="Calibri"/>
              </a:rPr>
              <a:t>The January 2026 workshop shared the draft areas for action we had developed following the initial rounds of engagement, asked for feedback and to highlight if anything was missing.</a:t>
            </a:r>
            <a:endParaRPr lang="en-GB">
              <a:highlight>
                <a:srgbClr val="FFFFFF"/>
              </a:highlight>
            </a:endParaRPr>
          </a:p>
        </p:txBody>
      </p:sp>
      <p:sp>
        <p:nvSpPr>
          <p:cNvPr id="4" name="Slide Number Placeholder 3"/>
          <p:cNvSpPr>
            <a:spLocks noGrp="1"/>
          </p:cNvSpPr>
          <p:nvPr>
            <p:ph type="sldNum" sz="quarter" idx="5"/>
          </p:nvPr>
        </p:nvSpPr>
        <p:spPr/>
        <p:txBody>
          <a:bodyPr/>
          <a:lstStyle/>
          <a:p>
            <a:fld id="{F423B39D-1BE1-DE46-B715-5C282A615FA3}" type="slidenum">
              <a:rPr lang="en-GB" smtClean="0"/>
              <a:t>7</a:t>
            </a:fld>
            <a:endParaRPr lang="en-GB"/>
          </a:p>
        </p:txBody>
      </p:sp>
    </p:spTree>
    <p:extLst>
      <p:ext uri="{BB962C8B-B14F-4D97-AF65-F5344CB8AC3E}">
        <p14:creationId xmlns:p14="http://schemas.microsoft.com/office/powerpoint/2010/main" val="394042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highlight>
                  <a:srgbClr val="FFFFFF"/>
                </a:highlight>
              </a:rPr>
              <a:t>Several common themes emerged from our engagement, with two coming through strongly: </a:t>
            </a:r>
          </a:p>
          <a:p>
            <a:pPr marL="628650" lvl="1" indent="-171450">
              <a:buFont typeface="Courier New"/>
              <a:buChar char="o"/>
            </a:pPr>
            <a:r>
              <a:rPr lang="en-GB">
                <a:highlight>
                  <a:srgbClr val="FFFFFF"/>
                </a:highlight>
              </a:rPr>
              <a:t>The first is the need to address hostile pedestrian environments which includes things like poor infrastructure and street clutter caused by dockless e-bikes, signage and waste. </a:t>
            </a:r>
          </a:p>
          <a:p>
            <a:pPr marL="628650" lvl="1" indent="-171450">
              <a:buFont typeface="Courier New"/>
              <a:buChar char="o"/>
            </a:pPr>
            <a:r>
              <a:rPr lang="en-GB">
                <a:highlight>
                  <a:srgbClr val="FFFFFF"/>
                </a:highlight>
              </a:rPr>
              <a:t>And the second is the need to address things that cause pedestrians to feel unsafe preventing them from walking or wheeling including walking and wheeling at night, accessibility, cyclist behaviour and motor traffic. </a:t>
            </a:r>
            <a:r>
              <a:rPr lang="en-US">
                <a:highlight>
                  <a:srgbClr val="FFFFFF"/>
                </a:highlight>
              </a:rPr>
              <a:t> </a:t>
            </a:r>
            <a:endParaRPr lang="en-GB">
              <a:highlight>
                <a:srgbClr val="FFFFFF"/>
              </a:highlight>
            </a:endParaRPr>
          </a:p>
          <a:p>
            <a:pPr marL="171450" indent="-171450">
              <a:buFont typeface="Arial"/>
              <a:buChar char="•"/>
            </a:pPr>
            <a:r>
              <a:rPr lang="en-GB">
                <a:highlight>
                  <a:srgbClr val="FFFFFF"/>
                </a:highlight>
              </a:rPr>
              <a:t>We also heard about whole journey challenges, concerns about the school run, ideas on how to collaborate with the NHS, and suggestions on how to improve wayfinding and implement education and behaviour change initiatives.  </a:t>
            </a:r>
          </a:p>
          <a:p>
            <a:pPr marL="285750" indent="-285750">
              <a:buFont typeface="Arial"/>
              <a:buChar char="•"/>
            </a:pPr>
            <a:endParaRPr lang="en-GB">
              <a:latin typeface="Aptos"/>
              <a:ea typeface="Calibri"/>
              <a:cs typeface="Calibri"/>
            </a:endParaRPr>
          </a:p>
        </p:txBody>
      </p:sp>
      <p:sp>
        <p:nvSpPr>
          <p:cNvPr id="4" name="Slide Number Placeholder 3"/>
          <p:cNvSpPr>
            <a:spLocks noGrp="1"/>
          </p:cNvSpPr>
          <p:nvPr>
            <p:ph type="sldNum" sz="quarter" idx="5"/>
          </p:nvPr>
        </p:nvSpPr>
        <p:spPr/>
        <p:txBody>
          <a:bodyPr/>
          <a:lstStyle/>
          <a:p>
            <a:fld id="{F423B39D-1BE1-DE46-B715-5C282A615FA3}" type="slidenum">
              <a:rPr lang="en-GB" smtClean="0"/>
              <a:t>8</a:t>
            </a:fld>
            <a:endParaRPr lang="en-GB"/>
          </a:p>
        </p:txBody>
      </p:sp>
    </p:spTree>
    <p:extLst>
      <p:ext uri="{BB962C8B-B14F-4D97-AF65-F5344CB8AC3E}">
        <p14:creationId xmlns:p14="http://schemas.microsoft.com/office/powerpoint/2010/main" val="290732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a:latin typeface="Aptos"/>
                <a:ea typeface="Calibri"/>
                <a:cs typeface="Calibri"/>
              </a:rPr>
              <a:t>Winsome</a:t>
            </a:r>
          </a:p>
        </p:txBody>
      </p:sp>
      <p:sp>
        <p:nvSpPr>
          <p:cNvPr id="4" name="Slide Number Placeholder 3"/>
          <p:cNvSpPr>
            <a:spLocks noGrp="1"/>
          </p:cNvSpPr>
          <p:nvPr>
            <p:ph type="sldNum" sz="quarter" idx="5"/>
          </p:nvPr>
        </p:nvSpPr>
        <p:spPr/>
        <p:txBody>
          <a:bodyPr/>
          <a:lstStyle/>
          <a:p>
            <a:fld id="{F423B39D-1BE1-DE46-B715-5C282A615FA3}" type="slidenum">
              <a:rPr lang="en-GB" smtClean="0"/>
              <a:t>9</a:t>
            </a:fld>
            <a:endParaRPr lang="en-GB"/>
          </a:p>
        </p:txBody>
      </p:sp>
    </p:spTree>
    <p:extLst>
      <p:ext uri="{BB962C8B-B14F-4D97-AF65-F5344CB8AC3E}">
        <p14:creationId xmlns:p14="http://schemas.microsoft.com/office/powerpoint/2010/main" val="3754287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A7BF79-D024-794B-5FAB-44BFC1227BE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 name="Picture 4" descr="Transport for London logo">
            <a:extLst>
              <a:ext uri="{FF2B5EF4-FFF2-40B4-BE49-F238E27FC236}">
                <a16:creationId xmlns:a16="http://schemas.microsoft.com/office/drawing/2014/main" id="{BE60E5F4-7B4A-9805-2538-A1EC0C671F7E}"/>
              </a:ext>
            </a:extLst>
          </p:cNvPr>
          <p:cNvPicPr>
            <a:picLocks noChangeAspect="1"/>
          </p:cNvPicPr>
          <p:nvPr userDrawn="1"/>
        </p:nvPicPr>
        <p:blipFill>
          <a:blip r:embed="rId2"/>
          <a:stretch>
            <a:fillRect/>
          </a:stretch>
        </p:blipFill>
        <p:spPr>
          <a:xfrm>
            <a:off x="3036000" y="2494161"/>
            <a:ext cx="6120000" cy="1869678"/>
          </a:xfrm>
          <a:prstGeom prst="rect">
            <a:avLst/>
          </a:prstGeom>
        </p:spPr>
      </p:pic>
    </p:spTree>
    <p:extLst>
      <p:ext uri="{BB962C8B-B14F-4D97-AF65-F5344CB8AC3E}">
        <p14:creationId xmlns:p14="http://schemas.microsoft.com/office/powerpoint/2010/main" val="264994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0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829A80-3F64-4711-A8EE-175F441019FF}"/>
              </a:ext>
            </a:extLst>
          </p:cNvPr>
          <p:cNvSpPr>
            <a:spLocks noGrp="1"/>
          </p:cNvSpPr>
          <p:nvPr>
            <p:ph type="title" hasCustomPrompt="1"/>
          </p:nvPr>
        </p:nvSpPr>
        <p:spPr>
          <a:xfrm>
            <a:off x="796843" y="752957"/>
            <a:ext cx="4950000" cy="935994"/>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
        <p:nvSpPr>
          <p:cNvPr id="4" name="Text Placeholder 2">
            <a:extLst>
              <a:ext uri="{FF2B5EF4-FFF2-40B4-BE49-F238E27FC236}">
                <a16:creationId xmlns:a16="http://schemas.microsoft.com/office/drawing/2014/main" id="{2B4F57F4-0C36-74E8-EB06-06E5EF55A1A0}"/>
              </a:ext>
            </a:extLst>
          </p:cNvPr>
          <p:cNvSpPr>
            <a:spLocks noGrp="1"/>
          </p:cNvSpPr>
          <p:nvPr>
            <p:ph type="body" sz="quarter" idx="11" hasCustomPrompt="1"/>
          </p:nvPr>
        </p:nvSpPr>
        <p:spPr>
          <a:xfrm>
            <a:off x="796843" y="2044827"/>
            <a:ext cx="4950000" cy="3731473"/>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
        <p:nvSpPr>
          <p:cNvPr id="6" name="Picture Placeholder 6">
            <a:extLst>
              <a:ext uri="{FF2B5EF4-FFF2-40B4-BE49-F238E27FC236}">
                <a16:creationId xmlns:a16="http://schemas.microsoft.com/office/drawing/2014/main" id="{D7418FB7-2AF9-CD17-1AD8-B7912FFB036F}"/>
              </a:ext>
            </a:extLst>
          </p:cNvPr>
          <p:cNvSpPr>
            <a:spLocks noGrp="1"/>
          </p:cNvSpPr>
          <p:nvPr>
            <p:ph type="pic" sz="quarter" idx="10" hasCustomPrompt="1"/>
          </p:nvPr>
        </p:nvSpPr>
        <p:spPr>
          <a:xfrm>
            <a:off x="6466842" y="0"/>
            <a:ext cx="5494429" cy="5776301"/>
          </a:xfrm>
          <a:prstGeom prst="rect">
            <a:avLst/>
          </a:prstGeom>
        </p:spPr>
        <p:txBody>
          <a:bodyPr anchor="ctr"/>
          <a:lstStyle>
            <a:lvl1pPr marL="0" indent="0">
              <a:buNone/>
              <a:defRPr sz="1800"/>
            </a:lvl1pPr>
          </a:lstStyle>
          <a:p>
            <a:r>
              <a:rPr lang="en-GB"/>
              <a:t>Click to insert picture</a:t>
            </a:r>
            <a:br>
              <a:rPr lang="en-GB"/>
            </a:br>
            <a:r>
              <a:rPr lang="en-GB"/>
              <a:t>(add alt text to image for accessibility)</a:t>
            </a:r>
          </a:p>
        </p:txBody>
      </p:sp>
    </p:spTree>
    <p:extLst>
      <p:ext uri="{BB962C8B-B14F-4D97-AF65-F5344CB8AC3E}">
        <p14:creationId xmlns:p14="http://schemas.microsoft.com/office/powerpoint/2010/main" val="192376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0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7418FB7-2AF9-CD17-1AD8-B7912FFB036F}"/>
              </a:ext>
            </a:extLst>
          </p:cNvPr>
          <p:cNvSpPr>
            <a:spLocks noGrp="1"/>
          </p:cNvSpPr>
          <p:nvPr>
            <p:ph type="pic" sz="quarter" idx="10" hasCustomPrompt="1"/>
          </p:nvPr>
        </p:nvSpPr>
        <p:spPr>
          <a:xfrm>
            <a:off x="264000" y="0"/>
            <a:ext cx="5494429" cy="5776301"/>
          </a:xfrm>
          <a:prstGeom prst="rect">
            <a:avLst/>
          </a:prstGeom>
        </p:spPr>
        <p:txBody>
          <a:bodyPr anchor="ctr"/>
          <a:lstStyle>
            <a:lvl1pPr marL="0" indent="0">
              <a:buNone/>
              <a:defRPr sz="1800"/>
            </a:lvl1pPr>
          </a:lstStyle>
          <a:p>
            <a:r>
              <a:rPr lang="en-GB"/>
              <a:t>Click to insert picture</a:t>
            </a:r>
            <a:br>
              <a:rPr lang="en-GB"/>
            </a:br>
            <a:r>
              <a:rPr lang="en-GB"/>
              <a:t>(add alt text to image for accessibility)</a:t>
            </a:r>
          </a:p>
        </p:txBody>
      </p:sp>
      <p:sp>
        <p:nvSpPr>
          <p:cNvPr id="3" name="Title 1">
            <a:extLst>
              <a:ext uri="{FF2B5EF4-FFF2-40B4-BE49-F238E27FC236}">
                <a16:creationId xmlns:a16="http://schemas.microsoft.com/office/drawing/2014/main" id="{A1829A80-3F64-4711-A8EE-175F441019FF}"/>
              </a:ext>
            </a:extLst>
          </p:cNvPr>
          <p:cNvSpPr>
            <a:spLocks noGrp="1"/>
          </p:cNvSpPr>
          <p:nvPr>
            <p:ph type="title" hasCustomPrompt="1"/>
          </p:nvPr>
        </p:nvSpPr>
        <p:spPr>
          <a:xfrm>
            <a:off x="6466843" y="752957"/>
            <a:ext cx="4950000" cy="935994"/>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
        <p:nvSpPr>
          <p:cNvPr id="4" name="Text Placeholder 2">
            <a:extLst>
              <a:ext uri="{FF2B5EF4-FFF2-40B4-BE49-F238E27FC236}">
                <a16:creationId xmlns:a16="http://schemas.microsoft.com/office/drawing/2014/main" id="{2B4F57F4-0C36-74E8-EB06-06E5EF55A1A0}"/>
              </a:ext>
            </a:extLst>
          </p:cNvPr>
          <p:cNvSpPr>
            <a:spLocks noGrp="1"/>
          </p:cNvSpPr>
          <p:nvPr>
            <p:ph type="body" sz="quarter" idx="11" hasCustomPrompt="1"/>
          </p:nvPr>
        </p:nvSpPr>
        <p:spPr>
          <a:xfrm>
            <a:off x="6466843" y="2044827"/>
            <a:ext cx="4950000" cy="3731473"/>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Tree>
    <p:extLst>
      <p:ext uri="{BB962C8B-B14F-4D97-AF65-F5344CB8AC3E}">
        <p14:creationId xmlns:p14="http://schemas.microsoft.com/office/powerpoint/2010/main" val="1985994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EEC44AA-E3CC-FEBD-84B5-738D6E2E4287}"/>
              </a:ext>
            </a:extLst>
          </p:cNvPr>
          <p:cNvSpPr>
            <a:spLocks noGrp="1"/>
          </p:cNvSpPr>
          <p:nvPr>
            <p:ph type="pic" sz="quarter" idx="10" hasCustomPrompt="1"/>
          </p:nvPr>
        </p:nvSpPr>
        <p:spPr>
          <a:xfrm>
            <a:off x="0" y="0"/>
            <a:ext cx="12192000" cy="686117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0912839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0912839 w 12192000"/>
              <a:gd name="connsiteY4" fmla="*/ 6858000 h 6858000"/>
              <a:gd name="connsiteX5" fmla="*/ 0 w 12192000"/>
              <a:gd name="connsiteY5" fmla="*/ 6858000 h 6858000"/>
              <a:gd name="connsiteX6" fmla="*/ 0 w 12192000"/>
              <a:gd name="connsiteY6" fmla="*/ 0 h 6858000"/>
              <a:gd name="connsiteX0" fmla="*/ 0 w 12192000"/>
              <a:gd name="connsiteY0" fmla="*/ 0 h 6865495"/>
              <a:gd name="connsiteX1" fmla="*/ 12192000 w 12192000"/>
              <a:gd name="connsiteY1" fmla="*/ 0 h 6865495"/>
              <a:gd name="connsiteX2" fmla="*/ 12192000 w 12192000"/>
              <a:gd name="connsiteY2" fmla="*/ 6858000 h 6865495"/>
              <a:gd name="connsiteX3" fmla="*/ 11954656 w 12192000"/>
              <a:gd name="connsiteY3" fmla="*/ 6858000 h 6865495"/>
              <a:gd name="connsiteX4" fmla="*/ 11699823 w 12192000"/>
              <a:gd name="connsiteY4" fmla="*/ 6865495 h 6865495"/>
              <a:gd name="connsiteX5" fmla="*/ 10912839 w 12192000"/>
              <a:gd name="connsiteY5" fmla="*/ 6858000 h 6865495"/>
              <a:gd name="connsiteX6" fmla="*/ 0 w 12192000"/>
              <a:gd name="connsiteY6" fmla="*/ 6858000 h 6865495"/>
              <a:gd name="connsiteX7" fmla="*/ 0 w 12192000"/>
              <a:gd name="connsiteY7" fmla="*/ 0 h 6865495"/>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62151 w 12192000"/>
              <a:gd name="connsiteY4" fmla="*/ 5771213 h 6858000"/>
              <a:gd name="connsiteX5" fmla="*/ 10912839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62151 w 12192000"/>
              <a:gd name="connsiteY4" fmla="*/ 5771213 h 6858000"/>
              <a:gd name="connsiteX5" fmla="*/ 11377534 w 12192000"/>
              <a:gd name="connsiteY5" fmla="*/ 6363325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62151 w 12192000"/>
              <a:gd name="connsiteY4" fmla="*/ 5771213 h 6858000"/>
              <a:gd name="connsiteX5" fmla="*/ 10935324 w 12192000"/>
              <a:gd name="connsiteY5" fmla="*/ 5778708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62151 w 12192000"/>
              <a:gd name="connsiteY4" fmla="*/ 5771213 h 6858000"/>
              <a:gd name="connsiteX5" fmla="*/ 10928974 w 12192000"/>
              <a:gd name="connsiteY5" fmla="*/ 5775533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24051 w 12192000"/>
              <a:gd name="connsiteY4" fmla="*/ 5895038 h 6858000"/>
              <a:gd name="connsiteX5" fmla="*/ 10928974 w 12192000"/>
              <a:gd name="connsiteY5" fmla="*/ 5775533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58976 w 12192000"/>
              <a:gd name="connsiteY4" fmla="*/ 5780738 h 6858000"/>
              <a:gd name="connsiteX5" fmla="*/ 10928974 w 12192000"/>
              <a:gd name="connsiteY5" fmla="*/ 5775533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58976 w 12192000"/>
              <a:gd name="connsiteY4" fmla="*/ 5780738 h 6858000"/>
              <a:gd name="connsiteX5" fmla="*/ 11103599 w 12192000"/>
              <a:gd name="connsiteY5" fmla="*/ 5924758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58976 w 12192000"/>
              <a:gd name="connsiteY4" fmla="*/ 5780738 h 6858000"/>
              <a:gd name="connsiteX5" fmla="*/ 10922624 w 12192000"/>
              <a:gd name="connsiteY5" fmla="*/ 5778708 h 6858000"/>
              <a:gd name="connsiteX6" fmla="*/ 10912839 w 12192000"/>
              <a:gd name="connsiteY6" fmla="*/ 6858000 h 6858000"/>
              <a:gd name="connsiteX7" fmla="*/ 0 w 12192000"/>
              <a:gd name="connsiteY7" fmla="*/ 6858000 h 6858000"/>
              <a:gd name="connsiteX8" fmla="*/ 0 w 12192000"/>
              <a:gd name="connsiteY8"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1954656 w 12192000"/>
              <a:gd name="connsiteY3" fmla="*/ 6858000 h 6858000"/>
              <a:gd name="connsiteX4" fmla="*/ 11958976 w 12192000"/>
              <a:gd name="connsiteY4" fmla="*/ 5780738 h 6858000"/>
              <a:gd name="connsiteX5" fmla="*/ 10922624 w 12192000"/>
              <a:gd name="connsiteY5" fmla="*/ 5778708 h 6858000"/>
              <a:gd name="connsiteX6" fmla="*/ 10617564 w 12192000"/>
              <a:gd name="connsiteY6" fmla="*/ 6537325 h 6858000"/>
              <a:gd name="connsiteX7" fmla="*/ 0 w 12192000"/>
              <a:gd name="connsiteY7" fmla="*/ 6858000 h 6858000"/>
              <a:gd name="connsiteX8" fmla="*/ 0 w 12192000"/>
              <a:gd name="connsiteY8" fmla="*/ 0 h 6858000"/>
              <a:gd name="connsiteX0" fmla="*/ 0 w 12192000"/>
              <a:gd name="connsiteY0" fmla="*/ 0 h 6861175"/>
              <a:gd name="connsiteX1" fmla="*/ 12192000 w 12192000"/>
              <a:gd name="connsiteY1" fmla="*/ 0 h 6861175"/>
              <a:gd name="connsiteX2" fmla="*/ 12192000 w 12192000"/>
              <a:gd name="connsiteY2" fmla="*/ 6858000 h 6861175"/>
              <a:gd name="connsiteX3" fmla="*/ 11954656 w 12192000"/>
              <a:gd name="connsiteY3" fmla="*/ 6858000 h 6861175"/>
              <a:gd name="connsiteX4" fmla="*/ 11958976 w 12192000"/>
              <a:gd name="connsiteY4" fmla="*/ 5780738 h 6861175"/>
              <a:gd name="connsiteX5" fmla="*/ 10922624 w 12192000"/>
              <a:gd name="connsiteY5" fmla="*/ 5778708 h 6861175"/>
              <a:gd name="connsiteX6" fmla="*/ 10919189 w 12192000"/>
              <a:gd name="connsiteY6" fmla="*/ 6861175 h 6861175"/>
              <a:gd name="connsiteX7" fmla="*/ 0 w 12192000"/>
              <a:gd name="connsiteY7" fmla="*/ 6858000 h 6861175"/>
              <a:gd name="connsiteX8" fmla="*/ 0 w 12192000"/>
              <a:gd name="connsiteY8" fmla="*/ 0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61175">
                <a:moveTo>
                  <a:pt x="0" y="0"/>
                </a:moveTo>
                <a:lnTo>
                  <a:pt x="12192000" y="0"/>
                </a:lnTo>
                <a:lnTo>
                  <a:pt x="12192000" y="6858000"/>
                </a:lnTo>
                <a:lnTo>
                  <a:pt x="11954656" y="6858000"/>
                </a:lnTo>
                <a:cubicBezTo>
                  <a:pt x="11957154" y="6495738"/>
                  <a:pt x="11956478" y="6143000"/>
                  <a:pt x="11958976" y="5780738"/>
                </a:cubicBezTo>
                <a:lnTo>
                  <a:pt x="10922624" y="5778708"/>
                </a:lnTo>
                <a:cubicBezTo>
                  <a:pt x="10919362" y="6138472"/>
                  <a:pt x="10922451" y="6501411"/>
                  <a:pt x="10919189" y="6861175"/>
                </a:cubicBezTo>
                <a:lnTo>
                  <a:pt x="0" y="6858000"/>
                </a:lnTo>
                <a:lnTo>
                  <a:pt x="0" y="0"/>
                </a:lnTo>
                <a:close/>
              </a:path>
            </a:pathLst>
          </a:custGeom>
        </p:spPr>
        <p:txBody>
          <a:bodyPr anchor="ctr"/>
          <a:lstStyle>
            <a:lvl1pPr marL="0" marR="0" indent="0" algn="l" defTabSz="914400" rtl="0" eaLnBrk="1" fontAlgn="auto" latinLnBrk="0" hangingPunct="1">
              <a:lnSpc>
                <a:spcPct val="90000"/>
              </a:lnSpc>
              <a:spcBef>
                <a:spcPts val="1000"/>
              </a:spcBef>
              <a:spcAft>
                <a:spcPts val="0"/>
              </a:spcAft>
              <a:buClrTx/>
              <a:buSzTx/>
              <a:buFont typeface="+mj-lt"/>
              <a:buNone/>
              <a:tabLst/>
              <a:defRPr sz="1800"/>
            </a:lvl1pPr>
          </a:lstStyle>
          <a:p>
            <a:pPr marL="514350" marR="0" lvl="0" indent="-514350" algn="l" defTabSz="914400" rtl="0" eaLnBrk="1" fontAlgn="auto" latinLnBrk="0" hangingPunct="1">
              <a:lnSpc>
                <a:spcPct val="90000"/>
              </a:lnSpc>
              <a:spcBef>
                <a:spcPts val="1000"/>
              </a:spcBef>
              <a:spcAft>
                <a:spcPts val="0"/>
              </a:spcAft>
              <a:buClrTx/>
              <a:buSzTx/>
              <a:tabLst/>
              <a:defRPr/>
            </a:pPr>
            <a:r>
              <a:rPr lang="en-US"/>
              <a:t>Click to insert picture</a:t>
            </a:r>
            <a:br>
              <a:rPr lang="en-US"/>
            </a:br>
            <a:r>
              <a:rPr lang="en-US"/>
              <a:t>(add alt text to image for accessibility)</a:t>
            </a:r>
          </a:p>
        </p:txBody>
      </p:sp>
    </p:spTree>
    <p:extLst>
      <p:ext uri="{BB962C8B-B14F-4D97-AF65-F5344CB8AC3E}">
        <p14:creationId xmlns:p14="http://schemas.microsoft.com/office/powerpoint/2010/main" val="387408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rid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E0262A-8621-DF58-019C-9BEDCF8C163C}"/>
              </a:ext>
            </a:extLst>
          </p:cNvPr>
          <p:cNvSpPr>
            <a:spLocks noGrp="1"/>
          </p:cNvSpPr>
          <p:nvPr>
            <p:ph type="pic" sz="quarter" idx="10" hasCustomPrompt="1"/>
          </p:nvPr>
        </p:nvSpPr>
        <p:spPr>
          <a:xfrm>
            <a:off x="0" y="0"/>
            <a:ext cx="4063991" cy="3420000"/>
          </a:xfrm>
          <a:prstGeom prst="rect">
            <a:avLst/>
          </a:prstGeom>
        </p:spPr>
        <p:txBody>
          <a:bodyPr/>
          <a:lstStyle>
            <a:lvl1pPr marL="0" indent="0">
              <a:buNone/>
              <a:defRPr sz="1800"/>
            </a:lvl1pPr>
          </a:lstStyle>
          <a:p>
            <a:r>
              <a:rPr lang="en-GB"/>
              <a:t>Click to insert picture (add alt text to image for accessibility)</a:t>
            </a:r>
          </a:p>
        </p:txBody>
      </p:sp>
      <p:sp>
        <p:nvSpPr>
          <p:cNvPr id="7" name="Picture Placeholder 3">
            <a:extLst>
              <a:ext uri="{FF2B5EF4-FFF2-40B4-BE49-F238E27FC236}">
                <a16:creationId xmlns:a16="http://schemas.microsoft.com/office/drawing/2014/main" id="{3FDE4073-2E72-98A4-65CB-78062DB2FB89}"/>
              </a:ext>
            </a:extLst>
          </p:cNvPr>
          <p:cNvSpPr>
            <a:spLocks noGrp="1"/>
          </p:cNvSpPr>
          <p:nvPr>
            <p:ph type="pic" sz="quarter" idx="13" hasCustomPrompt="1"/>
          </p:nvPr>
        </p:nvSpPr>
        <p:spPr>
          <a:xfrm>
            <a:off x="0" y="3438000"/>
            <a:ext cx="4063991" cy="3420000"/>
          </a:xfrm>
          <a:prstGeom prst="rect">
            <a:avLst/>
          </a:prstGeom>
        </p:spPr>
        <p:txBody>
          <a:bodyPr/>
          <a:lstStyle>
            <a:lvl1pPr marL="0" indent="0">
              <a:buNone/>
              <a:defRPr sz="1800"/>
            </a:lvl1pPr>
          </a:lstStyle>
          <a:p>
            <a:r>
              <a:rPr lang="en-GB"/>
              <a:t>Click to insert picture (add alt text to image for accessibility)</a:t>
            </a:r>
          </a:p>
        </p:txBody>
      </p:sp>
      <p:sp>
        <p:nvSpPr>
          <p:cNvPr id="3" name="Picture Placeholder 3">
            <a:extLst>
              <a:ext uri="{FF2B5EF4-FFF2-40B4-BE49-F238E27FC236}">
                <a16:creationId xmlns:a16="http://schemas.microsoft.com/office/drawing/2014/main" id="{0C98188B-E91A-9D41-B7B9-2170DDBDAD64}"/>
              </a:ext>
            </a:extLst>
          </p:cNvPr>
          <p:cNvSpPr>
            <a:spLocks noGrp="1"/>
          </p:cNvSpPr>
          <p:nvPr>
            <p:ph type="pic" sz="quarter" idx="14" hasCustomPrompt="1"/>
          </p:nvPr>
        </p:nvSpPr>
        <p:spPr>
          <a:xfrm>
            <a:off x="4064005" y="0"/>
            <a:ext cx="4063991" cy="3420000"/>
          </a:xfrm>
          <a:prstGeom prst="rect">
            <a:avLst/>
          </a:prstGeom>
        </p:spPr>
        <p:txBody>
          <a:bodyPr/>
          <a:lstStyle>
            <a:lvl1pPr marL="0" indent="0">
              <a:buNone/>
              <a:defRPr sz="1800"/>
            </a:lvl1pPr>
          </a:lstStyle>
          <a:p>
            <a:r>
              <a:rPr lang="en-GB"/>
              <a:t>Click to insert picture (add alt text to image for accessibility)</a:t>
            </a:r>
          </a:p>
        </p:txBody>
      </p:sp>
      <p:sp>
        <p:nvSpPr>
          <p:cNvPr id="10" name="Picture Placeholder 3">
            <a:extLst>
              <a:ext uri="{FF2B5EF4-FFF2-40B4-BE49-F238E27FC236}">
                <a16:creationId xmlns:a16="http://schemas.microsoft.com/office/drawing/2014/main" id="{D2B1954C-DE2E-6842-5BAE-14DA586749A3}"/>
              </a:ext>
            </a:extLst>
          </p:cNvPr>
          <p:cNvSpPr>
            <a:spLocks noGrp="1"/>
          </p:cNvSpPr>
          <p:nvPr>
            <p:ph type="pic" sz="quarter" idx="15" hasCustomPrompt="1"/>
          </p:nvPr>
        </p:nvSpPr>
        <p:spPr>
          <a:xfrm>
            <a:off x="4064005" y="3438000"/>
            <a:ext cx="4063991" cy="3420000"/>
          </a:xfrm>
          <a:prstGeom prst="rect">
            <a:avLst/>
          </a:prstGeom>
        </p:spPr>
        <p:txBody>
          <a:bodyPr/>
          <a:lstStyle>
            <a:lvl1pPr marL="0" indent="0">
              <a:buNone/>
              <a:defRPr sz="1800"/>
            </a:lvl1pPr>
          </a:lstStyle>
          <a:p>
            <a:r>
              <a:rPr lang="en-GB"/>
              <a:t>Click to insert picture (add alt text to image for accessibility)</a:t>
            </a:r>
          </a:p>
        </p:txBody>
      </p:sp>
      <p:sp>
        <p:nvSpPr>
          <p:cNvPr id="11" name="Picture Placeholder 3">
            <a:extLst>
              <a:ext uri="{FF2B5EF4-FFF2-40B4-BE49-F238E27FC236}">
                <a16:creationId xmlns:a16="http://schemas.microsoft.com/office/drawing/2014/main" id="{87DCAF5F-D6C6-BB49-9674-AF31B44FDE83}"/>
              </a:ext>
            </a:extLst>
          </p:cNvPr>
          <p:cNvSpPr>
            <a:spLocks noGrp="1"/>
          </p:cNvSpPr>
          <p:nvPr>
            <p:ph type="pic" sz="quarter" idx="16" hasCustomPrompt="1"/>
          </p:nvPr>
        </p:nvSpPr>
        <p:spPr>
          <a:xfrm>
            <a:off x="8128009" y="0"/>
            <a:ext cx="4063991" cy="3420000"/>
          </a:xfrm>
          <a:prstGeom prst="rect">
            <a:avLst/>
          </a:prstGeom>
        </p:spPr>
        <p:txBody>
          <a:bodyPr/>
          <a:lstStyle>
            <a:lvl1pPr marL="0" indent="0">
              <a:buNone/>
              <a:defRPr sz="1800"/>
            </a:lvl1pPr>
          </a:lstStyle>
          <a:p>
            <a:r>
              <a:rPr lang="en-GB"/>
              <a:t>Click to insert picture (add alt text to image for accessibility)</a:t>
            </a:r>
          </a:p>
        </p:txBody>
      </p:sp>
      <p:sp>
        <p:nvSpPr>
          <p:cNvPr id="12" name="Picture Placeholder 3">
            <a:extLst>
              <a:ext uri="{FF2B5EF4-FFF2-40B4-BE49-F238E27FC236}">
                <a16:creationId xmlns:a16="http://schemas.microsoft.com/office/drawing/2014/main" id="{D8E69AE2-E4F9-BEBB-A030-DD1AD29459C9}"/>
              </a:ext>
            </a:extLst>
          </p:cNvPr>
          <p:cNvSpPr>
            <a:spLocks noGrp="1"/>
          </p:cNvSpPr>
          <p:nvPr>
            <p:ph type="pic" sz="quarter" idx="17" hasCustomPrompt="1"/>
          </p:nvPr>
        </p:nvSpPr>
        <p:spPr>
          <a:xfrm>
            <a:off x="8128009" y="3438000"/>
            <a:ext cx="4063991" cy="3425598"/>
          </a:xfrm>
          <a:custGeom>
            <a:avLst/>
            <a:gdLst>
              <a:gd name="connsiteX0" fmla="*/ 0 w 4063991"/>
              <a:gd name="connsiteY0" fmla="*/ 0 h 3420000"/>
              <a:gd name="connsiteX1" fmla="*/ 4063991 w 4063991"/>
              <a:gd name="connsiteY1" fmla="*/ 0 h 3420000"/>
              <a:gd name="connsiteX2" fmla="*/ 4063991 w 4063991"/>
              <a:gd name="connsiteY2" fmla="*/ 3420000 h 3420000"/>
              <a:gd name="connsiteX3" fmla="*/ 0 w 4063991"/>
              <a:gd name="connsiteY3" fmla="*/ 3420000 h 3420000"/>
              <a:gd name="connsiteX4" fmla="*/ 0 w 4063991"/>
              <a:gd name="connsiteY4" fmla="*/ 0 h 3420000"/>
              <a:gd name="connsiteX0" fmla="*/ 0 w 4063991"/>
              <a:gd name="connsiteY0" fmla="*/ 0 h 3421866"/>
              <a:gd name="connsiteX1" fmla="*/ 4063991 w 4063991"/>
              <a:gd name="connsiteY1" fmla="*/ 0 h 3421866"/>
              <a:gd name="connsiteX2" fmla="*/ 4063991 w 4063991"/>
              <a:gd name="connsiteY2" fmla="*/ 3420000 h 3421866"/>
              <a:gd name="connsiteX3" fmla="*/ 2792540 w 4063991"/>
              <a:gd name="connsiteY3" fmla="*/ 3421866 h 3421866"/>
              <a:gd name="connsiteX4" fmla="*/ 0 w 4063991"/>
              <a:gd name="connsiteY4" fmla="*/ 3420000 h 3421866"/>
              <a:gd name="connsiteX5" fmla="*/ 0 w 4063991"/>
              <a:gd name="connsiteY5" fmla="*/ 0 h 3421866"/>
              <a:gd name="connsiteX0" fmla="*/ 0 w 4063991"/>
              <a:gd name="connsiteY0" fmla="*/ 0 h 3425598"/>
              <a:gd name="connsiteX1" fmla="*/ 4063991 w 4063991"/>
              <a:gd name="connsiteY1" fmla="*/ 0 h 3425598"/>
              <a:gd name="connsiteX2" fmla="*/ 4063991 w 4063991"/>
              <a:gd name="connsiteY2" fmla="*/ 3420000 h 3425598"/>
              <a:gd name="connsiteX3" fmla="*/ 3830104 w 4063991"/>
              <a:gd name="connsiteY3" fmla="*/ 3425598 h 3425598"/>
              <a:gd name="connsiteX4" fmla="*/ 2792540 w 4063991"/>
              <a:gd name="connsiteY4" fmla="*/ 3421866 h 3425598"/>
              <a:gd name="connsiteX5" fmla="*/ 0 w 4063991"/>
              <a:gd name="connsiteY5" fmla="*/ 3420000 h 3425598"/>
              <a:gd name="connsiteX6" fmla="*/ 0 w 4063991"/>
              <a:gd name="connsiteY6" fmla="*/ 0 h 3425598"/>
              <a:gd name="connsiteX0" fmla="*/ 0 w 4063991"/>
              <a:gd name="connsiteY0" fmla="*/ 0 h 3425598"/>
              <a:gd name="connsiteX1" fmla="*/ 4063991 w 4063991"/>
              <a:gd name="connsiteY1" fmla="*/ 0 h 3425598"/>
              <a:gd name="connsiteX2" fmla="*/ 4063991 w 4063991"/>
              <a:gd name="connsiteY2" fmla="*/ 3420000 h 3425598"/>
              <a:gd name="connsiteX3" fmla="*/ 3830104 w 4063991"/>
              <a:gd name="connsiteY3" fmla="*/ 3425598 h 3425598"/>
              <a:gd name="connsiteX4" fmla="*/ 3658420 w 4063991"/>
              <a:gd name="connsiteY4" fmla="*/ 3425598 h 3425598"/>
              <a:gd name="connsiteX5" fmla="*/ 2792540 w 4063991"/>
              <a:gd name="connsiteY5" fmla="*/ 3421866 h 3425598"/>
              <a:gd name="connsiteX6" fmla="*/ 0 w 4063991"/>
              <a:gd name="connsiteY6" fmla="*/ 3420000 h 3425598"/>
              <a:gd name="connsiteX7" fmla="*/ 0 w 4063991"/>
              <a:gd name="connsiteY7" fmla="*/ 0 h 3425598"/>
              <a:gd name="connsiteX0" fmla="*/ 0 w 4063991"/>
              <a:gd name="connsiteY0" fmla="*/ 0 h 3425598"/>
              <a:gd name="connsiteX1" fmla="*/ 4063991 w 4063991"/>
              <a:gd name="connsiteY1" fmla="*/ 0 h 3425598"/>
              <a:gd name="connsiteX2" fmla="*/ 4063991 w 4063991"/>
              <a:gd name="connsiteY2" fmla="*/ 3420000 h 3425598"/>
              <a:gd name="connsiteX3" fmla="*/ 3830104 w 4063991"/>
              <a:gd name="connsiteY3" fmla="*/ 3425598 h 3425598"/>
              <a:gd name="connsiteX4" fmla="*/ 3833836 w 4063991"/>
              <a:gd name="connsiteY4" fmla="*/ 2339515 h 3425598"/>
              <a:gd name="connsiteX5" fmla="*/ 2792540 w 4063991"/>
              <a:gd name="connsiteY5" fmla="*/ 3421866 h 3425598"/>
              <a:gd name="connsiteX6" fmla="*/ 0 w 4063991"/>
              <a:gd name="connsiteY6" fmla="*/ 3420000 h 3425598"/>
              <a:gd name="connsiteX7" fmla="*/ 0 w 4063991"/>
              <a:gd name="connsiteY7" fmla="*/ 0 h 3425598"/>
              <a:gd name="connsiteX0" fmla="*/ 0 w 4063991"/>
              <a:gd name="connsiteY0" fmla="*/ 0 h 3425598"/>
              <a:gd name="connsiteX1" fmla="*/ 4063991 w 4063991"/>
              <a:gd name="connsiteY1" fmla="*/ 0 h 3425598"/>
              <a:gd name="connsiteX2" fmla="*/ 4063991 w 4063991"/>
              <a:gd name="connsiteY2" fmla="*/ 3420000 h 3425598"/>
              <a:gd name="connsiteX3" fmla="*/ 3830104 w 4063991"/>
              <a:gd name="connsiteY3" fmla="*/ 3425598 h 3425598"/>
              <a:gd name="connsiteX4" fmla="*/ 3833836 w 4063991"/>
              <a:gd name="connsiteY4" fmla="*/ 2339515 h 3425598"/>
              <a:gd name="connsiteX5" fmla="*/ 3412092 w 4063991"/>
              <a:gd name="connsiteY5" fmla="*/ 2779920 h 3425598"/>
              <a:gd name="connsiteX6" fmla="*/ 2792540 w 4063991"/>
              <a:gd name="connsiteY6" fmla="*/ 3421866 h 3425598"/>
              <a:gd name="connsiteX7" fmla="*/ 0 w 4063991"/>
              <a:gd name="connsiteY7" fmla="*/ 3420000 h 3425598"/>
              <a:gd name="connsiteX8" fmla="*/ 0 w 4063991"/>
              <a:gd name="connsiteY8" fmla="*/ 0 h 3425598"/>
              <a:gd name="connsiteX0" fmla="*/ 0 w 4063991"/>
              <a:gd name="connsiteY0" fmla="*/ 0 h 3425598"/>
              <a:gd name="connsiteX1" fmla="*/ 4063991 w 4063991"/>
              <a:gd name="connsiteY1" fmla="*/ 0 h 3425598"/>
              <a:gd name="connsiteX2" fmla="*/ 4063991 w 4063991"/>
              <a:gd name="connsiteY2" fmla="*/ 3420000 h 3425598"/>
              <a:gd name="connsiteX3" fmla="*/ 3830104 w 4063991"/>
              <a:gd name="connsiteY3" fmla="*/ 3425598 h 3425598"/>
              <a:gd name="connsiteX4" fmla="*/ 3833836 w 4063991"/>
              <a:gd name="connsiteY4" fmla="*/ 2339515 h 3425598"/>
              <a:gd name="connsiteX5" fmla="*/ 2796272 w 4063991"/>
              <a:gd name="connsiteY5" fmla="*/ 2339515 h 3425598"/>
              <a:gd name="connsiteX6" fmla="*/ 2792540 w 4063991"/>
              <a:gd name="connsiteY6" fmla="*/ 3421866 h 3425598"/>
              <a:gd name="connsiteX7" fmla="*/ 0 w 4063991"/>
              <a:gd name="connsiteY7" fmla="*/ 3420000 h 3425598"/>
              <a:gd name="connsiteX8" fmla="*/ 0 w 4063991"/>
              <a:gd name="connsiteY8" fmla="*/ 0 h 342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991" h="3425598">
                <a:moveTo>
                  <a:pt x="0" y="0"/>
                </a:moveTo>
                <a:lnTo>
                  <a:pt x="4063991" y="0"/>
                </a:lnTo>
                <a:lnTo>
                  <a:pt x="4063991" y="3420000"/>
                </a:lnTo>
                <a:lnTo>
                  <a:pt x="3830104" y="3425598"/>
                </a:lnTo>
                <a:lnTo>
                  <a:pt x="3833836" y="2339515"/>
                </a:lnTo>
                <a:lnTo>
                  <a:pt x="2796272" y="2339515"/>
                </a:lnTo>
                <a:lnTo>
                  <a:pt x="2792540" y="3421866"/>
                </a:lnTo>
                <a:lnTo>
                  <a:pt x="0" y="3420000"/>
                </a:lnTo>
                <a:lnTo>
                  <a:pt x="0" y="0"/>
                </a:lnTo>
                <a:close/>
              </a:path>
            </a:pathLst>
          </a:custGeom>
        </p:spPr>
        <p:txBody>
          <a:bodyPr/>
          <a:lstStyle>
            <a:lvl1pPr marL="0" indent="0">
              <a:buNone/>
              <a:defRPr sz="1800"/>
            </a:lvl1pPr>
          </a:lstStyle>
          <a:p>
            <a:r>
              <a:rPr lang="en-GB"/>
              <a:t>Click to insert picture (add alt text to image for accessibility)</a:t>
            </a:r>
          </a:p>
        </p:txBody>
      </p:sp>
    </p:spTree>
    <p:extLst>
      <p:ext uri="{BB962C8B-B14F-4D97-AF65-F5344CB8AC3E}">
        <p14:creationId xmlns:p14="http://schemas.microsoft.com/office/powerpoint/2010/main" val="230544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page char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735AF-0BD7-CBC9-6489-3E8584A56B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323564" y="1387208"/>
            <a:ext cx="5220000" cy="43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hart Placeholder 5">
            <a:extLst>
              <a:ext uri="{FF2B5EF4-FFF2-40B4-BE49-F238E27FC236}">
                <a16:creationId xmlns:a16="http://schemas.microsoft.com/office/drawing/2014/main" id="{89C690D2-511E-80C5-F27F-7CDBE5B82188}"/>
              </a:ext>
            </a:extLst>
          </p:cNvPr>
          <p:cNvSpPr>
            <a:spLocks noGrp="1"/>
          </p:cNvSpPr>
          <p:nvPr>
            <p:ph type="chart" sz="quarter" idx="12" hasCustomPrompt="1"/>
          </p:nvPr>
        </p:nvSpPr>
        <p:spPr>
          <a:xfrm>
            <a:off x="6450287" y="1524446"/>
            <a:ext cx="4966556" cy="4050000"/>
          </a:xfrm>
          <a:prstGeom prst="rect">
            <a:avLst/>
          </a:prstGeom>
        </p:spPr>
        <p:txBody>
          <a:bodyPr anchor="ctr" anchorCtr="0"/>
          <a:lstStyle>
            <a:lvl1pPr marL="0" indent="0">
              <a:buNone/>
              <a:defRPr sz="1800"/>
            </a:lvl1pPr>
          </a:lstStyle>
          <a:p>
            <a:r>
              <a:rPr lang="en-GB"/>
              <a:t>Click to add chart</a:t>
            </a:r>
          </a:p>
        </p:txBody>
      </p:sp>
      <p:sp>
        <p:nvSpPr>
          <p:cNvPr id="3" name="Title 1">
            <a:extLst>
              <a:ext uri="{FF2B5EF4-FFF2-40B4-BE49-F238E27FC236}">
                <a16:creationId xmlns:a16="http://schemas.microsoft.com/office/drawing/2014/main" id="{05609948-5E0D-7857-E6D0-3252CA5407A6}"/>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
        <p:nvSpPr>
          <p:cNvPr id="7" name="Text Placeholder 2">
            <a:extLst>
              <a:ext uri="{FF2B5EF4-FFF2-40B4-BE49-F238E27FC236}">
                <a16:creationId xmlns:a16="http://schemas.microsoft.com/office/drawing/2014/main" id="{4991BD07-16F7-D02E-D698-98A0BCA32315}"/>
              </a:ext>
            </a:extLst>
          </p:cNvPr>
          <p:cNvSpPr>
            <a:spLocks noGrp="1"/>
          </p:cNvSpPr>
          <p:nvPr>
            <p:ph type="body" sz="quarter" idx="11" hasCustomPrompt="1"/>
          </p:nvPr>
        </p:nvSpPr>
        <p:spPr>
          <a:xfrm>
            <a:off x="796843" y="1540835"/>
            <a:ext cx="4950000" cy="4209725"/>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Tree>
    <p:extLst>
      <p:ext uri="{BB962C8B-B14F-4D97-AF65-F5344CB8AC3E}">
        <p14:creationId xmlns:p14="http://schemas.microsoft.com/office/powerpoint/2010/main" val="2387459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chart layout">
    <p:spTree>
      <p:nvGrpSpPr>
        <p:cNvPr id="1" name=""/>
        <p:cNvGrpSpPr/>
        <p:nvPr/>
      </p:nvGrpSpPr>
      <p:grpSpPr>
        <a:xfrm>
          <a:off x="0" y="0"/>
          <a:ext cx="0" cy="0"/>
          <a:chOff x="0" y="0"/>
          <a:chExt cx="0" cy="0"/>
        </a:xfrm>
      </p:grpSpPr>
      <p:sp>
        <p:nvSpPr>
          <p:cNvPr id="4" name="Chart Placeholder 5">
            <a:extLst>
              <a:ext uri="{FF2B5EF4-FFF2-40B4-BE49-F238E27FC236}">
                <a16:creationId xmlns:a16="http://schemas.microsoft.com/office/drawing/2014/main" id="{CF6798BF-942C-29DC-297F-3B70C43F0481}"/>
              </a:ext>
            </a:extLst>
          </p:cNvPr>
          <p:cNvSpPr>
            <a:spLocks noGrp="1"/>
          </p:cNvSpPr>
          <p:nvPr>
            <p:ph type="chart" sz="quarter" idx="12" hasCustomPrompt="1"/>
          </p:nvPr>
        </p:nvSpPr>
        <p:spPr>
          <a:xfrm>
            <a:off x="796843" y="1528766"/>
            <a:ext cx="10620000" cy="4050000"/>
          </a:xfrm>
          <a:prstGeom prst="rect">
            <a:avLst/>
          </a:prstGeom>
        </p:spPr>
        <p:txBody>
          <a:bodyPr anchor="ctr" anchorCtr="0"/>
          <a:lstStyle>
            <a:lvl1pPr marL="0" indent="0">
              <a:buNone/>
              <a:defRPr sz="1800"/>
            </a:lvl1pPr>
          </a:lstStyle>
          <a:p>
            <a:r>
              <a:rPr lang="en-GB"/>
              <a:t>Click to add chart</a:t>
            </a:r>
          </a:p>
        </p:txBody>
      </p:sp>
      <p:sp>
        <p:nvSpPr>
          <p:cNvPr id="5" name="Title 1">
            <a:extLst>
              <a:ext uri="{FF2B5EF4-FFF2-40B4-BE49-F238E27FC236}">
                <a16:creationId xmlns:a16="http://schemas.microsoft.com/office/drawing/2014/main" id="{D7F9C861-C018-5671-AB1E-E50A5BB2939A}"/>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Tree>
    <p:extLst>
      <p:ext uri="{BB962C8B-B14F-4D97-AF65-F5344CB8AC3E}">
        <p14:creationId xmlns:p14="http://schemas.microsoft.com/office/powerpoint/2010/main" val="4247301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1E8EF40B-F9D5-16E1-096A-4FAEE15B8B28}"/>
              </a:ext>
            </a:extLst>
          </p:cNvPr>
          <p:cNvSpPr>
            <a:spLocks noGrp="1"/>
          </p:cNvSpPr>
          <p:nvPr>
            <p:ph type="tbl" sz="quarter" idx="10" hasCustomPrompt="1"/>
          </p:nvPr>
        </p:nvSpPr>
        <p:spPr>
          <a:xfrm>
            <a:off x="800971" y="1530350"/>
            <a:ext cx="10615872" cy="4050000"/>
          </a:xfrm>
          <a:prstGeom prst="rect">
            <a:avLst/>
          </a:prstGeom>
        </p:spPr>
        <p:txBody>
          <a:bodyPr anchor="ctr" anchorCtr="0"/>
          <a:lstStyle>
            <a:lvl1pPr marL="0" indent="0">
              <a:buNone/>
              <a:defRPr sz="1800">
                <a:solidFill>
                  <a:schemeClr val="tx1"/>
                </a:solidFill>
              </a:defRPr>
            </a:lvl1pPr>
          </a:lstStyle>
          <a:p>
            <a:r>
              <a:rPr lang="en-GB"/>
              <a:t>Click to add table</a:t>
            </a:r>
          </a:p>
        </p:txBody>
      </p:sp>
      <p:sp>
        <p:nvSpPr>
          <p:cNvPr id="2" name="Title 1">
            <a:extLst>
              <a:ext uri="{FF2B5EF4-FFF2-40B4-BE49-F238E27FC236}">
                <a16:creationId xmlns:a16="http://schemas.microsoft.com/office/drawing/2014/main" id="{BD121305-1334-1C1B-5D5A-F2C40D48A30A}"/>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Tree>
    <p:extLst>
      <p:ext uri="{BB962C8B-B14F-4D97-AF65-F5344CB8AC3E}">
        <p14:creationId xmlns:p14="http://schemas.microsoft.com/office/powerpoint/2010/main" val="2097760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17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slide - End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1425DF-2E97-A44D-18F0-C87CD0DD6D60}"/>
              </a:ext>
            </a:extLst>
          </p:cNvPr>
          <p:cNvSpPr txBox="1"/>
          <p:nvPr userDrawn="1"/>
        </p:nvSpPr>
        <p:spPr>
          <a:xfrm>
            <a:off x="682544" y="3652050"/>
            <a:ext cx="9712617" cy="432000"/>
          </a:xfrm>
          <a:prstGeom prst="rect">
            <a:avLst/>
          </a:prstGeom>
          <a:noFill/>
        </p:spPr>
        <p:txBody>
          <a:bodyPr wrap="square" lIns="0" tIns="0" rIns="0" bIns="0">
            <a:spAutoFit/>
          </a:bodyPr>
          <a:lstStyle/>
          <a:p>
            <a:r>
              <a:rPr lang="en-GB" sz="3800">
                <a:solidFill>
                  <a:schemeClr val="tx1"/>
                </a:solidFill>
                <a:latin typeface="+mj-lt"/>
              </a:rPr>
              <a:t>Contact us</a:t>
            </a:r>
          </a:p>
        </p:txBody>
      </p:sp>
      <p:sp>
        <p:nvSpPr>
          <p:cNvPr id="7" name="TextBox 6">
            <a:extLst>
              <a:ext uri="{FF2B5EF4-FFF2-40B4-BE49-F238E27FC236}">
                <a16:creationId xmlns:a16="http://schemas.microsoft.com/office/drawing/2014/main" id="{01673E37-5761-214A-5DF0-FBB281B785F8}"/>
              </a:ext>
            </a:extLst>
          </p:cNvPr>
          <p:cNvSpPr txBox="1"/>
          <p:nvPr userDrawn="1"/>
        </p:nvSpPr>
        <p:spPr>
          <a:xfrm>
            <a:off x="682545" y="4372344"/>
            <a:ext cx="10079999" cy="369332"/>
          </a:xfrm>
          <a:prstGeom prst="rect">
            <a:avLst/>
          </a:prstGeom>
          <a:noFill/>
        </p:spPr>
        <p:txBody>
          <a:bodyPr wrap="square" lIns="0" tIns="0" rIns="0" bIns="0">
            <a:spAutoFit/>
          </a:bodyPr>
          <a:lstStyle/>
          <a:p>
            <a:pPr lvl="0"/>
            <a:r>
              <a:rPr lang="en-GB" sz="2400"/>
              <a:t>For more information, please contact:</a:t>
            </a:r>
            <a:endParaRPr lang="en-US" sz="2400"/>
          </a:p>
        </p:txBody>
      </p:sp>
      <p:sp>
        <p:nvSpPr>
          <p:cNvPr id="4" name="Text Placeholder 3">
            <a:extLst>
              <a:ext uri="{FF2B5EF4-FFF2-40B4-BE49-F238E27FC236}">
                <a16:creationId xmlns:a16="http://schemas.microsoft.com/office/drawing/2014/main" id="{D19F20B0-D605-8F24-7622-D4176D6F059F}"/>
              </a:ext>
            </a:extLst>
          </p:cNvPr>
          <p:cNvSpPr>
            <a:spLocks noGrp="1"/>
          </p:cNvSpPr>
          <p:nvPr>
            <p:ph type="body" sz="quarter" idx="10" hasCustomPrompt="1"/>
          </p:nvPr>
        </p:nvSpPr>
        <p:spPr>
          <a:xfrm>
            <a:off x="682546" y="4886792"/>
            <a:ext cx="9720000" cy="719529"/>
          </a:xfrm>
          <a:prstGeom prst="rect">
            <a:avLst/>
          </a:prstGeom>
        </p:spPr>
        <p:txBody>
          <a:bodyPr lIns="0" tIns="0" rIns="0" bIns="0"/>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a:t>(Insert name here)</a:t>
            </a:r>
            <a:br>
              <a:rPr lang="en-GB"/>
            </a:br>
            <a:r>
              <a:rPr lang="en-GB"/>
              <a:t>(Insert email address here)</a:t>
            </a:r>
            <a:endParaRPr lang="en-US"/>
          </a:p>
        </p:txBody>
      </p:sp>
    </p:spTree>
    <p:extLst>
      <p:ext uri="{BB962C8B-B14F-4D97-AF65-F5344CB8AC3E}">
        <p14:creationId xmlns:p14="http://schemas.microsoft.com/office/powerpoint/2010/main" val="1977569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1425DF-2E97-A44D-18F0-C87CD0DD6D60}"/>
              </a:ext>
            </a:extLst>
          </p:cNvPr>
          <p:cNvSpPr txBox="1"/>
          <p:nvPr userDrawn="1"/>
        </p:nvSpPr>
        <p:spPr>
          <a:xfrm>
            <a:off x="1239692" y="3059668"/>
            <a:ext cx="9712617" cy="738664"/>
          </a:xfrm>
          <a:prstGeom prst="rect">
            <a:avLst/>
          </a:prstGeom>
          <a:noFill/>
        </p:spPr>
        <p:txBody>
          <a:bodyPr wrap="square" lIns="0" tIns="0" rIns="0" bIns="0">
            <a:spAutoFit/>
          </a:bodyPr>
          <a:lstStyle/>
          <a:p>
            <a:pPr algn="ctr"/>
            <a:r>
              <a:rPr lang="en-GB" sz="4800" err="1">
                <a:solidFill>
                  <a:schemeClr val="tx1"/>
                </a:solidFill>
                <a:latin typeface="+mj-lt"/>
              </a:rPr>
              <a:t>tfl.gov.uk</a:t>
            </a:r>
            <a:endParaRPr lang="en-GB" sz="4800">
              <a:solidFill>
                <a:schemeClr val="tx1"/>
              </a:solidFill>
              <a:latin typeface="+mj-lt"/>
            </a:endParaRPr>
          </a:p>
        </p:txBody>
      </p:sp>
    </p:spTree>
    <p:extLst>
      <p:ext uri="{BB962C8B-B14F-4D97-AF65-F5344CB8AC3E}">
        <p14:creationId xmlns:p14="http://schemas.microsoft.com/office/powerpoint/2010/main" val="17575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6F675E-57A6-FC5F-A083-DB38203B4431}"/>
              </a:ext>
            </a:extLst>
          </p:cNvPr>
          <p:cNvSpPr/>
          <p:nvPr userDrawn="1"/>
        </p:nvSpPr>
        <p:spPr>
          <a:xfrm>
            <a:off x="1" y="0"/>
            <a:ext cx="12193200" cy="4590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7C90EE92-647E-0217-DE2F-9B804C49E2D9}"/>
              </a:ext>
            </a:extLst>
          </p:cNvPr>
          <p:cNvSpPr>
            <a:spLocks noGrp="1"/>
          </p:cNvSpPr>
          <p:nvPr>
            <p:ph type="ctrTitle" hasCustomPrompt="1"/>
          </p:nvPr>
        </p:nvSpPr>
        <p:spPr>
          <a:xfrm>
            <a:off x="796843" y="2941304"/>
            <a:ext cx="10620000" cy="1173493"/>
          </a:xfrm>
          <a:prstGeom prst="rect">
            <a:avLst/>
          </a:prstGeom>
        </p:spPr>
        <p:txBody>
          <a:bodyPr lIns="0" tIns="0" rIns="0" bIns="0" anchor="t" anchorCtr="0">
            <a:noAutofit/>
          </a:bodyPr>
          <a:lstStyle>
            <a:lvl1pPr algn="l">
              <a:defRPr sz="4500" b="0" i="0">
                <a:solidFill>
                  <a:schemeClr val="bg1"/>
                </a:solidFill>
                <a:latin typeface="+mj-lt"/>
              </a:defRPr>
            </a:lvl1pPr>
          </a:lstStyle>
          <a:p>
            <a:r>
              <a:rPr lang="en-GB"/>
              <a:t>Heading to be input here (two lines max) (Johnston 100 Medium – 45pt)</a:t>
            </a:r>
            <a:endParaRPr lang="en-US"/>
          </a:p>
        </p:txBody>
      </p:sp>
      <p:sp>
        <p:nvSpPr>
          <p:cNvPr id="9" name="Subtitle 2">
            <a:extLst>
              <a:ext uri="{FF2B5EF4-FFF2-40B4-BE49-F238E27FC236}">
                <a16:creationId xmlns:a16="http://schemas.microsoft.com/office/drawing/2014/main" id="{067E1796-0F91-0C40-300D-4C24A157CA14}"/>
              </a:ext>
            </a:extLst>
          </p:cNvPr>
          <p:cNvSpPr>
            <a:spLocks noGrp="1"/>
          </p:cNvSpPr>
          <p:nvPr>
            <p:ph type="subTitle" idx="1" hasCustomPrompt="1"/>
          </p:nvPr>
        </p:nvSpPr>
        <p:spPr>
          <a:xfrm>
            <a:off x="796843" y="4881604"/>
            <a:ext cx="7920000" cy="604796"/>
          </a:xfrm>
          <a:prstGeom prst="rect">
            <a:avLst/>
          </a:prstGeom>
        </p:spPr>
        <p:txBody>
          <a:bodyPr lIns="0" tIns="0" rIns="0" bIns="0"/>
          <a:lstStyle>
            <a:lvl1pPr marL="0" indent="0" algn="l">
              <a:buNone/>
              <a:defRPr sz="24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Subheading/date/presenter’s name to be input here (two lines max) (Johnston 100 - 24pt)</a:t>
            </a:r>
            <a:endParaRPr lang="en-US"/>
          </a:p>
        </p:txBody>
      </p:sp>
    </p:spTree>
    <p:extLst>
      <p:ext uri="{BB962C8B-B14F-4D97-AF65-F5344CB8AC3E}">
        <p14:creationId xmlns:p14="http://schemas.microsoft.com/office/powerpoint/2010/main" val="260725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3FBB0-1DF3-C8D0-873D-CB5397F7CB75}"/>
              </a:ext>
            </a:extLst>
          </p:cNvPr>
          <p:cNvSpPr>
            <a:spLocks noGrp="1"/>
          </p:cNvSpPr>
          <p:nvPr>
            <p:ph type="ctrTitle" hasCustomPrompt="1"/>
          </p:nvPr>
        </p:nvSpPr>
        <p:spPr>
          <a:xfrm>
            <a:off x="671999" y="2431550"/>
            <a:ext cx="7200000" cy="1054411"/>
          </a:xfrm>
        </p:spPr>
        <p:txBody>
          <a:bodyPr anchor="b" anchorCtr="0"/>
          <a:lstStyle>
            <a:lvl1pPr algn="l">
              <a:defRPr sz="3800">
                <a:solidFill>
                  <a:schemeClr val="bg1"/>
                </a:solidFill>
              </a:defRPr>
            </a:lvl1pPr>
          </a:lstStyle>
          <a:p>
            <a:r>
              <a:rPr lang="en-GB"/>
              <a:t>Corporate Governance template</a:t>
            </a:r>
          </a:p>
        </p:txBody>
      </p:sp>
      <p:sp>
        <p:nvSpPr>
          <p:cNvPr id="3" name="Subtitle 2">
            <a:extLst>
              <a:ext uri="{FF2B5EF4-FFF2-40B4-BE49-F238E27FC236}">
                <a16:creationId xmlns:a16="http://schemas.microsoft.com/office/drawing/2014/main" id="{3DA6C414-FCBF-CE6F-ED14-E293C4B8010B}"/>
              </a:ext>
            </a:extLst>
          </p:cNvPr>
          <p:cNvSpPr>
            <a:spLocks noGrp="1"/>
          </p:cNvSpPr>
          <p:nvPr>
            <p:ph type="subTitle" idx="1" hasCustomPrompt="1"/>
          </p:nvPr>
        </p:nvSpPr>
        <p:spPr>
          <a:xfrm>
            <a:off x="672000" y="4321599"/>
            <a:ext cx="7200761" cy="284290"/>
          </a:xfrm>
        </p:spPr>
        <p:txBody>
          <a:bodyPr anchor="t"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date here</a:t>
            </a:r>
          </a:p>
        </p:txBody>
      </p:sp>
      <p:pic>
        <p:nvPicPr>
          <p:cNvPr id="10" name="Picture 9">
            <a:extLst>
              <a:ext uri="{FF2B5EF4-FFF2-40B4-BE49-F238E27FC236}">
                <a16:creationId xmlns:a16="http://schemas.microsoft.com/office/drawing/2014/main" id="{16901EB5-AFB4-8296-1BE1-FDCC3152098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72000" y="4997528"/>
            <a:ext cx="11519999" cy="1860472"/>
          </a:xfrm>
          <a:prstGeom prst="rect">
            <a:avLst/>
          </a:prstGeom>
        </p:spPr>
      </p:pic>
      <p:cxnSp>
        <p:nvCxnSpPr>
          <p:cNvPr id="4" name="Straight Connector 3">
            <a:extLst>
              <a:ext uri="{FF2B5EF4-FFF2-40B4-BE49-F238E27FC236}">
                <a16:creationId xmlns:a16="http://schemas.microsoft.com/office/drawing/2014/main" id="{DC464CA9-6CBB-902F-D565-6F5B68FFD609}"/>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F49E68-F898-30F5-18B5-6DB5847CA1A3}"/>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Tree>
    <p:extLst>
      <p:ext uri="{BB962C8B-B14F-4D97-AF65-F5344CB8AC3E}">
        <p14:creationId xmlns:p14="http://schemas.microsoft.com/office/powerpoint/2010/main" val="843853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EE141C-CECC-9239-B3E6-B2320370AC08}"/>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5C4AB01C-66C7-8232-ABFD-36BC0FD62A2F}"/>
                </a:ext>
              </a:extLst>
            </p:cNvPr>
            <p:cNvGrpSpPr/>
            <p:nvPr userDrawn="1"/>
          </p:nvGrpSpPr>
          <p:grpSpPr>
            <a:xfrm>
              <a:off x="3311365" y="4990474"/>
              <a:ext cx="8880635" cy="1868131"/>
              <a:chOff x="3311365" y="4990474"/>
              <a:chExt cx="8880635" cy="1868131"/>
            </a:xfrm>
          </p:grpSpPr>
          <p:pic>
            <p:nvPicPr>
              <p:cNvPr id="7" name="Picture 6">
                <a:extLst>
                  <a:ext uri="{FF2B5EF4-FFF2-40B4-BE49-F238E27FC236}">
                    <a16:creationId xmlns:a16="http://schemas.microsoft.com/office/drawing/2014/main" id="{738FBC5E-3E51-582C-D1C5-58BF022C11E1}"/>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8" name="Picture 7">
                <a:extLst>
                  <a:ext uri="{FF2B5EF4-FFF2-40B4-BE49-F238E27FC236}">
                    <a16:creationId xmlns:a16="http://schemas.microsoft.com/office/drawing/2014/main" id="{FCB53660-D8AB-1992-53ED-6AD93F48444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10" name="Rectangle 9">
                <a:extLst>
                  <a:ext uri="{FF2B5EF4-FFF2-40B4-BE49-F238E27FC236}">
                    <a16:creationId xmlns:a16="http://schemas.microsoft.com/office/drawing/2014/main" id="{A64ECBBF-26AE-BEC3-5E65-EC8BFDECBE5E}"/>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F00296AF-1DCF-EE35-91AD-0B7E7C73E90D}"/>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4" name="Straight Connector 3">
              <a:extLst>
                <a:ext uri="{FF2B5EF4-FFF2-40B4-BE49-F238E27FC236}">
                  <a16:creationId xmlns:a16="http://schemas.microsoft.com/office/drawing/2014/main" id="{297152C5-96C6-75B4-F501-0303A9F6CB1B}"/>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3BBCEA2-373C-C886-BE1C-836B9F82DAF8}"/>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2" name="Rectangle 21">
            <a:extLst>
              <a:ext uri="{FF2B5EF4-FFF2-40B4-BE49-F238E27FC236}">
                <a16:creationId xmlns:a16="http://schemas.microsoft.com/office/drawing/2014/main" id="{6924FE28-FBFD-4B5E-6410-54BD7292BF6E}"/>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5">
            <a:extLst>
              <a:ext uri="{FF2B5EF4-FFF2-40B4-BE49-F238E27FC236}">
                <a16:creationId xmlns:a16="http://schemas.microsoft.com/office/drawing/2014/main" id="{9CCFD2A6-973C-0B27-C06C-6021D66F1575}"/>
              </a:ext>
            </a:extLst>
          </p:cNvPr>
          <p:cNvSpPr>
            <a:spLocks noGrp="1"/>
          </p:cNvSpPr>
          <p:nvPr>
            <p:ph type="body" sz="quarter" idx="13" hasCustomPrompt="1"/>
          </p:nvPr>
        </p:nvSpPr>
        <p:spPr>
          <a:xfrm>
            <a:off x="3311365" y="683644"/>
            <a:ext cx="8235119" cy="4901159"/>
          </a:xfrm>
        </p:spPr>
        <p:txBody>
          <a:bodyPr/>
          <a:lstStyle>
            <a:lvl1pPr>
              <a:defRPr sz="2400"/>
            </a:lvl1p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cxnSp>
        <p:nvCxnSpPr>
          <p:cNvPr id="12" name="Straight Connector 11">
            <a:extLst>
              <a:ext uri="{FF2B5EF4-FFF2-40B4-BE49-F238E27FC236}">
                <a16:creationId xmlns:a16="http://schemas.microsoft.com/office/drawing/2014/main" id="{598F84D7-624F-728F-38A3-865D4751FA51}"/>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5E9298-641F-51C4-712B-C1C3416724EF}"/>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26" name="Text Placeholder 21">
            <a:extLst>
              <a:ext uri="{FF2B5EF4-FFF2-40B4-BE49-F238E27FC236}">
                <a16:creationId xmlns:a16="http://schemas.microsoft.com/office/drawing/2014/main" id="{CE02B8B2-ED54-1F13-3DB4-A95ADF56111E}"/>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sp>
        <p:nvSpPr>
          <p:cNvPr id="9" name="Title 18">
            <a:extLst>
              <a:ext uri="{FF2B5EF4-FFF2-40B4-BE49-F238E27FC236}">
                <a16:creationId xmlns:a16="http://schemas.microsoft.com/office/drawing/2014/main" id="{0D0407EB-27F8-1784-E9A4-0767F470B763}"/>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831019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81C529-69C3-7F14-2642-34FB1998D1E2}"/>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0F049590-C876-4B77-CF90-ADC3599EB9AB}"/>
                </a:ext>
              </a:extLst>
            </p:cNvPr>
            <p:cNvGrpSpPr/>
            <p:nvPr userDrawn="1"/>
          </p:nvGrpSpPr>
          <p:grpSpPr>
            <a:xfrm>
              <a:off x="3311365" y="4990474"/>
              <a:ext cx="8880635" cy="1868131"/>
              <a:chOff x="3311365" y="4990474"/>
              <a:chExt cx="8880635" cy="1868131"/>
            </a:xfrm>
          </p:grpSpPr>
          <p:pic>
            <p:nvPicPr>
              <p:cNvPr id="7" name="Picture 6">
                <a:extLst>
                  <a:ext uri="{FF2B5EF4-FFF2-40B4-BE49-F238E27FC236}">
                    <a16:creationId xmlns:a16="http://schemas.microsoft.com/office/drawing/2014/main" id="{C5CD6A1D-2CCC-C440-168A-79A7D04850FC}"/>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8" name="Picture 7">
                <a:extLst>
                  <a:ext uri="{FF2B5EF4-FFF2-40B4-BE49-F238E27FC236}">
                    <a16:creationId xmlns:a16="http://schemas.microsoft.com/office/drawing/2014/main" id="{E7C48515-E84D-0E56-7079-871EB931E14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9" name="Rectangle 8">
                <a:extLst>
                  <a:ext uri="{FF2B5EF4-FFF2-40B4-BE49-F238E27FC236}">
                    <a16:creationId xmlns:a16="http://schemas.microsoft.com/office/drawing/2014/main" id="{FA6F7AB4-7A32-814F-F8DE-CE49055EB04B}"/>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B8B6FC1-66AD-4304-554E-C63663D2F7EA}"/>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5" name="Straight Connector 4">
              <a:extLst>
                <a:ext uri="{FF2B5EF4-FFF2-40B4-BE49-F238E27FC236}">
                  <a16:creationId xmlns:a16="http://schemas.microsoft.com/office/drawing/2014/main" id="{7860ED3D-5541-B49F-D401-7225E5425E59}"/>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B9BAAAF-8EC1-35C3-4B1A-8C9AB1A6FF20}"/>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7C459D6D-3FC8-ED6C-445B-9D2443B05EB6}"/>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7B0ED919-A498-945A-75DF-5C04039AD985}"/>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F7C747E-76F7-5A8E-91FF-5BBB5959BC47}"/>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4" name="Table Placeholder 3">
            <a:extLst>
              <a:ext uri="{FF2B5EF4-FFF2-40B4-BE49-F238E27FC236}">
                <a16:creationId xmlns:a16="http://schemas.microsoft.com/office/drawing/2014/main" id="{9CCFE99B-6FC8-6EA5-CACC-25F1388EB1A8}"/>
              </a:ext>
            </a:extLst>
          </p:cNvPr>
          <p:cNvSpPr>
            <a:spLocks noGrp="1"/>
          </p:cNvSpPr>
          <p:nvPr>
            <p:ph type="tbl" sz="quarter" idx="12" hasCustomPrompt="1"/>
          </p:nvPr>
        </p:nvSpPr>
        <p:spPr>
          <a:xfrm>
            <a:off x="3311365" y="681036"/>
            <a:ext cx="8241697" cy="4901159"/>
          </a:xfrm>
        </p:spPr>
        <p:txBody>
          <a:bodyPr anchor="ctr"/>
          <a:lstStyle>
            <a:lvl1pPr>
              <a:defRPr sz="1800"/>
            </a:lvl1pPr>
          </a:lstStyle>
          <a:p>
            <a:r>
              <a:rPr lang="en-GB"/>
              <a:t>Click to add table</a:t>
            </a:r>
          </a:p>
        </p:txBody>
      </p:sp>
      <p:sp>
        <p:nvSpPr>
          <p:cNvPr id="23" name="Text Placeholder 21">
            <a:extLst>
              <a:ext uri="{FF2B5EF4-FFF2-40B4-BE49-F238E27FC236}">
                <a16:creationId xmlns:a16="http://schemas.microsoft.com/office/drawing/2014/main" id="{3D1E5663-6AB0-3C47-BAFB-773EA39EABB8}"/>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sp>
        <p:nvSpPr>
          <p:cNvPr id="11" name="Title 18">
            <a:extLst>
              <a:ext uri="{FF2B5EF4-FFF2-40B4-BE49-F238E27FC236}">
                <a16:creationId xmlns:a16="http://schemas.microsoft.com/office/drawing/2014/main" id="{5DE041E5-328B-E462-A14A-B0A9067428B6}"/>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3274906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9593CF-44D4-26EC-20BC-5DAD8F389D36}"/>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3490BB74-334B-F79B-85A1-F89143BBF635}"/>
                </a:ext>
              </a:extLst>
            </p:cNvPr>
            <p:cNvGrpSpPr/>
            <p:nvPr userDrawn="1"/>
          </p:nvGrpSpPr>
          <p:grpSpPr>
            <a:xfrm>
              <a:off x="3311365" y="4990474"/>
              <a:ext cx="8880635" cy="1868131"/>
              <a:chOff x="3311365" y="4990474"/>
              <a:chExt cx="8880635" cy="1868131"/>
            </a:xfrm>
          </p:grpSpPr>
          <p:pic>
            <p:nvPicPr>
              <p:cNvPr id="6" name="Picture 5">
                <a:extLst>
                  <a:ext uri="{FF2B5EF4-FFF2-40B4-BE49-F238E27FC236}">
                    <a16:creationId xmlns:a16="http://schemas.microsoft.com/office/drawing/2014/main" id="{0E1AD485-7452-AECB-7B71-A7E2B19BA01C}"/>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8" name="Picture 7">
                <a:extLst>
                  <a:ext uri="{FF2B5EF4-FFF2-40B4-BE49-F238E27FC236}">
                    <a16:creationId xmlns:a16="http://schemas.microsoft.com/office/drawing/2014/main" id="{44FCD123-6AA0-2300-5514-A31D36F7B3C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9" name="Rectangle 8">
                <a:extLst>
                  <a:ext uri="{FF2B5EF4-FFF2-40B4-BE49-F238E27FC236}">
                    <a16:creationId xmlns:a16="http://schemas.microsoft.com/office/drawing/2014/main" id="{2A090AB2-1838-B21A-B36E-9F94CF7CD454}"/>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492BC6F-78E0-CB7E-56A6-3E9FBAD1760B}"/>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4" name="Straight Connector 3">
              <a:extLst>
                <a:ext uri="{FF2B5EF4-FFF2-40B4-BE49-F238E27FC236}">
                  <a16:creationId xmlns:a16="http://schemas.microsoft.com/office/drawing/2014/main" id="{E6EF1CB3-2C65-9B0F-256B-CDD522498A7D}"/>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F60F093-5BDA-A1AB-9957-B8DABD13EDF3}"/>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46D58619-46F6-8243-ACB6-A8AF1B834D99}"/>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9F610A29-0A74-F76D-BAC9-975AE9CDDB69}"/>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C8D8D9-7C41-9770-6A7C-60E99DF8ACD8}"/>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7" name="Chart Placeholder 5">
            <a:extLst>
              <a:ext uri="{FF2B5EF4-FFF2-40B4-BE49-F238E27FC236}">
                <a16:creationId xmlns:a16="http://schemas.microsoft.com/office/drawing/2014/main" id="{B129AF41-9D0A-FAFF-108E-A8E6EB6698CC}"/>
              </a:ext>
            </a:extLst>
          </p:cNvPr>
          <p:cNvSpPr>
            <a:spLocks noGrp="1"/>
          </p:cNvSpPr>
          <p:nvPr>
            <p:ph type="chart" sz="quarter" idx="13" hasCustomPrompt="1"/>
          </p:nvPr>
        </p:nvSpPr>
        <p:spPr>
          <a:xfrm>
            <a:off x="3311365" y="681038"/>
            <a:ext cx="8242460" cy="4900612"/>
          </a:xfrm>
        </p:spPr>
        <p:txBody>
          <a:bodyPr anchor="ctr"/>
          <a:lstStyle>
            <a:lvl1pPr>
              <a:defRPr sz="1800"/>
            </a:lvl1pPr>
          </a:lstStyle>
          <a:p>
            <a:r>
              <a:rPr lang="en-GB"/>
              <a:t>Click to add chart</a:t>
            </a:r>
          </a:p>
        </p:txBody>
      </p:sp>
      <p:sp>
        <p:nvSpPr>
          <p:cNvPr id="23" name="Text Placeholder 21">
            <a:extLst>
              <a:ext uri="{FF2B5EF4-FFF2-40B4-BE49-F238E27FC236}">
                <a16:creationId xmlns:a16="http://schemas.microsoft.com/office/drawing/2014/main" id="{A3406799-3378-2E74-7516-0E608951E403}"/>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sp>
        <p:nvSpPr>
          <p:cNvPr id="11" name="Title 18">
            <a:extLst>
              <a:ext uri="{FF2B5EF4-FFF2-40B4-BE49-F238E27FC236}">
                <a16:creationId xmlns:a16="http://schemas.microsoft.com/office/drawing/2014/main" id="{DA930061-E2B0-8AEA-C764-43C7F5E589E7}"/>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2944967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4DAEAB-6FBA-866C-7E38-07D56E755730}"/>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E6317C0F-CD96-3603-12DD-8E1A25F843C4}"/>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4FF8EB-6920-E8FD-C061-E461554AB3C7}"/>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11" name="Picture Placeholder 2">
            <a:extLst>
              <a:ext uri="{FF2B5EF4-FFF2-40B4-BE49-F238E27FC236}">
                <a16:creationId xmlns:a16="http://schemas.microsoft.com/office/drawing/2014/main" id="{2A59F932-9CB0-5101-C15E-31696332360C}"/>
              </a:ext>
            </a:extLst>
          </p:cNvPr>
          <p:cNvSpPr>
            <a:spLocks noGrp="1"/>
          </p:cNvSpPr>
          <p:nvPr>
            <p:ph type="pic" idx="1" hasCustomPrompt="1"/>
          </p:nvPr>
        </p:nvSpPr>
        <p:spPr>
          <a:xfrm>
            <a:off x="3049490" y="-4292"/>
            <a:ext cx="9152450" cy="603004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72990"/>
              <a:gd name="connsiteX1" fmla="*/ 12192000 w 12192000"/>
              <a:gd name="connsiteY1" fmla="*/ 0 h 6872990"/>
              <a:gd name="connsiteX2" fmla="*/ 12192000 w 12192000"/>
              <a:gd name="connsiteY2" fmla="*/ 6858000 h 6872990"/>
              <a:gd name="connsiteX3" fmla="*/ 10320728 w 12192000"/>
              <a:gd name="connsiteY3" fmla="*/ 6872990 h 6872990"/>
              <a:gd name="connsiteX4" fmla="*/ 0 w 12192000"/>
              <a:gd name="connsiteY4" fmla="*/ 6858000 h 6872990"/>
              <a:gd name="connsiteX5" fmla="*/ 0 w 12192000"/>
              <a:gd name="connsiteY5" fmla="*/ 0 h 6872990"/>
              <a:gd name="connsiteX0" fmla="*/ 0 w 12192000"/>
              <a:gd name="connsiteY0" fmla="*/ 0 h 6872990"/>
              <a:gd name="connsiteX1" fmla="*/ 12192000 w 12192000"/>
              <a:gd name="connsiteY1" fmla="*/ 0 h 6872990"/>
              <a:gd name="connsiteX2" fmla="*/ 12192000 w 12192000"/>
              <a:gd name="connsiteY2" fmla="*/ 4984230 h 6872990"/>
              <a:gd name="connsiteX3" fmla="*/ 10320728 w 12192000"/>
              <a:gd name="connsiteY3" fmla="*/ 6872990 h 6872990"/>
              <a:gd name="connsiteX4" fmla="*/ 0 w 12192000"/>
              <a:gd name="connsiteY4" fmla="*/ 6858000 h 6872990"/>
              <a:gd name="connsiteX5" fmla="*/ 0 w 12192000"/>
              <a:gd name="connsiteY5" fmla="*/ 0 h 6872990"/>
              <a:gd name="connsiteX0" fmla="*/ 0 w 12192000"/>
              <a:gd name="connsiteY0" fmla="*/ 0 h 6858000"/>
              <a:gd name="connsiteX1" fmla="*/ 12192000 w 12192000"/>
              <a:gd name="connsiteY1" fmla="*/ 0 h 6858000"/>
              <a:gd name="connsiteX2" fmla="*/ 12192000 w 12192000"/>
              <a:gd name="connsiteY2" fmla="*/ 4984230 h 6858000"/>
              <a:gd name="connsiteX3" fmla="*/ 11304702 w 12192000"/>
              <a:gd name="connsiteY3" fmla="*/ 5859199 h 6858000"/>
              <a:gd name="connsiteX4" fmla="*/ 0 w 12192000"/>
              <a:gd name="connsiteY4" fmla="*/ 6858000 h 6858000"/>
              <a:gd name="connsiteX5" fmla="*/ 0 w 12192000"/>
              <a:gd name="connsiteY5" fmla="*/ 0 h 6858000"/>
              <a:gd name="connsiteX0" fmla="*/ 0 w 12192000"/>
              <a:gd name="connsiteY0" fmla="*/ 0 h 5859199"/>
              <a:gd name="connsiteX1" fmla="*/ 12192000 w 12192000"/>
              <a:gd name="connsiteY1" fmla="*/ 0 h 5859199"/>
              <a:gd name="connsiteX2" fmla="*/ 12192000 w 12192000"/>
              <a:gd name="connsiteY2" fmla="*/ 4984230 h 5859199"/>
              <a:gd name="connsiteX3" fmla="*/ 11304702 w 12192000"/>
              <a:gd name="connsiteY3" fmla="*/ 5859199 h 5859199"/>
              <a:gd name="connsiteX4" fmla="*/ 39757 w 12192000"/>
              <a:gd name="connsiteY4" fmla="*/ 5854148 h 5859199"/>
              <a:gd name="connsiteX5" fmla="*/ 0 w 12192000"/>
              <a:gd name="connsiteY5" fmla="*/ 0 h 5859199"/>
              <a:gd name="connsiteX0" fmla="*/ 19878 w 12211878"/>
              <a:gd name="connsiteY0" fmla="*/ 0 h 5864087"/>
              <a:gd name="connsiteX1" fmla="*/ 12211878 w 12211878"/>
              <a:gd name="connsiteY1" fmla="*/ 0 h 5864087"/>
              <a:gd name="connsiteX2" fmla="*/ 12211878 w 12211878"/>
              <a:gd name="connsiteY2" fmla="*/ 4984230 h 5864087"/>
              <a:gd name="connsiteX3" fmla="*/ 11324580 w 12211878"/>
              <a:gd name="connsiteY3" fmla="*/ 5859199 h 5864087"/>
              <a:gd name="connsiteX4" fmla="*/ 0 w 12211878"/>
              <a:gd name="connsiteY4" fmla="*/ 5864087 h 5864087"/>
              <a:gd name="connsiteX5" fmla="*/ 19878 w 12211878"/>
              <a:gd name="connsiteY5" fmla="*/ 0 h 5864087"/>
              <a:gd name="connsiteX0" fmla="*/ 9939 w 12201939"/>
              <a:gd name="connsiteY0" fmla="*/ 0 h 5874026"/>
              <a:gd name="connsiteX1" fmla="*/ 12201939 w 12201939"/>
              <a:gd name="connsiteY1" fmla="*/ 0 h 5874026"/>
              <a:gd name="connsiteX2" fmla="*/ 12201939 w 12201939"/>
              <a:gd name="connsiteY2" fmla="*/ 4984230 h 5874026"/>
              <a:gd name="connsiteX3" fmla="*/ 11314641 w 12201939"/>
              <a:gd name="connsiteY3" fmla="*/ 5859199 h 5874026"/>
              <a:gd name="connsiteX4" fmla="*/ 0 w 12201939"/>
              <a:gd name="connsiteY4" fmla="*/ 5874026 h 5874026"/>
              <a:gd name="connsiteX5" fmla="*/ 9939 w 12201939"/>
              <a:gd name="connsiteY5" fmla="*/ 0 h 5874026"/>
              <a:gd name="connsiteX0" fmla="*/ 4119822 w 12201939"/>
              <a:gd name="connsiteY0" fmla="*/ 0 h 5883859"/>
              <a:gd name="connsiteX1" fmla="*/ 12201939 w 12201939"/>
              <a:gd name="connsiteY1" fmla="*/ 9833 h 5883859"/>
              <a:gd name="connsiteX2" fmla="*/ 12201939 w 12201939"/>
              <a:gd name="connsiteY2" fmla="*/ 4994063 h 5883859"/>
              <a:gd name="connsiteX3" fmla="*/ 11314641 w 12201939"/>
              <a:gd name="connsiteY3" fmla="*/ 5869032 h 5883859"/>
              <a:gd name="connsiteX4" fmla="*/ 0 w 12201939"/>
              <a:gd name="connsiteY4" fmla="*/ 5883859 h 5883859"/>
              <a:gd name="connsiteX5" fmla="*/ 4119822 w 12201939"/>
              <a:gd name="connsiteY5" fmla="*/ 0 h 5883859"/>
              <a:gd name="connsiteX0" fmla="*/ 0 w 8082117"/>
              <a:gd name="connsiteY0" fmla="*/ 0 h 5883859"/>
              <a:gd name="connsiteX1" fmla="*/ 8082117 w 8082117"/>
              <a:gd name="connsiteY1" fmla="*/ 9833 h 5883859"/>
              <a:gd name="connsiteX2" fmla="*/ 8082117 w 8082117"/>
              <a:gd name="connsiteY2" fmla="*/ 4994063 h 5883859"/>
              <a:gd name="connsiteX3" fmla="*/ 7194819 w 8082117"/>
              <a:gd name="connsiteY3" fmla="*/ 5869032 h 5883859"/>
              <a:gd name="connsiteX4" fmla="*/ 19558 w 8082117"/>
              <a:gd name="connsiteY4" fmla="*/ 5883859 h 5883859"/>
              <a:gd name="connsiteX5" fmla="*/ 0 w 8082117"/>
              <a:gd name="connsiteY5" fmla="*/ 0 h 5883859"/>
              <a:gd name="connsiteX0" fmla="*/ 4234 w 8064184"/>
              <a:gd name="connsiteY0" fmla="*/ 0 h 5878317"/>
              <a:gd name="connsiteX1" fmla="*/ 8064184 w 8064184"/>
              <a:gd name="connsiteY1" fmla="*/ 4291 h 5878317"/>
              <a:gd name="connsiteX2" fmla="*/ 8064184 w 8064184"/>
              <a:gd name="connsiteY2" fmla="*/ 4988521 h 5878317"/>
              <a:gd name="connsiteX3" fmla="*/ 7176886 w 8064184"/>
              <a:gd name="connsiteY3" fmla="*/ 5863490 h 5878317"/>
              <a:gd name="connsiteX4" fmla="*/ 1625 w 8064184"/>
              <a:gd name="connsiteY4" fmla="*/ 5878317 h 5878317"/>
              <a:gd name="connsiteX5" fmla="*/ 4234 w 8064184"/>
              <a:gd name="connsiteY5" fmla="*/ 0 h 5878317"/>
              <a:gd name="connsiteX0" fmla="*/ 0 w 8059950"/>
              <a:gd name="connsiteY0" fmla="*/ 0 h 5878317"/>
              <a:gd name="connsiteX1" fmla="*/ 8059950 w 8059950"/>
              <a:gd name="connsiteY1" fmla="*/ 4291 h 5878317"/>
              <a:gd name="connsiteX2" fmla="*/ 8059950 w 8059950"/>
              <a:gd name="connsiteY2" fmla="*/ 4988521 h 5878317"/>
              <a:gd name="connsiteX3" fmla="*/ 7172652 w 8059950"/>
              <a:gd name="connsiteY3" fmla="*/ 5863490 h 5878317"/>
              <a:gd name="connsiteX4" fmla="*/ 52809 w 8059950"/>
              <a:gd name="connsiteY4" fmla="*/ 5878317 h 5878317"/>
              <a:gd name="connsiteX5" fmla="*/ 0 w 8059950"/>
              <a:gd name="connsiteY5" fmla="*/ 0 h 5878317"/>
              <a:gd name="connsiteX0" fmla="*/ 4233 w 8064183"/>
              <a:gd name="connsiteY0" fmla="*/ 0 h 5883858"/>
              <a:gd name="connsiteX1" fmla="*/ 8064183 w 8064183"/>
              <a:gd name="connsiteY1" fmla="*/ 4291 h 5883858"/>
              <a:gd name="connsiteX2" fmla="*/ 8064183 w 8064183"/>
              <a:gd name="connsiteY2" fmla="*/ 4988521 h 5883858"/>
              <a:gd name="connsiteX3" fmla="*/ 7176885 w 8064183"/>
              <a:gd name="connsiteY3" fmla="*/ 5863490 h 5883858"/>
              <a:gd name="connsiteX4" fmla="*/ 1624 w 8064183"/>
              <a:gd name="connsiteY4" fmla="*/ 5883858 h 5883858"/>
              <a:gd name="connsiteX5" fmla="*/ 4233 w 8064183"/>
              <a:gd name="connsiteY5" fmla="*/ 0 h 588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183" h="5883858">
                <a:moveTo>
                  <a:pt x="4233" y="0"/>
                </a:moveTo>
                <a:lnTo>
                  <a:pt x="8064183" y="4291"/>
                </a:lnTo>
                <a:lnTo>
                  <a:pt x="8064183" y="4988521"/>
                </a:lnTo>
                <a:lnTo>
                  <a:pt x="7176885" y="5863490"/>
                </a:lnTo>
                <a:lnTo>
                  <a:pt x="1624" y="5883858"/>
                </a:lnTo>
                <a:cubicBezTo>
                  <a:pt x="-4895" y="3922572"/>
                  <a:pt x="10752" y="1961286"/>
                  <a:pt x="4233" y="0"/>
                </a:cubicBezTo>
                <a:close/>
              </a:path>
            </a:pathLst>
          </a:custGeom>
        </p:spPr>
        <p:txBody>
          <a:bodyPr lIns="468000" anchor="ctr"/>
          <a:lstStyle>
            <a:lvl1pPr marL="0" indent="0" algn="ctr">
              <a:buNone/>
              <a:defRPr sz="1800" b="0" i="0">
                <a:solidFill>
                  <a:schemeClr val="tx1"/>
                </a:solidFill>
                <a:latin typeface="Johnston100" panose="020B0503030304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br>
              <a:rPr lang="en-US"/>
            </a:br>
            <a:r>
              <a:rPr lang="en-US"/>
              <a:t>(add alt text to image for accessibility)</a:t>
            </a:r>
          </a:p>
        </p:txBody>
      </p:sp>
      <p:sp>
        <p:nvSpPr>
          <p:cNvPr id="23" name="Text Placeholder 21">
            <a:extLst>
              <a:ext uri="{FF2B5EF4-FFF2-40B4-BE49-F238E27FC236}">
                <a16:creationId xmlns:a16="http://schemas.microsoft.com/office/drawing/2014/main" id="{EAB14BA1-E65F-FBE8-F55D-184490BDF8C6}"/>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grpSp>
        <p:nvGrpSpPr>
          <p:cNvPr id="2" name="Group 1">
            <a:extLst>
              <a:ext uri="{FF2B5EF4-FFF2-40B4-BE49-F238E27FC236}">
                <a16:creationId xmlns:a16="http://schemas.microsoft.com/office/drawing/2014/main" id="{2504DC63-4C45-3927-5968-5250AC23B0AE}"/>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681D2932-D9EA-601C-965E-9F0E298C36E8}"/>
                </a:ext>
              </a:extLst>
            </p:cNvPr>
            <p:cNvGrpSpPr/>
            <p:nvPr userDrawn="1"/>
          </p:nvGrpSpPr>
          <p:grpSpPr>
            <a:xfrm>
              <a:off x="3311365" y="4990474"/>
              <a:ext cx="8880635" cy="1868131"/>
              <a:chOff x="3311365" y="4990474"/>
              <a:chExt cx="8880635" cy="1868131"/>
            </a:xfrm>
          </p:grpSpPr>
          <p:pic>
            <p:nvPicPr>
              <p:cNvPr id="6" name="Picture 5">
                <a:extLst>
                  <a:ext uri="{FF2B5EF4-FFF2-40B4-BE49-F238E27FC236}">
                    <a16:creationId xmlns:a16="http://schemas.microsoft.com/office/drawing/2014/main" id="{BC96E7A3-F2DE-F934-5CC6-3A2A6ACE581B}"/>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7" name="Picture 6">
                <a:extLst>
                  <a:ext uri="{FF2B5EF4-FFF2-40B4-BE49-F238E27FC236}">
                    <a16:creationId xmlns:a16="http://schemas.microsoft.com/office/drawing/2014/main" id="{F27A6AAA-4619-C008-C471-338C85A09EB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8" name="Rectangle 7">
                <a:extLst>
                  <a:ext uri="{FF2B5EF4-FFF2-40B4-BE49-F238E27FC236}">
                    <a16:creationId xmlns:a16="http://schemas.microsoft.com/office/drawing/2014/main" id="{6A63D215-9B53-0B26-A629-A09E3CF12806}"/>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447DD8-A426-2864-D6B8-D0557C188FAC}"/>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4" name="Straight Connector 3">
              <a:extLst>
                <a:ext uri="{FF2B5EF4-FFF2-40B4-BE49-F238E27FC236}">
                  <a16:creationId xmlns:a16="http://schemas.microsoft.com/office/drawing/2014/main" id="{48AFC728-0648-62E1-5434-A9C260981C9C}"/>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DCA936C-095E-C4C8-20D2-78FFA901CF96}"/>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0" name="Title 18">
            <a:extLst>
              <a:ext uri="{FF2B5EF4-FFF2-40B4-BE49-F238E27FC236}">
                <a16:creationId xmlns:a16="http://schemas.microsoft.com/office/drawing/2014/main" id="{16AE839F-C904-E138-E9A7-F39EBB3106FA}"/>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577257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grid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94B52F-374C-954C-89F3-A261E4A6F6B9}"/>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ECCE3958-F15A-DB4D-CE1F-70C055732236}"/>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53100EF-9026-0BB3-6C3C-F1CA27E15D78}"/>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22" name="Picture Placeholder 3">
            <a:extLst>
              <a:ext uri="{FF2B5EF4-FFF2-40B4-BE49-F238E27FC236}">
                <a16:creationId xmlns:a16="http://schemas.microsoft.com/office/drawing/2014/main" id="{EFB512BE-3E91-47C2-F5FC-D1D6442BA54B}"/>
              </a:ext>
              <a:ext uri="{C183D7F6-B498-43B3-948B-1728B52AA6E4}">
                <adec:decorative xmlns:adec="http://schemas.microsoft.com/office/drawing/2017/decorative" val="0"/>
              </a:ext>
            </a:extLst>
          </p:cNvPr>
          <p:cNvSpPr>
            <a:spLocks noGrp="1"/>
          </p:cNvSpPr>
          <p:nvPr>
            <p:ph type="pic" sz="quarter" idx="10" hasCustomPrompt="1"/>
          </p:nvPr>
        </p:nvSpPr>
        <p:spPr>
          <a:xfrm>
            <a:off x="3309247" y="681036"/>
            <a:ext cx="3897824" cy="2520000"/>
          </a:xfrm>
          <a:prstGeom prst="rect">
            <a:avLst/>
          </a:prstGeom>
        </p:spPr>
        <p:txBody>
          <a:bodyPr lIns="90000" tIns="90000" rIns="90000" bIns="90000"/>
          <a:lstStyle>
            <a:lvl1pPr marL="0" indent="0">
              <a:buNone/>
              <a:defRPr sz="1800"/>
            </a:lvl1pPr>
          </a:lstStyle>
          <a:p>
            <a:r>
              <a:rPr lang="en-GB"/>
              <a:t>Click to insert picture (add alt text to image for accessibility)</a:t>
            </a:r>
          </a:p>
        </p:txBody>
      </p:sp>
      <p:sp>
        <p:nvSpPr>
          <p:cNvPr id="23" name="Picture Placeholder 3">
            <a:extLst>
              <a:ext uri="{FF2B5EF4-FFF2-40B4-BE49-F238E27FC236}">
                <a16:creationId xmlns:a16="http://schemas.microsoft.com/office/drawing/2014/main" id="{3247B548-71D1-5A86-055B-AB5A95756B28}"/>
              </a:ext>
            </a:extLst>
          </p:cNvPr>
          <p:cNvSpPr>
            <a:spLocks noGrp="1"/>
          </p:cNvSpPr>
          <p:nvPr>
            <p:ph type="pic" sz="quarter" idx="12" hasCustomPrompt="1"/>
          </p:nvPr>
        </p:nvSpPr>
        <p:spPr>
          <a:xfrm>
            <a:off x="7215848" y="681036"/>
            <a:ext cx="3897824" cy="2520000"/>
          </a:xfrm>
          <a:prstGeom prst="rect">
            <a:avLst/>
          </a:prstGeom>
        </p:spPr>
        <p:txBody>
          <a:bodyPr lIns="90000" tIns="90000" rIns="90000" bIns="90000"/>
          <a:lstStyle>
            <a:lvl1pPr marL="0" indent="0">
              <a:buNone/>
              <a:defRPr sz="1800"/>
            </a:lvl1pPr>
          </a:lstStyle>
          <a:p>
            <a:r>
              <a:rPr lang="en-GB"/>
              <a:t>Click to insert picture (add alt text to image for accessibility)</a:t>
            </a:r>
          </a:p>
        </p:txBody>
      </p:sp>
      <p:sp>
        <p:nvSpPr>
          <p:cNvPr id="24" name="Picture Placeholder 3">
            <a:extLst>
              <a:ext uri="{FF2B5EF4-FFF2-40B4-BE49-F238E27FC236}">
                <a16:creationId xmlns:a16="http://schemas.microsoft.com/office/drawing/2014/main" id="{9DD4ECEA-5A76-9CB7-7A5E-061C0657C6D1}"/>
              </a:ext>
            </a:extLst>
          </p:cNvPr>
          <p:cNvSpPr>
            <a:spLocks noGrp="1"/>
          </p:cNvSpPr>
          <p:nvPr>
            <p:ph type="pic" sz="quarter" idx="13" hasCustomPrompt="1"/>
          </p:nvPr>
        </p:nvSpPr>
        <p:spPr>
          <a:xfrm>
            <a:off x="3309247" y="3214484"/>
            <a:ext cx="3897824" cy="2520000"/>
          </a:xfrm>
          <a:prstGeom prst="rect">
            <a:avLst/>
          </a:prstGeom>
        </p:spPr>
        <p:txBody>
          <a:bodyPr lIns="90000" tIns="90000" rIns="90000" bIns="90000"/>
          <a:lstStyle>
            <a:lvl1pPr marL="0" indent="0">
              <a:buNone/>
              <a:defRPr sz="1800"/>
            </a:lvl1pPr>
          </a:lstStyle>
          <a:p>
            <a:r>
              <a:rPr lang="en-GB"/>
              <a:t>Click to insert picture (add alt text to image for accessibility)</a:t>
            </a:r>
          </a:p>
        </p:txBody>
      </p:sp>
      <p:sp>
        <p:nvSpPr>
          <p:cNvPr id="25" name="Picture Placeholder 3">
            <a:extLst>
              <a:ext uri="{FF2B5EF4-FFF2-40B4-BE49-F238E27FC236}">
                <a16:creationId xmlns:a16="http://schemas.microsoft.com/office/drawing/2014/main" id="{298E9C91-BE08-38D1-5AAA-8F29FCD453D9}"/>
              </a:ext>
            </a:extLst>
          </p:cNvPr>
          <p:cNvSpPr>
            <a:spLocks noGrp="1"/>
          </p:cNvSpPr>
          <p:nvPr>
            <p:ph type="pic" sz="quarter" idx="14" hasCustomPrompt="1"/>
          </p:nvPr>
        </p:nvSpPr>
        <p:spPr>
          <a:xfrm>
            <a:off x="7215848" y="3214484"/>
            <a:ext cx="3897824" cy="2520000"/>
          </a:xfrm>
          <a:prstGeom prst="rect">
            <a:avLst/>
          </a:prstGeom>
        </p:spPr>
        <p:txBody>
          <a:bodyPr lIns="90000" tIns="90000" rIns="90000" bIns="90000"/>
          <a:lstStyle>
            <a:lvl1pPr marL="0" indent="0">
              <a:buNone/>
              <a:defRPr sz="1800"/>
            </a:lvl1pPr>
          </a:lstStyle>
          <a:p>
            <a:r>
              <a:rPr lang="en-GB"/>
              <a:t>Click to insert picture (add alt text to image for accessibility)</a:t>
            </a:r>
          </a:p>
        </p:txBody>
      </p:sp>
      <p:sp>
        <p:nvSpPr>
          <p:cNvPr id="30" name="Text Placeholder 21">
            <a:extLst>
              <a:ext uri="{FF2B5EF4-FFF2-40B4-BE49-F238E27FC236}">
                <a16:creationId xmlns:a16="http://schemas.microsoft.com/office/drawing/2014/main" id="{AD3A0E81-8926-8D55-2135-CDEFD444B865}"/>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grpSp>
        <p:nvGrpSpPr>
          <p:cNvPr id="2" name="Group 1">
            <a:extLst>
              <a:ext uri="{FF2B5EF4-FFF2-40B4-BE49-F238E27FC236}">
                <a16:creationId xmlns:a16="http://schemas.microsoft.com/office/drawing/2014/main" id="{0C8C5719-0EFE-14EB-3B10-96AAB60D88A7}"/>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2B7D298D-DA92-5F1D-0EE7-39AAADD9A0D6}"/>
                </a:ext>
              </a:extLst>
            </p:cNvPr>
            <p:cNvGrpSpPr/>
            <p:nvPr userDrawn="1"/>
          </p:nvGrpSpPr>
          <p:grpSpPr>
            <a:xfrm>
              <a:off x="3311365" y="4990474"/>
              <a:ext cx="8880635" cy="1868131"/>
              <a:chOff x="3311365" y="4990474"/>
              <a:chExt cx="8880635" cy="1868131"/>
            </a:xfrm>
          </p:grpSpPr>
          <p:pic>
            <p:nvPicPr>
              <p:cNvPr id="6" name="Picture 5">
                <a:extLst>
                  <a:ext uri="{FF2B5EF4-FFF2-40B4-BE49-F238E27FC236}">
                    <a16:creationId xmlns:a16="http://schemas.microsoft.com/office/drawing/2014/main" id="{BEC65C8E-B6AB-97A6-8E27-06CB7BD7E438}"/>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7" name="Picture 6">
                <a:extLst>
                  <a:ext uri="{FF2B5EF4-FFF2-40B4-BE49-F238E27FC236}">
                    <a16:creationId xmlns:a16="http://schemas.microsoft.com/office/drawing/2014/main" id="{3D006B49-C0AA-13F8-53CB-D5A61D7106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8" name="Rectangle 7">
                <a:extLst>
                  <a:ext uri="{FF2B5EF4-FFF2-40B4-BE49-F238E27FC236}">
                    <a16:creationId xmlns:a16="http://schemas.microsoft.com/office/drawing/2014/main" id="{EB1B7984-120C-26F2-7390-5B7756191438}"/>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5081560-83F9-57CA-3A54-C278D49C8D15}"/>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4" name="Straight Connector 3">
              <a:extLst>
                <a:ext uri="{FF2B5EF4-FFF2-40B4-BE49-F238E27FC236}">
                  <a16:creationId xmlns:a16="http://schemas.microsoft.com/office/drawing/2014/main" id="{9D467AF3-6F76-04C7-5EFB-3A805868EECA}"/>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05DFE78-AEA1-11A7-A01C-AF35F65502F6}"/>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0" name="Title 18">
            <a:extLst>
              <a:ext uri="{FF2B5EF4-FFF2-40B4-BE49-F238E27FC236}">
                <a16:creationId xmlns:a16="http://schemas.microsoft.com/office/drawing/2014/main" id="{B58DA65D-79BB-3C45-B872-AA16831FBE6A}"/>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33800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Pane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4B21D06-2C0F-4429-0AF0-66B44E390DDC}"/>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2F6B2FC0-B0B1-6301-BBEC-E5A4F17AD043}"/>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815928-6251-9C2C-CD13-098750520EA6}"/>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22" name="Text Placeholder 21">
            <a:extLst>
              <a:ext uri="{FF2B5EF4-FFF2-40B4-BE49-F238E27FC236}">
                <a16:creationId xmlns:a16="http://schemas.microsoft.com/office/drawing/2014/main" id="{BAC553C5-5F8F-D7F2-E1D7-9587108DC078}"/>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grpSp>
        <p:nvGrpSpPr>
          <p:cNvPr id="2" name="Group 1">
            <a:extLst>
              <a:ext uri="{FF2B5EF4-FFF2-40B4-BE49-F238E27FC236}">
                <a16:creationId xmlns:a16="http://schemas.microsoft.com/office/drawing/2014/main" id="{E3BD28BB-82D6-C9A4-C839-8ACD277808D0}"/>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A7134654-4EFB-363E-94EC-34FB45983430}"/>
                </a:ext>
              </a:extLst>
            </p:cNvPr>
            <p:cNvGrpSpPr/>
            <p:nvPr userDrawn="1"/>
          </p:nvGrpSpPr>
          <p:grpSpPr>
            <a:xfrm>
              <a:off x="3311365" y="4990474"/>
              <a:ext cx="8880635" cy="1868131"/>
              <a:chOff x="3311365" y="4990474"/>
              <a:chExt cx="8880635" cy="1868131"/>
            </a:xfrm>
          </p:grpSpPr>
          <p:pic>
            <p:nvPicPr>
              <p:cNvPr id="6" name="Picture 5">
                <a:extLst>
                  <a:ext uri="{FF2B5EF4-FFF2-40B4-BE49-F238E27FC236}">
                    <a16:creationId xmlns:a16="http://schemas.microsoft.com/office/drawing/2014/main" id="{F34BC99F-9617-2D6C-7B64-4EEE4EBC2417}"/>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7" name="Picture 6">
                <a:extLst>
                  <a:ext uri="{FF2B5EF4-FFF2-40B4-BE49-F238E27FC236}">
                    <a16:creationId xmlns:a16="http://schemas.microsoft.com/office/drawing/2014/main" id="{88A2105E-82AB-282A-C633-F9C2A42B542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8" name="Rectangle 7">
                <a:extLst>
                  <a:ext uri="{FF2B5EF4-FFF2-40B4-BE49-F238E27FC236}">
                    <a16:creationId xmlns:a16="http://schemas.microsoft.com/office/drawing/2014/main" id="{E69DB7B9-72A3-60CE-1E71-EC11DB9AD09E}"/>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8CD7238-71C0-6BBC-11A2-817A58FDC5C8}"/>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4" name="Straight Connector 3">
              <a:extLst>
                <a:ext uri="{FF2B5EF4-FFF2-40B4-BE49-F238E27FC236}">
                  <a16:creationId xmlns:a16="http://schemas.microsoft.com/office/drawing/2014/main" id="{D47F3DC1-6702-9150-55CB-129F5220BC4F}"/>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5EC69CD-CF2F-2688-D79C-973B18FA8B34}"/>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0" name="Title 18">
            <a:extLst>
              <a:ext uri="{FF2B5EF4-FFF2-40B4-BE49-F238E27FC236}">
                <a16:creationId xmlns:a16="http://schemas.microsoft.com/office/drawing/2014/main" id="{14BA9DCC-98AA-3890-FCAE-F67FCABC7928}"/>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1043357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TE_Text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7054B3-8BEA-3098-7B88-A779E2AA288C}"/>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FDA216E7-A278-2363-EF0C-343A412647AB}"/>
                </a:ext>
              </a:extLst>
            </p:cNvPr>
            <p:cNvGrpSpPr/>
            <p:nvPr userDrawn="1"/>
          </p:nvGrpSpPr>
          <p:grpSpPr>
            <a:xfrm>
              <a:off x="3311365" y="4990474"/>
              <a:ext cx="8880635" cy="1868131"/>
              <a:chOff x="3311365" y="4990474"/>
              <a:chExt cx="8880635" cy="1868131"/>
            </a:xfrm>
          </p:grpSpPr>
          <p:pic>
            <p:nvPicPr>
              <p:cNvPr id="8" name="Picture 7">
                <a:extLst>
                  <a:ext uri="{FF2B5EF4-FFF2-40B4-BE49-F238E27FC236}">
                    <a16:creationId xmlns:a16="http://schemas.microsoft.com/office/drawing/2014/main" id="{A7326773-1E8B-7FBB-5D91-550117F61F86}"/>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9" name="Picture 8">
                <a:extLst>
                  <a:ext uri="{FF2B5EF4-FFF2-40B4-BE49-F238E27FC236}">
                    <a16:creationId xmlns:a16="http://schemas.microsoft.com/office/drawing/2014/main" id="{F33C3F46-56B0-C1D2-4A4A-3454A9F8DB4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10" name="Rectangle 9">
                <a:extLst>
                  <a:ext uri="{FF2B5EF4-FFF2-40B4-BE49-F238E27FC236}">
                    <a16:creationId xmlns:a16="http://schemas.microsoft.com/office/drawing/2014/main" id="{2D056689-A913-7641-01B3-9BF311B847CA}"/>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00CCB272-CACC-654A-9A82-7344AFE69F78}"/>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5" name="Straight Connector 4">
              <a:extLst>
                <a:ext uri="{FF2B5EF4-FFF2-40B4-BE49-F238E27FC236}">
                  <a16:creationId xmlns:a16="http://schemas.microsoft.com/office/drawing/2014/main" id="{3A9CEE1E-DF4F-ADFA-B726-A2332A940919}"/>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5B7969A-0837-1BAB-1B9A-0A8CDEC22E6E}"/>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0" name="Rectangle 19">
            <a:extLst>
              <a:ext uri="{FF2B5EF4-FFF2-40B4-BE49-F238E27FC236}">
                <a16:creationId xmlns:a16="http://schemas.microsoft.com/office/drawing/2014/main" id="{EAB7611F-BE41-A228-BE56-90E109596895}"/>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5F673FD7-80D6-4035-8859-691256B784B9}"/>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D56F51C-5D7F-D93F-BA64-615E07A33E40}"/>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7" name="Text Placeholder 5">
            <a:extLst>
              <a:ext uri="{FF2B5EF4-FFF2-40B4-BE49-F238E27FC236}">
                <a16:creationId xmlns:a16="http://schemas.microsoft.com/office/drawing/2014/main" id="{5B7F97DD-29EF-1754-6F6C-0BCB20F44C29}"/>
              </a:ext>
            </a:extLst>
          </p:cNvPr>
          <p:cNvSpPr>
            <a:spLocks noGrp="1"/>
          </p:cNvSpPr>
          <p:nvPr>
            <p:ph type="body" sz="quarter" idx="13" hasCustomPrompt="1"/>
          </p:nvPr>
        </p:nvSpPr>
        <p:spPr>
          <a:xfrm>
            <a:off x="3311365" y="683644"/>
            <a:ext cx="8235119" cy="4901159"/>
          </a:xfrm>
        </p:spPr>
        <p:txBody>
          <a:body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sp>
        <p:nvSpPr>
          <p:cNvPr id="4" name="TextBox 3">
            <a:extLst>
              <a:ext uri="{FF2B5EF4-FFF2-40B4-BE49-F238E27FC236}">
                <a16:creationId xmlns:a16="http://schemas.microsoft.com/office/drawing/2014/main" id="{831C97F5-094A-2665-304C-34515362C5EA}"/>
              </a:ext>
            </a:extLst>
          </p:cNvPr>
          <p:cNvSpPr txBox="1"/>
          <p:nvPr userDrawn="1"/>
        </p:nvSpPr>
        <p:spPr>
          <a:xfrm>
            <a:off x="472383" y="5231897"/>
            <a:ext cx="819969" cy="432000"/>
          </a:xfrm>
          <a:prstGeom prst="rect">
            <a:avLst/>
          </a:prstGeom>
          <a:solidFill>
            <a:schemeClr val="accent4"/>
          </a:solidFill>
          <a:ln>
            <a:solidFill>
              <a:schemeClr val="bg1"/>
            </a:solidFill>
          </a:ln>
        </p:spPr>
        <p:txBody>
          <a:bodyPr wrap="square" lIns="90000" rtlCol="0" anchor="ctr" anchorCtr="0">
            <a:noAutofit/>
          </a:bodyPr>
          <a:lstStyle/>
          <a:p>
            <a:pPr algn="ctr"/>
            <a:r>
              <a:rPr lang="en-GB" sz="1600">
                <a:solidFill>
                  <a:schemeClr val="bg1"/>
                </a:solidFill>
                <a:latin typeface="Johnston100 Medium" panose="020B0503030304020204" pitchFamily="34" charset="77"/>
              </a:rPr>
              <a:t>NOTE</a:t>
            </a:r>
          </a:p>
        </p:txBody>
      </p:sp>
      <p:sp>
        <p:nvSpPr>
          <p:cNvPr id="24" name="Text Placeholder 21">
            <a:extLst>
              <a:ext uri="{FF2B5EF4-FFF2-40B4-BE49-F238E27FC236}">
                <a16:creationId xmlns:a16="http://schemas.microsoft.com/office/drawing/2014/main" id="{CB951A3A-9336-9C42-7628-961159BF5064}"/>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sp>
        <p:nvSpPr>
          <p:cNvPr id="12" name="Title 18">
            <a:extLst>
              <a:ext uri="{FF2B5EF4-FFF2-40B4-BE49-F238E27FC236}">
                <a16:creationId xmlns:a16="http://schemas.microsoft.com/office/drawing/2014/main" id="{E01A3941-DB84-3A8A-95F5-FDCDF96F2E1C}"/>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1832855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ORSE_Text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A0E0E0-D2E6-EDF1-4BAD-201A4871A055}"/>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D9BFB0C3-2EF6-8B65-7E24-199E44D7C8D1}"/>
                </a:ext>
              </a:extLst>
            </p:cNvPr>
            <p:cNvGrpSpPr/>
            <p:nvPr userDrawn="1"/>
          </p:nvGrpSpPr>
          <p:grpSpPr>
            <a:xfrm>
              <a:off x="3311365" y="4990474"/>
              <a:ext cx="8880635" cy="1868131"/>
              <a:chOff x="3311365" y="4990474"/>
              <a:chExt cx="8880635" cy="1868131"/>
            </a:xfrm>
          </p:grpSpPr>
          <p:pic>
            <p:nvPicPr>
              <p:cNvPr id="6" name="Picture 5">
                <a:extLst>
                  <a:ext uri="{FF2B5EF4-FFF2-40B4-BE49-F238E27FC236}">
                    <a16:creationId xmlns:a16="http://schemas.microsoft.com/office/drawing/2014/main" id="{8AE291EC-CD9B-55CC-F739-8EE12DC04919}"/>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8" name="Picture 7">
                <a:extLst>
                  <a:ext uri="{FF2B5EF4-FFF2-40B4-BE49-F238E27FC236}">
                    <a16:creationId xmlns:a16="http://schemas.microsoft.com/office/drawing/2014/main" id="{67DA3CEA-B695-1D4E-3BE5-7F920713990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10" name="Rectangle 9">
                <a:extLst>
                  <a:ext uri="{FF2B5EF4-FFF2-40B4-BE49-F238E27FC236}">
                    <a16:creationId xmlns:a16="http://schemas.microsoft.com/office/drawing/2014/main" id="{1A68DDB4-707C-C7BA-8D9B-E40B34DBB81D}"/>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BE8AEF-FE2A-A45D-42C8-F728811C3529}"/>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4" name="Straight Connector 3">
              <a:extLst>
                <a:ext uri="{FF2B5EF4-FFF2-40B4-BE49-F238E27FC236}">
                  <a16:creationId xmlns:a16="http://schemas.microsoft.com/office/drawing/2014/main" id="{B1542990-183E-6F6F-A20F-BC18E21F7F8B}"/>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F9EF151-122F-56D7-7D26-A6BBF0240BF0}"/>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2" name="Rectangle 21">
            <a:extLst>
              <a:ext uri="{FF2B5EF4-FFF2-40B4-BE49-F238E27FC236}">
                <a16:creationId xmlns:a16="http://schemas.microsoft.com/office/drawing/2014/main" id="{DAB3E4F8-9EA6-A45A-45E9-9D9C61601593}"/>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F90B8A17-4EA6-A377-FBE2-B72C35D16BD9}"/>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2522590-CCDB-DCFE-320E-B82AB8B51942}"/>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9" name="TextBox 8">
            <a:extLst>
              <a:ext uri="{FF2B5EF4-FFF2-40B4-BE49-F238E27FC236}">
                <a16:creationId xmlns:a16="http://schemas.microsoft.com/office/drawing/2014/main" id="{ECB8E611-06F9-6114-CC50-ABE54B39EB27}"/>
              </a:ext>
            </a:extLst>
          </p:cNvPr>
          <p:cNvSpPr txBox="1"/>
          <p:nvPr userDrawn="1"/>
        </p:nvSpPr>
        <p:spPr>
          <a:xfrm>
            <a:off x="472383" y="5231897"/>
            <a:ext cx="1152000" cy="432000"/>
          </a:xfrm>
          <a:prstGeom prst="rect">
            <a:avLst/>
          </a:prstGeom>
          <a:solidFill>
            <a:schemeClr val="accent6"/>
          </a:solidFill>
          <a:ln>
            <a:solidFill>
              <a:schemeClr val="bg1"/>
            </a:solidFill>
          </a:ln>
        </p:spPr>
        <p:txBody>
          <a:bodyPr wrap="square" lIns="90000" rtlCol="0" anchor="ctr" anchorCtr="0">
            <a:noAutofit/>
          </a:bodyPr>
          <a:lstStyle/>
          <a:p>
            <a:pPr algn="ctr"/>
            <a:r>
              <a:rPr lang="en-GB" sz="1600">
                <a:solidFill>
                  <a:schemeClr val="accent1"/>
                </a:solidFill>
                <a:latin typeface="Johnston100 Medium" panose="020B0503030304020204" pitchFamily="34" charset="77"/>
              </a:rPr>
              <a:t>ENDORSE</a:t>
            </a:r>
          </a:p>
        </p:txBody>
      </p:sp>
      <p:sp>
        <p:nvSpPr>
          <p:cNvPr id="7" name="Text Placeholder 5">
            <a:extLst>
              <a:ext uri="{FF2B5EF4-FFF2-40B4-BE49-F238E27FC236}">
                <a16:creationId xmlns:a16="http://schemas.microsoft.com/office/drawing/2014/main" id="{5B7F97DD-29EF-1754-6F6C-0BCB20F44C29}"/>
              </a:ext>
              <a:ext uri="{C183D7F6-B498-43B3-948B-1728B52AA6E4}">
                <adec:decorative xmlns:adec="http://schemas.microsoft.com/office/drawing/2017/decorative" val="0"/>
              </a:ext>
            </a:extLst>
          </p:cNvPr>
          <p:cNvSpPr>
            <a:spLocks noGrp="1"/>
          </p:cNvSpPr>
          <p:nvPr>
            <p:ph type="body" sz="quarter" idx="13" hasCustomPrompt="1"/>
          </p:nvPr>
        </p:nvSpPr>
        <p:spPr>
          <a:xfrm>
            <a:off x="3311365" y="683644"/>
            <a:ext cx="8235119" cy="4901159"/>
          </a:xfrm>
        </p:spPr>
        <p:txBody>
          <a:body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sp>
        <p:nvSpPr>
          <p:cNvPr id="26" name="Text Placeholder 21">
            <a:extLst>
              <a:ext uri="{FF2B5EF4-FFF2-40B4-BE49-F238E27FC236}">
                <a16:creationId xmlns:a16="http://schemas.microsoft.com/office/drawing/2014/main" id="{CC929FF2-928A-0FE1-00E4-D1ED97FD0B06}"/>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sp>
        <p:nvSpPr>
          <p:cNvPr id="12" name="Title 18">
            <a:extLst>
              <a:ext uri="{FF2B5EF4-FFF2-40B4-BE49-F238E27FC236}">
                <a16:creationId xmlns:a16="http://schemas.microsoft.com/office/drawing/2014/main" id="{671C9A9F-E8CE-594C-7B62-13C8E82F2396}"/>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3026981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CISION_Text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00E040-2AEC-FD04-DCD6-DC89600D77F9}"/>
              </a:ext>
            </a:extLst>
          </p:cNvPr>
          <p:cNvGrpSpPr/>
          <p:nvPr userDrawn="1"/>
        </p:nvGrpSpPr>
        <p:grpSpPr>
          <a:xfrm>
            <a:off x="3209105" y="4990474"/>
            <a:ext cx="8982895" cy="1868131"/>
            <a:chOff x="3209105" y="4990474"/>
            <a:chExt cx="8982895" cy="1868131"/>
          </a:xfrm>
        </p:grpSpPr>
        <p:grpSp>
          <p:nvGrpSpPr>
            <p:cNvPr id="3" name="Group 2">
              <a:extLst>
                <a:ext uri="{FF2B5EF4-FFF2-40B4-BE49-F238E27FC236}">
                  <a16:creationId xmlns:a16="http://schemas.microsoft.com/office/drawing/2014/main" id="{B2F5C350-5BB1-1CB8-FB34-192E09179E09}"/>
                </a:ext>
              </a:extLst>
            </p:cNvPr>
            <p:cNvGrpSpPr/>
            <p:nvPr userDrawn="1"/>
          </p:nvGrpSpPr>
          <p:grpSpPr>
            <a:xfrm>
              <a:off x="3311365" y="4990474"/>
              <a:ext cx="8880635" cy="1868131"/>
              <a:chOff x="3311365" y="4990474"/>
              <a:chExt cx="8880635" cy="1868131"/>
            </a:xfrm>
          </p:grpSpPr>
          <p:pic>
            <p:nvPicPr>
              <p:cNvPr id="8" name="Picture 7">
                <a:extLst>
                  <a:ext uri="{FF2B5EF4-FFF2-40B4-BE49-F238E27FC236}">
                    <a16:creationId xmlns:a16="http://schemas.microsoft.com/office/drawing/2014/main" id="{009C0190-8FBB-6B47-F26E-1A3A79DBF80D}"/>
                  </a:ext>
                </a:extLst>
              </p:cNvPr>
              <p:cNvPicPr>
                <a:picLocks noChangeAspect="1"/>
              </p:cNvPicPr>
              <p:nvPr userDrawn="1"/>
            </p:nvPicPr>
            <p:blipFill rotWithShape="1">
              <a:blip r:embed="rId2"/>
              <a:srcRect l="1" r="11566"/>
              <a:stretch/>
            </p:blipFill>
            <p:spPr>
              <a:xfrm>
                <a:off x="5612161" y="6047041"/>
                <a:ext cx="5022262" cy="523405"/>
              </a:xfrm>
              <a:prstGeom prst="rect">
                <a:avLst/>
              </a:prstGeom>
            </p:spPr>
          </p:pic>
          <p:pic>
            <p:nvPicPr>
              <p:cNvPr id="9" name="Picture 8">
                <a:extLst>
                  <a:ext uri="{FF2B5EF4-FFF2-40B4-BE49-F238E27FC236}">
                    <a16:creationId xmlns:a16="http://schemas.microsoft.com/office/drawing/2014/main" id="{C3615C2C-2FC4-78E7-372A-9BED399335C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607068" y="4990474"/>
                <a:ext cx="7584932" cy="1868131"/>
              </a:xfrm>
              <a:prstGeom prst="rect">
                <a:avLst/>
              </a:prstGeom>
            </p:spPr>
          </p:pic>
          <p:sp>
            <p:nvSpPr>
              <p:cNvPr id="10" name="Rectangle 9">
                <a:extLst>
                  <a:ext uri="{FF2B5EF4-FFF2-40B4-BE49-F238E27FC236}">
                    <a16:creationId xmlns:a16="http://schemas.microsoft.com/office/drawing/2014/main" id="{E7053833-F40E-3AB8-3C33-D6D8E24B89F5}"/>
                  </a:ext>
                </a:extLst>
              </p:cNvPr>
              <p:cNvSpPr/>
              <p:nvPr userDrawn="1"/>
            </p:nvSpPr>
            <p:spPr>
              <a:xfrm>
                <a:off x="4537166" y="6418216"/>
                <a:ext cx="4232365" cy="322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1629F391-7F5A-55C9-99AD-61242A86E8AE}"/>
                  </a:ext>
                </a:extLst>
              </p:cNvPr>
              <p:cNvPicPr>
                <a:picLocks noChangeAspect="1"/>
              </p:cNvPicPr>
              <p:nvPr userDrawn="1"/>
            </p:nvPicPr>
            <p:blipFill rotWithShape="1">
              <a:blip r:embed="rId2"/>
              <a:srcRect l="1" r="11566"/>
              <a:stretch/>
            </p:blipFill>
            <p:spPr>
              <a:xfrm>
                <a:off x="3311365" y="6047797"/>
                <a:ext cx="5022262" cy="523405"/>
              </a:xfrm>
              <a:prstGeom prst="rect">
                <a:avLst/>
              </a:prstGeom>
            </p:spPr>
          </p:pic>
        </p:grpSp>
        <p:cxnSp>
          <p:nvCxnSpPr>
            <p:cNvPr id="5" name="Straight Connector 4">
              <a:extLst>
                <a:ext uri="{FF2B5EF4-FFF2-40B4-BE49-F238E27FC236}">
                  <a16:creationId xmlns:a16="http://schemas.microsoft.com/office/drawing/2014/main" id="{EB856DA4-F362-A898-E8D7-986DA6A2AF67}"/>
                </a:ext>
              </a:extLst>
            </p:cNvPr>
            <p:cNvCxnSpPr/>
            <p:nvPr userDrawn="1"/>
          </p:nvCxnSpPr>
          <p:spPr>
            <a:xfrm>
              <a:off x="3265716" y="6244048"/>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5313AF7-62A6-21CE-1419-D25D863BECBC}"/>
                </a:ext>
              </a:extLst>
            </p:cNvPr>
            <p:cNvCxnSpPr/>
            <p:nvPr userDrawn="1"/>
          </p:nvCxnSpPr>
          <p:spPr>
            <a:xfrm>
              <a:off x="3209105" y="6352903"/>
              <a:ext cx="74632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0" name="Rectangle 19">
            <a:extLst>
              <a:ext uri="{FF2B5EF4-FFF2-40B4-BE49-F238E27FC236}">
                <a16:creationId xmlns:a16="http://schemas.microsoft.com/office/drawing/2014/main" id="{9CA24963-6EC8-CEB0-C057-F15A04154FB4}"/>
              </a:ext>
              <a:ext uri="{C183D7F6-B498-43B3-948B-1728B52AA6E4}">
                <adec:decorative xmlns:adec="http://schemas.microsoft.com/office/drawing/2017/decorative" val="1"/>
              </a:ext>
            </a:extLst>
          </p:cNvPr>
          <p:cNvSpPr/>
          <p:nvPr userDrawn="1"/>
        </p:nvSpPr>
        <p:spPr>
          <a:xfrm>
            <a:off x="-1" y="0"/>
            <a:ext cx="30494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AD588E28-C5BB-7D6D-4DBB-CAF359586679}"/>
              </a:ext>
              <a:ext uri="{C183D7F6-B498-43B3-948B-1728B52AA6E4}">
                <adec:decorative xmlns:adec="http://schemas.microsoft.com/office/drawing/2017/decorative" val="1"/>
              </a:ext>
            </a:extLst>
          </p:cNvPr>
          <p:cNvCxnSpPr>
            <a:cxnSpLocks/>
          </p:cNvCxnSpPr>
          <p:nvPr userDrawn="1"/>
        </p:nvCxnSpPr>
        <p:spPr>
          <a:xfrm>
            <a:off x="280798" y="5881435"/>
            <a:ext cx="23914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0EC3802-E27F-D21E-A22E-08467B37440A}"/>
              </a:ext>
            </a:extLst>
          </p:cNvPr>
          <p:cNvSpPr txBox="1"/>
          <p:nvPr userDrawn="1"/>
        </p:nvSpPr>
        <p:spPr>
          <a:xfrm>
            <a:off x="280798" y="5943702"/>
            <a:ext cx="2391476" cy="616897"/>
          </a:xfrm>
          <a:prstGeom prst="rect">
            <a:avLst/>
          </a:prstGeom>
          <a:noFill/>
        </p:spPr>
        <p:txBody>
          <a:bodyPr wrap="square" lIns="0" tIns="0" rIns="0" bIns="0" anchor="t" anchorCtr="0">
            <a:noAutofit/>
          </a:bodyPr>
          <a:lstStyle/>
          <a:p>
            <a:r>
              <a:rPr lang="en-GB" sz="1000" b="0" i="0">
                <a:solidFill>
                  <a:schemeClr val="bg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sp>
        <p:nvSpPr>
          <p:cNvPr id="4" name="TextBox 3">
            <a:extLst>
              <a:ext uri="{FF2B5EF4-FFF2-40B4-BE49-F238E27FC236}">
                <a16:creationId xmlns:a16="http://schemas.microsoft.com/office/drawing/2014/main" id="{AF7B9BEF-9DF3-DC24-79B1-98E6321E66EC}"/>
              </a:ext>
            </a:extLst>
          </p:cNvPr>
          <p:cNvSpPr txBox="1"/>
          <p:nvPr userDrawn="1"/>
        </p:nvSpPr>
        <p:spPr>
          <a:xfrm>
            <a:off x="472383" y="5235497"/>
            <a:ext cx="1152000" cy="428400"/>
          </a:xfrm>
          <a:prstGeom prst="rect">
            <a:avLst/>
          </a:prstGeom>
          <a:solidFill>
            <a:schemeClr val="accent5"/>
          </a:solidFill>
          <a:ln>
            <a:solidFill>
              <a:schemeClr val="bg1"/>
            </a:solidFill>
          </a:ln>
        </p:spPr>
        <p:txBody>
          <a:bodyPr wrap="square" lIns="90000" rtlCol="0" anchor="ctr" anchorCtr="0">
            <a:noAutofit/>
          </a:bodyPr>
          <a:lstStyle/>
          <a:p>
            <a:pPr algn="ctr"/>
            <a:r>
              <a:rPr lang="en-GB" sz="1600">
                <a:solidFill>
                  <a:schemeClr val="accent1"/>
                </a:solidFill>
                <a:latin typeface="Johnston100 Medium" panose="020B0503030304020204" pitchFamily="34" charset="77"/>
              </a:rPr>
              <a:t>DECISION</a:t>
            </a:r>
          </a:p>
        </p:txBody>
      </p:sp>
      <p:sp>
        <p:nvSpPr>
          <p:cNvPr id="7" name="Text Placeholder 5">
            <a:extLst>
              <a:ext uri="{FF2B5EF4-FFF2-40B4-BE49-F238E27FC236}">
                <a16:creationId xmlns:a16="http://schemas.microsoft.com/office/drawing/2014/main" id="{5B7F97DD-29EF-1754-6F6C-0BCB20F44C29}"/>
              </a:ext>
            </a:extLst>
          </p:cNvPr>
          <p:cNvSpPr>
            <a:spLocks noGrp="1"/>
          </p:cNvSpPr>
          <p:nvPr>
            <p:ph type="body" sz="quarter" idx="13" hasCustomPrompt="1"/>
          </p:nvPr>
        </p:nvSpPr>
        <p:spPr>
          <a:xfrm>
            <a:off x="3311365" y="683644"/>
            <a:ext cx="8235119" cy="4901159"/>
          </a:xfrm>
        </p:spPr>
        <p:txBody>
          <a:body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sp>
        <p:nvSpPr>
          <p:cNvPr id="24" name="Text Placeholder 21">
            <a:extLst>
              <a:ext uri="{FF2B5EF4-FFF2-40B4-BE49-F238E27FC236}">
                <a16:creationId xmlns:a16="http://schemas.microsoft.com/office/drawing/2014/main" id="{AF74F694-3C6A-4C4B-21BB-5C104779B06F}"/>
              </a:ext>
            </a:extLst>
          </p:cNvPr>
          <p:cNvSpPr>
            <a:spLocks noGrp="1"/>
          </p:cNvSpPr>
          <p:nvPr>
            <p:ph type="body" sz="quarter" idx="11" hasCustomPrompt="1"/>
          </p:nvPr>
        </p:nvSpPr>
        <p:spPr>
          <a:xfrm>
            <a:off x="472383" y="2317428"/>
            <a:ext cx="2079228" cy="258549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Body text</a:t>
            </a:r>
          </a:p>
        </p:txBody>
      </p:sp>
      <p:sp>
        <p:nvSpPr>
          <p:cNvPr id="12" name="Title 18">
            <a:extLst>
              <a:ext uri="{FF2B5EF4-FFF2-40B4-BE49-F238E27FC236}">
                <a16:creationId xmlns:a16="http://schemas.microsoft.com/office/drawing/2014/main" id="{6EEB5D20-7D29-FB71-0DA2-6451F85DAFD3}"/>
              </a:ext>
            </a:extLst>
          </p:cNvPr>
          <p:cNvSpPr>
            <a:spLocks noGrp="1"/>
          </p:cNvSpPr>
          <p:nvPr>
            <p:ph type="title" hasCustomPrompt="1"/>
          </p:nvPr>
        </p:nvSpPr>
        <p:spPr>
          <a:xfrm>
            <a:off x="366822" y="681036"/>
            <a:ext cx="2433527" cy="1620000"/>
          </a:xfrm>
        </p:spPr>
        <p:txBody>
          <a:bodyPr/>
          <a:lstStyle>
            <a:lvl1pPr>
              <a:defRPr>
                <a:solidFill>
                  <a:schemeClr val="bg1"/>
                </a:solidFill>
              </a:defRPr>
            </a:lvl1pPr>
          </a:lstStyle>
          <a:p>
            <a:r>
              <a:rPr lang="en-GB"/>
              <a:t>Heading</a:t>
            </a:r>
          </a:p>
        </p:txBody>
      </p:sp>
    </p:spTree>
    <p:extLst>
      <p:ext uri="{BB962C8B-B14F-4D97-AF65-F5344CB8AC3E}">
        <p14:creationId xmlns:p14="http://schemas.microsoft.com/office/powerpoint/2010/main" val="10981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Slide 0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6F675E-57A6-FC5F-A083-DB38203B4431}"/>
              </a:ext>
            </a:extLst>
          </p:cNvPr>
          <p:cNvSpPr/>
          <p:nvPr userDrawn="1"/>
        </p:nvSpPr>
        <p:spPr>
          <a:xfrm>
            <a:off x="1" y="0"/>
            <a:ext cx="12193200" cy="4590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7C90EE92-647E-0217-DE2F-9B804C49E2D9}"/>
              </a:ext>
            </a:extLst>
          </p:cNvPr>
          <p:cNvSpPr>
            <a:spLocks noGrp="1"/>
          </p:cNvSpPr>
          <p:nvPr>
            <p:ph type="ctrTitle" hasCustomPrompt="1"/>
          </p:nvPr>
        </p:nvSpPr>
        <p:spPr>
          <a:xfrm>
            <a:off x="5116843" y="2294354"/>
            <a:ext cx="6300000" cy="1750108"/>
          </a:xfrm>
          <a:prstGeom prst="rect">
            <a:avLst/>
          </a:prstGeom>
        </p:spPr>
        <p:txBody>
          <a:bodyPr lIns="0" tIns="0" rIns="0" bIns="0" anchor="t" anchorCtr="0">
            <a:noAutofit/>
          </a:bodyPr>
          <a:lstStyle>
            <a:lvl1pPr algn="l">
              <a:defRPr sz="4500" b="0" i="0">
                <a:solidFill>
                  <a:schemeClr val="bg1"/>
                </a:solidFill>
                <a:latin typeface="+mj-lt"/>
              </a:defRPr>
            </a:lvl1pPr>
          </a:lstStyle>
          <a:p>
            <a:r>
              <a:rPr lang="en-GB"/>
              <a:t>Heading to be input here (two lines max) (Johnston 100 Medium)</a:t>
            </a:r>
            <a:endParaRPr lang="en-US"/>
          </a:p>
        </p:txBody>
      </p:sp>
      <p:sp>
        <p:nvSpPr>
          <p:cNvPr id="9" name="Subtitle 2">
            <a:extLst>
              <a:ext uri="{FF2B5EF4-FFF2-40B4-BE49-F238E27FC236}">
                <a16:creationId xmlns:a16="http://schemas.microsoft.com/office/drawing/2014/main" id="{067E1796-0F91-0C40-300D-4C24A157CA14}"/>
              </a:ext>
            </a:extLst>
          </p:cNvPr>
          <p:cNvSpPr>
            <a:spLocks noGrp="1"/>
          </p:cNvSpPr>
          <p:nvPr>
            <p:ph type="subTitle" idx="1" hasCustomPrompt="1"/>
          </p:nvPr>
        </p:nvSpPr>
        <p:spPr>
          <a:xfrm>
            <a:off x="5116843" y="4881604"/>
            <a:ext cx="6300000" cy="604796"/>
          </a:xfrm>
          <a:prstGeom prst="rect">
            <a:avLst/>
          </a:prstGeom>
        </p:spPr>
        <p:txBody>
          <a:bodyPr lIns="0" tIns="0" rIns="0" bIns="0"/>
          <a:lstStyle>
            <a:lvl1pPr marL="0" indent="0" algn="l">
              <a:buNone/>
              <a:defRPr sz="24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Subheading/date/presenter’s name to be input here (Johnston 100 - 24pt)</a:t>
            </a:r>
            <a:endParaRPr lang="en-US"/>
          </a:p>
        </p:txBody>
      </p:sp>
      <p:sp>
        <p:nvSpPr>
          <p:cNvPr id="4" name="Picture Placeholder 6">
            <a:extLst>
              <a:ext uri="{FF2B5EF4-FFF2-40B4-BE49-F238E27FC236}">
                <a16:creationId xmlns:a16="http://schemas.microsoft.com/office/drawing/2014/main" id="{C69A7EE5-6E5A-AB11-EF24-E333DB9D8E80}"/>
              </a:ext>
            </a:extLst>
          </p:cNvPr>
          <p:cNvSpPr>
            <a:spLocks noGrp="1"/>
          </p:cNvSpPr>
          <p:nvPr>
            <p:ph type="pic" sz="quarter" idx="10" hasCustomPrompt="1"/>
          </p:nvPr>
        </p:nvSpPr>
        <p:spPr>
          <a:xfrm>
            <a:off x="264000" y="1"/>
            <a:ext cx="4319723" cy="5767753"/>
          </a:xfrm>
          <a:prstGeom prst="rect">
            <a:avLst/>
          </a:prstGeom>
        </p:spPr>
        <p:txBody>
          <a:bodyPr anchor="ctr"/>
          <a:lstStyle>
            <a:lvl1pPr marL="0" indent="0">
              <a:buNone/>
              <a:defRPr sz="1800">
                <a:solidFill>
                  <a:schemeClr val="bg1"/>
                </a:solidFill>
              </a:defRPr>
            </a:lvl1pPr>
          </a:lstStyle>
          <a:p>
            <a:r>
              <a:rPr lang="en-GB"/>
              <a:t>Click to insert picture</a:t>
            </a:r>
            <a:br>
              <a:rPr lang="en-GB"/>
            </a:br>
            <a:r>
              <a:rPr lang="en-GB"/>
              <a:t>(add alt text to image for accessibility)</a:t>
            </a:r>
          </a:p>
        </p:txBody>
      </p:sp>
    </p:spTree>
    <p:extLst>
      <p:ext uri="{BB962C8B-B14F-4D97-AF65-F5344CB8AC3E}">
        <p14:creationId xmlns:p14="http://schemas.microsoft.com/office/powerpoint/2010/main" val="1762640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4F85C2-3199-094E-9E70-C8E09BCE05B8}"/>
              </a:ext>
            </a:extLst>
          </p:cNvPr>
          <p:cNvSpPr>
            <a:spLocks noGrp="1"/>
          </p:cNvSpPr>
          <p:nvPr>
            <p:ph type="title" hasCustomPrompt="1"/>
          </p:nvPr>
        </p:nvSpPr>
        <p:spPr>
          <a:xfrm>
            <a:off x="692720" y="2953761"/>
            <a:ext cx="9000000" cy="995083"/>
          </a:xfrm>
          <a:prstGeom prst="rect">
            <a:avLst/>
          </a:prstGeom>
        </p:spPr>
        <p:txBody>
          <a:bodyPr lIns="0" tIns="0" rIns="0" bIns="0" anchor="ctr" anchorCtr="0"/>
          <a:lstStyle>
            <a:lvl1pPr>
              <a:defRPr sz="3800" b="0" i="0">
                <a:solidFill>
                  <a:schemeClr val="tx1"/>
                </a:solidFill>
                <a:latin typeface="+mj-lt"/>
              </a:defRPr>
            </a:lvl1pPr>
          </a:lstStyle>
          <a:p>
            <a:r>
              <a:rPr lang="en-GB"/>
              <a:t>Section break heading (two lines max)</a:t>
            </a:r>
            <a:endParaRPr lang="en-US"/>
          </a:p>
        </p:txBody>
      </p:sp>
      <p:cxnSp>
        <p:nvCxnSpPr>
          <p:cNvPr id="2" name="Straight Connector 1">
            <a:extLst>
              <a:ext uri="{FF2B5EF4-FFF2-40B4-BE49-F238E27FC236}">
                <a16:creationId xmlns:a16="http://schemas.microsoft.com/office/drawing/2014/main" id="{43347F3F-3DB3-440F-7D38-84E670B7B31F}"/>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2304E4-8AE2-425F-072F-033D6E5F8642}"/>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7" name="Picture 6">
            <a:extLst>
              <a:ext uri="{FF2B5EF4-FFF2-40B4-BE49-F238E27FC236}">
                <a16:creationId xmlns:a16="http://schemas.microsoft.com/office/drawing/2014/main" id="{5BF1C831-90B4-F8F3-0E12-DA4FEC189D1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
        <p:nvSpPr>
          <p:cNvPr id="8" name="Right Triangle 7">
            <a:extLst>
              <a:ext uri="{FF2B5EF4-FFF2-40B4-BE49-F238E27FC236}">
                <a16:creationId xmlns:a16="http://schemas.microsoft.com/office/drawing/2014/main" id="{0F57C2F6-3E73-7D37-5459-0C468871F91C}"/>
              </a:ext>
            </a:extLst>
          </p:cNvPr>
          <p:cNvSpPr/>
          <p:nvPr userDrawn="1"/>
        </p:nvSpPr>
        <p:spPr>
          <a:xfrm rot="10800000">
            <a:off x="2832000" y="1"/>
            <a:ext cx="9360000" cy="2931458"/>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6340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lide layout">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0BFCB96A-DA55-3052-7DAE-2DBC2A13FE20}"/>
              </a:ext>
            </a:extLst>
          </p:cNvPr>
          <p:cNvSpPr>
            <a:spLocks noGrp="1"/>
          </p:cNvSpPr>
          <p:nvPr>
            <p:ph type="title"/>
          </p:nvPr>
        </p:nvSpPr>
        <p:spPr>
          <a:xfrm>
            <a:off x="645200" y="681036"/>
            <a:ext cx="10260000" cy="432000"/>
          </a:xfrm>
        </p:spPr>
        <p:txBody>
          <a:bodyPr/>
          <a:lstStyle>
            <a:lvl1pPr>
              <a:defRPr>
                <a:solidFill>
                  <a:schemeClr val="tx1"/>
                </a:solidFill>
              </a:defRPr>
            </a:lvl1pPr>
          </a:lstStyle>
          <a:p>
            <a:r>
              <a:rPr lang="en-GB"/>
              <a:t>Click to edit Master title style</a:t>
            </a:r>
          </a:p>
        </p:txBody>
      </p:sp>
      <p:sp>
        <p:nvSpPr>
          <p:cNvPr id="11" name="Text Placeholder 21">
            <a:extLst>
              <a:ext uri="{FF2B5EF4-FFF2-40B4-BE49-F238E27FC236}">
                <a16:creationId xmlns:a16="http://schemas.microsoft.com/office/drawing/2014/main" id="{884249A7-08C8-F26A-6174-FF0E5CF6F6CA}"/>
              </a:ext>
            </a:extLst>
          </p:cNvPr>
          <p:cNvSpPr>
            <a:spLocks noGrp="1"/>
          </p:cNvSpPr>
          <p:nvPr>
            <p:ph type="body" sz="quarter" idx="11" hasCustomPrompt="1"/>
          </p:nvPr>
        </p:nvSpPr>
        <p:spPr>
          <a:xfrm>
            <a:off x="645200" y="1422248"/>
            <a:ext cx="10260000" cy="3600000"/>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cxnSp>
        <p:nvCxnSpPr>
          <p:cNvPr id="5" name="Straight Connector 4">
            <a:extLst>
              <a:ext uri="{FF2B5EF4-FFF2-40B4-BE49-F238E27FC236}">
                <a16:creationId xmlns:a16="http://schemas.microsoft.com/office/drawing/2014/main" id="{55238774-330C-091D-2C60-60FF004AF052}"/>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8683028-7B25-EBED-2E16-A418DDA5197D}"/>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945915DB-2F95-1AE8-C775-3C63B61504D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552629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lide layout_TwoColumn">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0BFCB96A-DA55-3052-7DAE-2DBC2A13FE20}"/>
              </a:ext>
            </a:extLst>
          </p:cNvPr>
          <p:cNvSpPr>
            <a:spLocks noGrp="1"/>
          </p:cNvSpPr>
          <p:nvPr>
            <p:ph type="title"/>
          </p:nvPr>
        </p:nvSpPr>
        <p:spPr>
          <a:xfrm>
            <a:off x="645200" y="681036"/>
            <a:ext cx="10260000" cy="432000"/>
          </a:xfrm>
        </p:spPr>
        <p:txBody>
          <a:bodyPr/>
          <a:lstStyle>
            <a:lvl1pPr>
              <a:defRPr>
                <a:solidFill>
                  <a:schemeClr val="tx1"/>
                </a:solidFill>
              </a:defRPr>
            </a:lvl1pPr>
          </a:lstStyle>
          <a:p>
            <a:r>
              <a:rPr lang="en-GB"/>
              <a:t>Click to edit Master title style</a:t>
            </a:r>
          </a:p>
        </p:txBody>
      </p:sp>
      <p:sp>
        <p:nvSpPr>
          <p:cNvPr id="11" name="Text Placeholder 21">
            <a:extLst>
              <a:ext uri="{FF2B5EF4-FFF2-40B4-BE49-F238E27FC236}">
                <a16:creationId xmlns:a16="http://schemas.microsoft.com/office/drawing/2014/main" id="{884249A7-08C8-F26A-6174-FF0E5CF6F6CA}"/>
              </a:ext>
            </a:extLst>
          </p:cNvPr>
          <p:cNvSpPr>
            <a:spLocks noGrp="1"/>
          </p:cNvSpPr>
          <p:nvPr>
            <p:ph type="body" sz="quarter" idx="11" hasCustomPrompt="1"/>
          </p:nvPr>
        </p:nvSpPr>
        <p:spPr>
          <a:xfrm>
            <a:off x="645200" y="1422248"/>
            <a:ext cx="4809198" cy="3600000"/>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For body text, it’s best practice to use Johnston 100 (Body) font size 24. </a:t>
            </a:r>
          </a:p>
        </p:txBody>
      </p:sp>
      <p:sp>
        <p:nvSpPr>
          <p:cNvPr id="3" name="Text Placeholder 21">
            <a:extLst>
              <a:ext uri="{FF2B5EF4-FFF2-40B4-BE49-F238E27FC236}">
                <a16:creationId xmlns:a16="http://schemas.microsoft.com/office/drawing/2014/main" id="{047FF4A1-3549-C37F-5379-6F9AC7AF6280}"/>
              </a:ext>
            </a:extLst>
          </p:cNvPr>
          <p:cNvSpPr>
            <a:spLocks noGrp="1"/>
          </p:cNvSpPr>
          <p:nvPr>
            <p:ph type="body" sz="quarter" idx="12" hasCustomPrompt="1"/>
          </p:nvPr>
        </p:nvSpPr>
        <p:spPr>
          <a:xfrm>
            <a:off x="6096002" y="1422248"/>
            <a:ext cx="4809198" cy="3600000"/>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Body text should be left aligned, never justified or centred. Use upper and lower case as you would normally, except for proper nouns. No line spacing between paragraphs.</a:t>
            </a:r>
          </a:p>
        </p:txBody>
      </p:sp>
      <p:cxnSp>
        <p:nvCxnSpPr>
          <p:cNvPr id="5" name="Straight Connector 4">
            <a:extLst>
              <a:ext uri="{FF2B5EF4-FFF2-40B4-BE49-F238E27FC236}">
                <a16:creationId xmlns:a16="http://schemas.microsoft.com/office/drawing/2014/main" id="{CB078F2E-43AC-780D-C605-13EE4ED5EC87}"/>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4D5809-68D0-2F3B-D01F-3B817E1F086C}"/>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AEB83FCB-5EE5-8365-3C73-3604C6CAA7F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2191751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TE_Full slide layout">
    <p:spTree>
      <p:nvGrpSpPr>
        <p:cNvPr id="1" name=""/>
        <p:cNvGrpSpPr/>
        <p:nvPr/>
      </p:nvGrpSpPr>
      <p:grpSpPr>
        <a:xfrm>
          <a:off x="0" y="0"/>
          <a:ext cx="0" cy="0"/>
          <a:chOff x="0" y="0"/>
          <a:chExt cx="0" cy="0"/>
        </a:xfrm>
      </p:grpSpPr>
      <p:sp>
        <p:nvSpPr>
          <p:cNvPr id="10" name="Title 18">
            <a:extLst>
              <a:ext uri="{FF2B5EF4-FFF2-40B4-BE49-F238E27FC236}">
                <a16:creationId xmlns:a16="http://schemas.microsoft.com/office/drawing/2014/main" id="{33FF8F56-D4F6-8D17-93AD-31E4AB729DB9}"/>
              </a:ext>
            </a:extLst>
          </p:cNvPr>
          <p:cNvSpPr>
            <a:spLocks noGrp="1"/>
          </p:cNvSpPr>
          <p:nvPr>
            <p:ph type="title"/>
          </p:nvPr>
        </p:nvSpPr>
        <p:spPr>
          <a:xfrm>
            <a:off x="645200" y="681036"/>
            <a:ext cx="9360000" cy="432000"/>
          </a:xfrm>
        </p:spPr>
        <p:txBody>
          <a:bodyPr/>
          <a:lstStyle>
            <a:lvl1pPr>
              <a:defRPr>
                <a:solidFill>
                  <a:schemeClr val="tx1"/>
                </a:solidFill>
              </a:defRPr>
            </a:lvl1pPr>
          </a:lstStyle>
          <a:p>
            <a:r>
              <a:rPr lang="en-GB"/>
              <a:t>Click to edit Master title style</a:t>
            </a:r>
          </a:p>
        </p:txBody>
      </p:sp>
      <p:sp>
        <p:nvSpPr>
          <p:cNvPr id="4" name="TextBox 3">
            <a:extLst>
              <a:ext uri="{FF2B5EF4-FFF2-40B4-BE49-F238E27FC236}">
                <a16:creationId xmlns:a16="http://schemas.microsoft.com/office/drawing/2014/main" id="{86D8C7AD-4EA5-A7CF-7BF1-29D7D14F6838}"/>
              </a:ext>
            </a:extLst>
          </p:cNvPr>
          <p:cNvSpPr txBox="1"/>
          <p:nvPr userDrawn="1"/>
        </p:nvSpPr>
        <p:spPr>
          <a:xfrm>
            <a:off x="10726831" y="661513"/>
            <a:ext cx="819969" cy="432000"/>
          </a:xfrm>
          <a:prstGeom prst="rect">
            <a:avLst/>
          </a:prstGeom>
          <a:solidFill>
            <a:schemeClr val="accent4"/>
          </a:solidFill>
          <a:ln>
            <a:solidFill>
              <a:schemeClr val="accent1"/>
            </a:solidFill>
          </a:ln>
        </p:spPr>
        <p:txBody>
          <a:bodyPr wrap="square" lIns="90000" rtlCol="0" anchor="ctr" anchorCtr="0">
            <a:noAutofit/>
          </a:bodyPr>
          <a:lstStyle/>
          <a:p>
            <a:pPr algn="ctr"/>
            <a:r>
              <a:rPr lang="en-GB" sz="1600">
                <a:solidFill>
                  <a:schemeClr val="bg1"/>
                </a:solidFill>
                <a:latin typeface="Johnston100 Medium" panose="020B0503030304020204" pitchFamily="34" charset="77"/>
              </a:rPr>
              <a:t>NOTE</a:t>
            </a:r>
          </a:p>
        </p:txBody>
      </p:sp>
      <p:sp>
        <p:nvSpPr>
          <p:cNvPr id="6" name="Text Placeholder 21">
            <a:extLst>
              <a:ext uri="{FF2B5EF4-FFF2-40B4-BE49-F238E27FC236}">
                <a16:creationId xmlns:a16="http://schemas.microsoft.com/office/drawing/2014/main" id="{038D3EA7-F320-2E11-7C70-6D86CA10F3E2}"/>
              </a:ext>
            </a:extLst>
          </p:cNvPr>
          <p:cNvSpPr>
            <a:spLocks noGrp="1"/>
          </p:cNvSpPr>
          <p:nvPr>
            <p:ph type="body" sz="quarter" idx="11" hasCustomPrompt="1"/>
          </p:nvPr>
        </p:nvSpPr>
        <p:spPr>
          <a:xfrm>
            <a:off x="645200" y="1422248"/>
            <a:ext cx="10260000" cy="3600000"/>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cxnSp>
        <p:nvCxnSpPr>
          <p:cNvPr id="7" name="Straight Connector 6">
            <a:extLst>
              <a:ext uri="{FF2B5EF4-FFF2-40B4-BE49-F238E27FC236}">
                <a16:creationId xmlns:a16="http://schemas.microsoft.com/office/drawing/2014/main" id="{0E0DAD83-9AE9-24E1-1A47-B274E6419BFC}"/>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FEA1BE-C532-CCFA-E5AC-06F8C60F28F6}"/>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C8D7BC5F-5FAF-E103-484E-CA71ECA3D59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1136798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ORSE_Full slide layout">
    <p:spTree>
      <p:nvGrpSpPr>
        <p:cNvPr id="1" name=""/>
        <p:cNvGrpSpPr/>
        <p:nvPr/>
      </p:nvGrpSpPr>
      <p:grpSpPr>
        <a:xfrm>
          <a:off x="0" y="0"/>
          <a:ext cx="0" cy="0"/>
          <a:chOff x="0" y="0"/>
          <a:chExt cx="0" cy="0"/>
        </a:xfrm>
      </p:grpSpPr>
      <p:sp>
        <p:nvSpPr>
          <p:cNvPr id="10" name="Title 18">
            <a:extLst>
              <a:ext uri="{FF2B5EF4-FFF2-40B4-BE49-F238E27FC236}">
                <a16:creationId xmlns:a16="http://schemas.microsoft.com/office/drawing/2014/main" id="{33FF8F56-D4F6-8D17-93AD-31E4AB729DB9}"/>
              </a:ext>
            </a:extLst>
          </p:cNvPr>
          <p:cNvSpPr>
            <a:spLocks noGrp="1"/>
          </p:cNvSpPr>
          <p:nvPr>
            <p:ph type="title"/>
          </p:nvPr>
        </p:nvSpPr>
        <p:spPr>
          <a:xfrm>
            <a:off x="645200" y="681036"/>
            <a:ext cx="9360000" cy="432000"/>
          </a:xfrm>
        </p:spPr>
        <p:txBody>
          <a:bodyPr/>
          <a:lstStyle>
            <a:lvl1pPr>
              <a:defRPr>
                <a:solidFill>
                  <a:schemeClr val="tx1"/>
                </a:solidFill>
              </a:defRPr>
            </a:lvl1pPr>
          </a:lstStyle>
          <a:p>
            <a:r>
              <a:rPr lang="en-GB"/>
              <a:t>Click to edit Master title style</a:t>
            </a:r>
          </a:p>
        </p:txBody>
      </p:sp>
      <p:sp>
        <p:nvSpPr>
          <p:cNvPr id="7" name="TextBox 6">
            <a:extLst>
              <a:ext uri="{FF2B5EF4-FFF2-40B4-BE49-F238E27FC236}">
                <a16:creationId xmlns:a16="http://schemas.microsoft.com/office/drawing/2014/main" id="{CFC0EB78-A992-2B9B-B069-2C34B01E99C7}"/>
              </a:ext>
            </a:extLst>
          </p:cNvPr>
          <p:cNvSpPr txBox="1"/>
          <p:nvPr userDrawn="1"/>
        </p:nvSpPr>
        <p:spPr>
          <a:xfrm>
            <a:off x="10394800" y="661513"/>
            <a:ext cx="1152000" cy="432000"/>
          </a:xfrm>
          <a:prstGeom prst="rect">
            <a:avLst/>
          </a:prstGeom>
          <a:solidFill>
            <a:schemeClr val="accent6"/>
          </a:solidFill>
          <a:ln>
            <a:solidFill>
              <a:schemeClr val="accent1"/>
            </a:solidFill>
          </a:ln>
        </p:spPr>
        <p:txBody>
          <a:bodyPr wrap="square" lIns="90000" rtlCol="0" anchor="ctr" anchorCtr="0">
            <a:noAutofit/>
          </a:bodyPr>
          <a:lstStyle/>
          <a:p>
            <a:pPr algn="ctr"/>
            <a:r>
              <a:rPr lang="en-GB" sz="1600">
                <a:solidFill>
                  <a:schemeClr val="accent1"/>
                </a:solidFill>
                <a:latin typeface="Johnston100 Medium" panose="020B0503030304020204" pitchFamily="34" charset="77"/>
              </a:rPr>
              <a:t>ENDORSE</a:t>
            </a:r>
          </a:p>
        </p:txBody>
      </p:sp>
      <p:sp>
        <p:nvSpPr>
          <p:cNvPr id="5" name="Text Placeholder 21">
            <a:extLst>
              <a:ext uri="{FF2B5EF4-FFF2-40B4-BE49-F238E27FC236}">
                <a16:creationId xmlns:a16="http://schemas.microsoft.com/office/drawing/2014/main" id="{BAD86BF3-512A-5DEB-A14C-6321603804B9}"/>
              </a:ext>
            </a:extLst>
          </p:cNvPr>
          <p:cNvSpPr>
            <a:spLocks noGrp="1"/>
          </p:cNvSpPr>
          <p:nvPr>
            <p:ph type="body" sz="quarter" idx="11" hasCustomPrompt="1"/>
          </p:nvPr>
        </p:nvSpPr>
        <p:spPr>
          <a:xfrm>
            <a:off x="645200" y="1422248"/>
            <a:ext cx="10260000" cy="3600000"/>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cxnSp>
        <p:nvCxnSpPr>
          <p:cNvPr id="6" name="Straight Connector 5">
            <a:extLst>
              <a:ext uri="{FF2B5EF4-FFF2-40B4-BE49-F238E27FC236}">
                <a16:creationId xmlns:a16="http://schemas.microsoft.com/office/drawing/2014/main" id="{70AF088C-0825-6A35-53E2-7B86C132E7F9}"/>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6F3E09-847F-FB55-A1F5-7827E33EB4DB}"/>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FB6E8E2A-31AA-FF52-375A-5E3F263E92E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2118545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CISION_Full slide layout">
    <p:spTree>
      <p:nvGrpSpPr>
        <p:cNvPr id="1" name=""/>
        <p:cNvGrpSpPr/>
        <p:nvPr/>
      </p:nvGrpSpPr>
      <p:grpSpPr>
        <a:xfrm>
          <a:off x="0" y="0"/>
          <a:ext cx="0" cy="0"/>
          <a:chOff x="0" y="0"/>
          <a:chExt cx="0" cy="0"/>
        </a:xfrm>
      </p:grpSpPr>
      <p:sp>
        <p:nvSpPr>
          <p:cNvPr id="10" name="Title 18">
            <a:extLst>
              <a:ext uri="{FF2B5EF4-FFF2-40B4-BE49-F238E27FC236}">
                <a16:creationId xmlns:a16="http://schemas.microsoft.com/office/drawing/2014/main" id="{33FF8F56-D4F6-8D17-93AD-31E4AB729DB9}"/>
              </a:ext>
            </a:extLst>
          </p:cNvPr>
          <p:cNvSpPr>
            <a:spLocks noGrp="1"/>
          </p:cNvSpPr>
          <p:nvPr>
            <p:ph type="title"/>
          </p:nvPr>
        </p:nvSpPr>
        <p:spPr>
          <a:xfrm>
            <a:off x="645200" y="681036"/>
            <a:ext cx="9360000" cy="432000"/>
          </a:xfrm>
        </p:spPr>
        <p:txBody>
          <a:bodyPr/>
          <a:lstStyle>
            <a:lvl1pPr>
              <a:defRPr>
                <a:solidFill>
                  <a:schemeClr val="tx1"/>
                </a:solidFill>
              </a:defRPr>
            </a:lvl1pPr>
          </a:lstStyle>
          <a:p>
            <a:r>
              <a:rPr lang="en-GB"/>
              <a:t>Click to edit Master title style</a:t>
            </a:r>
          </a:p>
        </p:txBody>
      </p:sp>
      <p:sp>
        <p:nvSpPr>
          <p:cNvPr id="5" name="TextBox 4">
            <a:extLst>
              <a:ext uri="{FF2B5EF4-FFF2-40B4-BE49-F238E27FC236}">
                <a16:creationId xmlns:a16="http://schemas.microsoft.com/office/drawing/2014/main" id="{6F666A48-8959-55A5-1AC5-2FBBA0721108}"/>
              </a:ext>
            </a:extLst>
          </p:cNvPr>
          <p:cNvSpPr txBox="1"/>
          <p:nvPr userDrawn="1"/>
        </p:nvSpPr>
        <p:spPr>
          <a:xfrm>
            <a:off x="10394800" y="665113"/>
            <a:ext cx="1152000" cy="428400"/>
          </a:xfrm>
          <a:prstGeom prst="rect">
            <a:avLst/>
          </a:prstGeom>
          <a:solidFill>
            <a:schemeClr val="accent5"/>
          </a:solidFill>
          <a:ln>
            <a:solidFill>
              <a:schemeClr val="accent1"/>
            </a:solidFill>
          </a:ln>
        </p:spPr>
        <p:txBody>
          <a:bodyPr wrap="square" lIns="90000" rtlCol="0" anchor="ctr" anchorCtr="0">
            <a:noAutofit/>
          </a:bodyPr>
          <a:lstStyle/>
          <a:p>
            <a:pPr algn="ctr"/>
            <a:r>
              <a:rPr lang="en-GB" sz="1600">
                <a:solidFill>
                  <a:schemeClr val="accent1"/>
                </a:solidFill>
                <a:latin typeface="Johnston100 Medium" panose="020B0503030304020204" pitchFamily="34" charset="77"/>
              </a:rPr>
              <a:t>DECISION</a:t>
            </a:r>
          </a:p>
        </p:txBody>
      </p:sp>
      <p:sp>
        <p:nvSpPr>
          <p:cNvPr id="4" name="Text Placeholder 21">
            <a:extLst>
              <a:ext uri="{FF2B5EF4-FFF2-40B4-BE49-F238E27FC236}">
                <a16:creationId xmlns:a16="http://schemas.microsoft.com/office/drawing/2014/main" id="{A25A8951-9356-2877-58D9-E4F3E39D5C96}"/>
              </a:ext>
            </a:extLst>
          </p:cNvPr>
          <p:cNvSpPr>
            <a:spLocks noGrp="1"/>
          </p:cNvSpPr>
          <p:nvPr>
            <p:ph type="body" sz="quarter" idx="11" hasCustomPrompt="1"/>
          </p:nvPr>
        </p:nvSpPr>
        <p:spPr>
          <a:xfrm>
            <a:off x="645200" y="1422248"/>
            <a:ext cx="10260000" cy="3600000"/>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For body text, it’s best practice to use Johnston 100 (Body) font size 24. Body text should be left aligned, never justified or centred. Use upper and lower case as you would normally, except for proper nouns. No line spacing between paragraphs.</a:t>
            </a:r>
          </a:p>
        </p:txBody>
      </p:sp>
      <p:cxnSp>
        <p:nvCxnSpPr>
          <p:cNvPr id="7" name="Straight Connector 6">
            <a:extLst>
              <a:ext uri="{FF2B5EF4-FFF2-40B4-BE49-F238E27FC236}">
                <a16:creationId xmlns:a16="http://schemas.microsoft.com/office/drawing/2014/main" id="{44E3B612-1891-7F00-9357-E4924DFFD1A5}"/>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85099C-5DD9-D7FD-120E-1E630939D314}"/>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A27EF178-0847-3E63-46BF-2427898195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2824653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table layout">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5094780C-FB55-1170-EE68-9051D4A1E6D4}"/>
              </a:ext>
            </a:extLst>
          </p:cNvPr>
          <p:cNvSpPr>
            <a:spLocks noGrp="1"/>
          </p:cNvSpPr>
          <p:nvPr>
            <p:ph type="title"/>
          </p:nvPr>
        </p:nvSpPr>
        <p:spPr>
          <a:xfrm>
            <a:off x="645200" y="681036"/>
            <a:ext cx="10260000" cy="432000"/>
          </a:xfrm>
        </p:spPr>
        <p:txBody>
          <a:bodyPr/>
          <a:lstStyle>
            <a:lvl1pPr>
              <a:defRPr>
                <a:solidFill>
                  <a:schemeClr val="tx1"/>
                </a:solidFill>
              </a:defRPr>
            </a:lvl1pPr>
          </a:lstStyle>
          <a:p>
            <a:r>
              <a:rPr lang="en-GB"/>
              <a:t>Click to edit Master title style</a:t>
            </a:r>
          </a:p>
        </p:txBody>
      </p:sp>
      <p:sp>
        <p:nvSpPr>
          <p:cNvPr id="8" name="Table Placeholder 6">
            <a:extLst>
              <a:ext uri="{FF2B5EF4-FFF2-40B4-BE49-F238E27FC236}">
                <a16:creationId xmlns:a16="http://schemas.microsoft.com/office/drawing/2014/main" id="{DEC8FAE4-FA0F-03FC-5513-004E693F52EC}"/>
              </a:ext>
            </a:extLst>
          </p:cNvPr>
          <p:cNvSpPr>
            <a:spLocks noGrp="1"/>
          </p:cNvSpPr>
          <p:nvPr>
            <p:ph type="tbl" sz="quarter" idx="12" hasCustomPrompt="1"/>
          </p:nvPr>
        </p:nvSpPr>
        <p:spPr>
          <a:xfrm>
            <a:off x="644525" y="1422400"/>
            <a:ext cx="10800000" cy="3600000"/>
          </a:xfrm>
        </p:spPr>
        <p:txBody>
          <a:bodyPr anchor="ctr"/>
          <a:lstStyle>
            <a:lvl1pPr>
              <a:defRPr sz="1800"/>
            </a:lvl1pPr>
          </a:lstStyle>
          <a:p>
            <a:r>
              <a:rPr lang="en-GB"/>
              <a:t>Click to add table</a:t>
            </a:r>
          </a:p>
        </p:txBody>
      </p:sp>
      <p:cxnSp>
        <p:nvCxnSpPr>
          <p:cNvPr id="5" name="Straight Connector 4">
            <a:extLst>
              <a:ext uri="{FF2B5EF4-FFF2-40B4-BE49-F238E27FC236}">
                <a16:creationId xmlns:a16="http://schemas.microsoft.com/office/drawing/2014/main" id="{B89654AA-0DD3-3051-E2FC-64D62A0B5006}"/>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6743AA-1A2B-F0CB-370D-BDCA7AF1779D}"/>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D8A321F7-15AF-0F98-30C8-347CDDA8D7E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409709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chart layout">
    <p:spTree>
      <p:nvGrpSpPr>
        <p:cNvPr id="1" name=""/>
        <p:cNvGrpSpPr/>
        <p:nvPr/>
      </p:nvGrpSpPr>
      <p:grpSpPr>
        <a:xfrm>
          <a:off x="0" y="0"/>
          <a:ext cx="0" cy="0"/>
          <a:chOff x="0" y="0"/>
          <a:chExt cx="0" cy="0"/>
        </a:xfrm>
      </p:grpSpPr>
      <p:sp>
        <p:nvSpPr>
          <p:cNvPr id="10" name="Title 18">
            <a:extLst>
              <a:ext uri="{FF2B5EF4-FFF2-40B4-BE49-F238E27FC236}">
                <a16:creationId xmlns:a16="http://schemas.microsoft.com/office/drawing/2014/main" id="{33FF8F56-D4F6-8D17-93AD-31E4AB729DB9}"/>
              </a:ext>
            </a:extLst>
          </p:cNvPr>
          <p:cNvSpPr>
            <a:spLocks noGrp="1"/>
          </p:cNvSpPr>
          <p:nvPr>
            <p:ph type="title"/>
          </p:nvPr>
        </p:nvSpPr>
        <p:spPr>
          <a:xfrm>
            <a:off x="645200" y="681036"/>
            <a:ext cx="10260000" cy="432000"/>
          </a:xfrm>
        </p:spPr>
        <p:txBody>
          <a:bodyPr/>
          <a:lstStyle>
            <a:lvl1pPr>
              <a:defRPr>
                <a:solidFill>
                  <a:schemeClr val="tx1"/>
                </a:solidFill>
              </a:defRPr>
            </a:lvl1pPr>
          </a:lstStyle>
          <a:p>
            <a:r>
              <a:rPr lang="en-GB"/>
              <a:t>Click to edit Master title style</a:t>
            </a:r>
          </a:p>
        </p:txBody>
      </p:sp>
      <p:sp>
        <p:nvSpPr>
          <p:cNvPr id="7" name="Chart Placeholder 4">
            <a:extLst>
              <a:ext uri="{FF2B5EF4-FFF2-40B4-BE49-F238E27FC236}">
                <a16:creationId xmlns:a16="http://schemas.microsoft.com/office/drawing/2014/main" id="{C3F07149-DABC-95CC-8704-EA3887156CEA}"/>
              </a:ext>
            </a:extLst>
          </p:cNvPr>
          <p:cNvSpPr>
            <a:spLocks noGrp="1"/>
          </p:cNvSpPr>
          <p:nvPr>
            <p:ph type="chart" sz="quarter" idx="13" hasCustomPrompt="1"/>
          </p:nvPr>
        </p:nvSpPr>
        <p:spPr>
          <a:xfrm>
            <a:off x="644525" y="1422400"/>
            <a:ext cx="10799763" cy="3600000"/>
          </a:xfrm>
        </p:spPr>
        <p:txBody>
          <a:bodyPr anchor="ctr"/>
          <a:lstStyle>
            <a:lvl1pPr>
              <a:defRPr sz="1800"/>
            </a:lvl1pPr>
          </a:lstStyle>
          <a:p>
            <a:r>
              <a:rPr lang="en-GB"/>
              <a:t>Click to add chart</a:t>
            </a:r>
          </a:p>
        </p:txBody>
      </p:sp>
      <p:cxnSp>
        <p:nvCxnSpPr>
          <p:cNvPr id="4" name="Straight Connector 3">
            <a:extLst>
              <a:ext uri="{FF2B5EF4-FFF2-40B4-BE49-F238E27FC236}">
                <a16:creationId xmlns:a16="http://schemas.microsoft.com/office/drawing/2014/main" id="{BE5FB2A5-4C91-51E1-E7D3-045916BCF87F}"/>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7CD9462-0BED-4B02-BDB0-F7CE8CD33C4E}"/>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EB711C38-9A42-214A-779A-A264E0445FE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962723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slide imag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3195EF5-520B-7A85-32C5-DD1239DABAB7}"/>
              </a:ext>
            </a:extLst>
          </p:cNvPr>
          <p:cNvSpPr>
            <a:spLocks noGrp="1"/>
          </p:cNvSpPr>
          <p:nvPr>
            <p:ph type="pic" idx="1" hasCustomPrompt="1"/>
          </p:nvPr>
        </p:nvSpPr>
        <p:spPr>
          <a:xfrm>
            <a:off x="0" y="-2"/>
            <a:ext cx="12201939" cy="498423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72990"/>
              <a:gd name="connsiteX1" fmla="*/ 12192000 w 12192000"/>
              <a:gd name="connsiteY1" fmla="*/ 0 h 6872990"/>
              <a:gd name="connsiteX2" fmla="*/ 12192000 w 12192000"/>
              <a:gd name="connsiteY2" fmla="*/ 6858000 h 6872990"/>
              <a:gd name="connsiteX3" fmla="*/ 10320728 w 12192000"/>
              <a:gd name="connsiteY3" fmla="*/ 6872990 h 6872990"/>
              <a:gd name="connsiteX4" fmla="*/ 0 w 12192000"/>
              <a:gd name="connsiteY4" fmla="*/ 6858000 h 6872990"/>
              <a:gd name="connsiteX5" fmla="*/ 0 w 12192000"/>
              <a:gd name="connsiteY5" fmla="*/ 0 h 6872990"/>
              <a:gd name="connsiteX0" fmla="*/ 0 w 12192000"/>
              <a:gd name="connsiteY0" fmla="*/ 0 h 6872990"/>
              <a:gd name="connsiteX1" fmla="*/ 12192000 w 12192000"/>
              <a:gd name="connsiteY1" fmla="*/ 0 h 6872990"/>
              <a:gd name="connsiteX2" fmla="*/ 12192000 w 12192000"/>
              <a:gd name="connsiteY2" fmla="*/ 4984230 h 6872990"/>
              <a:gd name="connsiteX3" fmla="*/ 10320728 w 12192000"/>
              <a:gd name="connsiteY3" fmla="*/ 6872990 h 6872990"/>
              <a:gd name="connsiteX4" fmla="*/ 0 w 12192000"/>
              <a:gd name="connsiteY4" fmla="*/ 6858000 h 6872990"/>
              <a:gd name="connsiteX5" fmla="*/ 0 w 12192000"/>
              <a:gd name="connsiteY5" fmla="*/ 0 h 6872990"/>
              <a:gd name="connsiteX0" fmla="*/ 0 w 12192000"/>
              <a:gd name="connsiteY0" fmla="*/ 0 h 6858000"/>
              <a:gd name="connsiteX1" fmla="*/ 12192000 w 12192000"/>
              <a:gd name="connsiteY1" fmla="*/ 0 h 6858000"/>
              <a:gd name="connsiteX2" fmla="*/ 12192000 w 12192000"/>
              <a:gd name="connsiteY2" fmla="*/ 4984230 h 6858000"/>
              <a:gd name="connsiteX3" fmla="*/ 11304702 w 12192000"/>
              <a:gd name="connsiteY3" fmla="*/ 5859199 h 6858000"/>
              <a:gd name="connsiteX4" fmla="*/ 0 w 12192000"/>
              <a:gd name="connsiteY4" fmla="*/ 6858000 h 6858000"/>
              <a:gd name="connsiteX5" fmla="*/ 0 w 12192000"/>
              <a:gd name="connsiteY5" fmla="*/ 0 h 6858000"/>
              <a:gd name="connsiteX0" fmla="*/ 0 w 12192000"/>
              <a:gd name="connsiteY0" fmla="*/ 0 h 5859199"/>
              <a:gd name="connsiteX1" fmla="*/ 12192000 w 12192000"/>
              <a:gd name="connsiteY1" fmla="*/ 0 h 5859199"/>
              <a:gd name="connsiteX2" fmla="*/ 12192000 w 12192000"/>
              <a:gd name="connsiteY2" fmla="*/ 4984230 h 5859199"/>
              <a:gd name="connsiteX3" fmla="*/ 11304702 w 12192000"/>
              <a:gd name="connsiteY3" fmla="*/ 5859199 h 5859199"/>
              <a:gd name="connsiteX4" fmla="*/ 39757 w 12192000"/>
              <a:gd name="connsiteY4" fmla="*/ 5854148 h 5859199"/>
              <a:gd name="connsiteX5" fmla="*/ 0 w 12192000"/>
              <a:gd name="connsiteY5" fmla="*/ 0 h 5859199"/>
              <a:gd name="connsiteX0" fmla="*/ 19878 w 12211878"/>
              <a:gd name="connsiteY0" fmla="*/ 0 h 5864087"/>
              <a:gd name="connsiteX1" fmla="*/ 12211878 w 12211878"/>
              <a:gd name="connsiteY1" fmla="*/ 0 h 5864087"/>
              <a:gd name="connsiteX2" fmla="*/ 12211878 w 12211878"/>
              <a:gd name="connsiteY2" fmla="*/ 4984230 h 5864087"/>
              <a:gd name="connsiteX3" fmla="*/ 11324580 w 12211878"/>
              <a:gd name="connsiteY3" fmla="*/ 5859199 h 5864087"/>
              <a:gd name="connsiteX4" fmla="*/ 0 w 12211878"/>
              <a:gd name="connsiteY4" fmla="*/ 5864087 h 5864087"/>
              <a:gd name="connsiteX5" fmla="*/ 19878 w 12211878"/>
              <a:gd name="connsiteY5" fmla="*/ 0 h 5864087"/>
              <a:gd name="connsiteX0" fmla="*/ 9939 w 12201939"/>
              <a:gd name="connsiteY0" fmla="*/ 0 h 5874026"/>
              <a:gd name="connsiteX1" fmla="*/ 12201939 w 12201939"/>
              <a:gd name="connsiteY1" fmla="*/ 0 h 5874026"/>
              <a:gd name="connsiteX2" fmla="*/ 12201939 w 12201939"/>
              <a:gd name="connsiteY2" fmla="*/ 4984230 h 5874026"/>
              <a:gd name="connsiteX3" fmla="*/ 11314641 w 12201939"/>
              <a:gd name="connsiteY3" fmla="*/ 5859199 h 5874026"/>
              <a:gd name="connsiteX4" fmla="*/ 0 w 12201939"/>
              <a:gd name="connsiteY4" fmla="*/ 5874026 h 5874026"/>
              <a:gd name="connsiteX5" fmla="*/ 9939 w 12201939"/>
              <a:gd name="connsiteY5" fmla="*/ 0 h 5874026"/>
              <a:gd name="connsiteX0" fmla="*/ 9939 w 12201939"/>
              <a:gd name="connsiteY0" fmla="*/ 0 h 5859199"/>
              <a:gd name="connsiteX1" fmla="*/ 12201939 w 12201939"/>
              <a:gd name="connsiteY1" fmla="*/ 0 h 5859199"/>
              <a:gd name="connsiteX2" fmla="*/ 12201939 w 12201939"/>
              <a:gd name="connsiteY2" fmla="*/ 4984230 h 5859199"/>
              <a:gd name="connsiteX3" fmla="*/ 11314641 w 12201939"/>
              <a:gd name="connsiteY3" fmla="*/ 5859199 h 5859199"/>
              <a:gd name="connsiteX4" fmla="*/ 0 w 12201939"/>
              <a:gd name="connsiteY4" fmla="*/ 5032778 h 5859199"/>
              <a:gd name="connsiteX5" fmla="*/ 9939 w 12201939"/>
              <a:gd name="connsiteY5" fmla="*/ 0 h 5859199"/>
              <a:gd name="connsiteX0" fmla="*/ 9939 w 12247329"/>
              <a:gd name="connsiteY0" fmla="*/ 0 h 5032778"/>
              <a:gd name="connsiteX1" fmla="*/ 12201939 w 12247329"/>
              <a:gd name="connsiteY1" fmla="*/ 0 h 5032778"/>
              <a:gd name="connsiteX2" fmla="*/ 12201939 w 12247329"/>
              <a:gd name="connsiteY2" fmla="*/ 4984230 h 5032778"/>
              <a:gd name="connsiteX3" fmla="*/ 12247329 w 12247329"/>
              <a:gd name="connsiteY3" fmla="*/ 4999663 h 5032778"/>
              <a:gd name="connsiteX4" fmla="*/ 0 w 12247329"/>
              <a:gd name="connsiteY4" fmla="*/ 5032778 h 5032778"/>
              <a:gd name="connsiteX5" fmla="*/ 9939 w 12247329"/>
              <a:gd name="connsiteY5" fmla="*/ 0 h 5032778"/>
              <a:gd name="connsiteX0" fmla="*/ 9939 w 12247329"/>
              <a:gd name="connsiteY0" fmla="*/ 0 h 4999663"/>
              <a:gd name="connsiteX1" fmla="*/ 12201939 w 12247329"/>
              <a:gd name="connsiteY1" fmla="*/ 0 h 4999663"/>
              <a:gd name="connsiteX2" fmla="*/ 12201939 w 12247329"/>
              <a:gd name="connsiteY2" fmla="*/ 4984230 h 4999663"/>
              <a:gd name="connsiteX3" fmla="*/ 12247329 w 12247329"/>
              <a:gd name="connsiteY3" fmla="*/ 4999663 h 4999663"/>
              <a:gd name="connsiteX4" fmla="*/ 0 w 12247329"/>
              <a:gd name="connsiteY4" fmla="*/ 4977914 h 4999663"/>
              <a:gd name="connsiteX5" fmla="*/ 9939 w 12247329"/>
              <a:gd name="connsiteY5" fmla="*/ 0 h 4999663"/>
              <a:gd name="connsiteX0" fmla="*/ 9939 w 12201939"/>
              <a:gd name="connsiteY0" fmla="*/ 0 h 4984230"/>
              <a:gd name="connsiteX1" fmla="*/ 12201939 w 12201939"/>
              <a:gd name="connsiteY1" fmla="*/ 0 h 4984230"/>
              <a:gd name="connsiteX2" fmla="*/ 12201939 w 12201939"/>
              <a:gd name="connsiteY2" fmla="*/ 4984230 h 4984230"/>
              <a:gd name="connsiteX3" fmla="*/ 11689545 w 12201939"/>
              <a:gd name="connsiteY3" fmla="*/ 4633903 h 4984230"/>
              <a:gd name="connsiteX4" fmla="*/ 0 w 12201939"/>
              <a:gd name="connsiteY4" fmla="*/ 4977914 h 4984230"/>
              <a:gd name="connsiteX5" fmla="*/ 9939 w 12201939"/>
              <a:gd name="connsiteY5" fmla="*/ 0 h 4984230"/>
              <a:gd name="connsiteX0" fmla="*/ 9939 w 12201939"/>
              <a:gd name="connsiteY0" fmla="*/ 0 h 4984230"/>
              <a:gd name="connsiteX1" fmla="*/ 12201939 w 12201939"/>
              <a:gd name="connsiteY1" fmla="*/ 0 h 4984230"/>
              <a:gd name="connsiteX2" fmla="*/ 12201939 w 12201939"/>
              <a:gd name="connsiteY2" fmla="*/ 4984230 h 4984230"/>
              <a:gd name="connsiteX3" fmla="*/ 0 w 12201939"/>
              <a:gd name="connsiteY3" fmla="*/ 4977914 h 4984230"/>
              <a:gd name="connsiteX4" fmla="*/ 9939 w 12201939"/>
              <a:gd name="connsiteY4" fmla="*/ 0 h 498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39" h="4984230">
                <a:moveTo>
                  <a:pt x="9939" y="0"/>
                </a:moveTo>
                <a:lnTo>
                  <a:pt x="12201939" y="0"/>
                </a:lnTo>
                <a:lnTo>
                  <a:pt x="12201939" y="4984230"/>
                </a:lnTo>
                <a:lnTo>
                  <a:pt x="0" y="4977914"/>
                </a:lnTo>
                <a:lnTo>
                  <a:pt x="9939" y="0"/>
                </a:lnTo>
                <a:close/>
              </a:path>
            </a:pathLst>
          </a:custGeom>
        </p:spPr>
        <p:txBody>
          <a:bodyPr lIns="108000" anchor="ctr"/>
          <a:lstStyle>
            <a:lvl1pPr marL="0" indent="0" algn="ctr">
              <a:buNone/>
              <a:defRPr sz="1800" b="0" i="0">
                <a:solidFill>
                  <a:schemeClr val="tx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br>
              <a:rPr lang="en-US"/>
            </a:br>
            <a:r>
              <a:rPr lang="en-US"/>
              <a:t>(add alt text to image for accessibility)</a:t>
            </a:r>
          </a:p>
        </p:txBody>
      </p:sp>
      <p:cxnSp>
        <p:nvCxnSpPr>
          <p:cNvPr id="5" name="Straight Connector 4">
            <a:extLst>
              <a:ext uri="{FF2B5EF4-FFF2-40B4-BE49-F238E27FC236}">
                <a16:creationId xmlns:a16="http://schemas.microsoft.com/office/drawing/2014/main" id="{F7B1FEA3-BC9D-711F-4FF5-BDECF2E3A65B}"/>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41EEBD-2DE9-E125-315A-CE9B79D839DF}"/>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C24BD89C-85F9-13F7-B170-6B9F571217A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3572442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slide image grid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6A2A37E-D913-8A87-5CEF-B494F31523D4}"/>
              </a:ext>
            </a:extLst>
          </p:cNvPr>
          <p:cNvSpPr>
            <a:spLocks noGrp="1"/>
          </p:cNvSpPr>
          <p:nvPr>
            <p:ph type="pic" sz="quarter" idx="10" hasCustomPrompt="1"/>
          </p:nvPr>
        </p:nvSpPr>
        <p:spPr>
          <a:xfrm>
            <a:off x="656763" y="604765"/>
            <a:ext cx="3477600" cy="2160000"/>
          </a:xfrm>
          <a:prstGeom prst="rect">
            <a:avLst/>
          </a:prstGeom>
        </p:spPr>
        <p:txBody>
          <a:bodyPr lIns="108000" tIns="108000" rIns="108000" bIns="108000"/>
          <a:lstStyle>
            <a:lvl1pPr marL="0" indent="0">
              <a:buNone/>
              <a:defRPr sz="1800"/>
            </a:lvl1pPr>
          </a:lstStyle>
          <a:p>
            <a:r>
              <a:rPr lang="en-GB"/>
              <a:t>Click to insert picture (add alt text to image for accessibility)</a:t>
            </a:r>
          </a:p>
        </p:txBody>
      </p:sp>
      <p:sp>
        <p:nvSpPr>
          <p:cNvPr id="7" name="Picture Placeholder 3">
            <a:extLst>
              <a:ext uri="{FF2B5EF4-FFF2-40B4-BE49-F238E27FC236}">
                <a16:creationId xmlns:a16="http://schemas.microsoft.com/office/drawing/2014/main" id="{2E6D1768-7FCB-78ED-6035-F5C934B7BB63}"/>
              </a:ext>
            </a:extLst>
          </p:cNvPr>
          <p:cNvSpPr>
            <a:spLocks noGrp="1"/>
          </p:cNvSpPr>
          <p:nvPr>
            <p:ph type="pic" sz="quarter" idx="11" hasCustomPrompt="1"/>
          </p:nvPr>
        </p:nvSpPr>
        <p:spPr>
          <a:xfrm>
            <a:off x="4150267" y="604765"/>
            <a:ext cx="3477600" cy="2160000"/>
          </a:xfrm>
          <a:prstGeom prst="rect">
            <a:avLst/>
          </a:prstGeom>
        </p:spPr>
        <p:txBody>
          <a:bodyPr lIns="108000" tIns="108000" rIns="108000" bIns="108000"/>
          <a:lstStyle>
            <a:lvl1pPr marL="0" indent="0">
              <a:buNone/>
              <a:defRPr sz="1800"/>
            </a:lvl1pPr>
          </a:lstStyle>
          <a:p>
            <a:r>
              <a:rPr lang="en-GB"/>
              <a:t>Click to insert picture (add alt text to image for accessibility)</a:t>
            </a:r>
          </a:p>
        </p:txBody>
      </p:sp>
      <p:sp>
        <p:nvSpPr>
          <p:cNvPr id="8" name="Picture Placeholder 3">
            <a:extLst>
              <a:ext uri="{FF2B5EF4-FFF2-40B4-BE49-F238E27FC236}">
                <a16:creationId xmlns:a16="http://schemas.microsoft.com/office/drawing/2014/main" id="{0C184981-D82C-8EE1-177A-E82C120D10DB}"/>
              </a:ext>
            </a:extLst>
          </p:cNvPr>
          <p:cNvSpPr>
            <a:spLocks noGrp="1"/>
          </p:cNvSpPr>
          <p:nvPr>
            <p:ph type="pic" sz="quarter" idx="12" hasCustomPrompt="1"/>
          </p:nvPr>
        </p:nvSpPr>
        <p:spPr>
          <a:xfrm>
            <a:off x="7643922" y="604765"/>
            <a:ext cx="3477600" cy="2160000"/>
          </a:xfrm>
          <a:prstGeom prst="rect">
            <a:avLst/>
          </a:prstGeom>
        </p:spPr>
        <p:txBody>
          <a:bodyPr lIns="108000" tIns="108000" rIns="108000" bIns="108000"/>
          <a:lstStyle>
            <a:lvl1pPr marL="0" indent="0">
              <a:buNone/>
              <a:defRPr sz="1800"/>
            </a:lvl1pPr>
          </a:lstStyle>
          <a:p>
            <a:r>
              <a:rPr lang="en-GB"/>
              <a:t>Click to insert picture (add alt text to image for accessibility)</a:t>
            </a:r>
          </a:p>
        </p:txBody>
      </p:sp>
      <p:sp>
        <p:nvSpPr>
          <p:cNvPr id="9" name="Picture Placeholder 3">
            <a:extLst>
              <a:ext uri="{FF2B5EF4-FFF2-40B4-BE49-F238E27FC236}">
                <a16:creationId xmlns:a16="http://schemas.microsoft.com/office/drawing/2014/main" id="{335335EB-AE20-A80D-27E7-B5678C7A2536}"/>
              </a:ext>
            </a:extLst>
          </p:cNvPr>
          <p:cNvSpPr>
            <a:spLocks noGrp="1"/>
          </p:cNvSpPr>
          <p:nvPr>
            <p:ph type="pic" sz="quarter" idx="13" hasCustomPrompt="1"/>
          </p:nvPr>
        </p:nvSpPr>
        <p:spPr>
          <a:xfrm>
            <a:off x="656763" y="2784860"/>
            <a:ext cx="3477600" cy="2160000"/>
          </a:xfrm>
          <a:prstGeom prst="rect">
            <a:avLst/>
          </a:prstGeom>
        </p:spPr>
        <p:txBody>
          <a:bodyPr lIns="108000" tIns="108000" rIns="108000" bIns="108000"/>
          <a:lstStyle>
            <a:lvl1pPr marL="0" indent="0">
              <a:buNone/>
              <a:defRPr sz="1800"/>
            </a:lvl1pPr>
          </a:lstStyle>
          <a:p>
            <a:r>
              <a:rPr lang="en-GB"/>
              <a:t>Click to insert picture (add alt text to image for accessibility)</a:t>
            </a:r>
          </a:p>
        </p:txBody>
      </p:sp>
      <p:sp>
        <p:nvSpPr>
          <p:cNvPr id="10" name="Picture Placeholder 3">
            <a:extLst>
              <a:ext uri="{FF2B5EF4-FFF2-40B4-BE49-F238E27FC236}">
                <a16:creationId xmlns:a16="http://schemas.microsoft.com/office/drawing/2014/main" id="{FA767285-7339-A914-3699-8B0DB06B0E69}"/>
              </a:ext>
            </a:extLst>
          </p:cNvPr>
          <p:cNvSpPr>
            <a:spLocks noGrp="1"/>
          </p:cNvSpPr>
          <p:nvPr>
            <p:ph type="pic" sz="quarter" idx="14" hasCustomPrompt="1"/>
          </p:nvPr>
        </p:nvSpPr>
        <p:spPr>
          <a:xfrm>
            <a:off x="4150267" y="2784860"/>
            <a:ext cx="3477600" cy="2160000"/>
          </a:xfrm>
          <a:prstGeom prst="rect">
            <a:avLst/>
          </a:prstGeom>
        </p:spPr>
        <p:txBody>
          <a:bodyPr lIns="108000" tIns="108000" rIns="108000" bIns="108000"/>
          <a:lstStyle>
            <a:lvl1pPr marL="0" indent="0">
              <a:buNone/>
              <a:defRPr sz="1800"/>
            </a:lvl1pPr>
          </a:lstStyle>
          <a:p>
            <a:r>
              <a:rPr lang="en-GB"/>
              <a:t>Click to insert picture (add alt text to image for accessibility)</a:t>
            </a:r>
          </a:p>
        </p:txBody>
      </p:sp>
      <p:sp>
        <p:nvSpPr>
          <p:cNvPr id="11" name="Picture Placeholder 3">
            <a:extLst>
              <a:ext uri="{FF2B5EF4-FFF2-40B4-BE49-F238E27FC236}">
                <a16:creationId xmlns:a16="http://schemas.microsoft.com/office/drawing/2014/main" id="{B09D1860-67F8-4B5E-DE43-B44D146CBB37}"/>
              </a:ext>
            </a:extLst>
          </p:cNvPr>
          <p:cNvSpPr>
            <a:spLocks noGrp="1"/>
          </p:cNvSpPr>
          <p:nvPr>
            <p:ph type="pic" sz="quarter" idx="15" hasCustomPrompt="1"/>
          </p:nvPr>
        </p:nvSpPr>
        <p:spPr>
          <a:xfrm>
            <a:off x="7643922" y="2784860"/>
            <a:ext cx="3477600" cy="2160000"/>
          </a:xfrm>
          <a:prstGeom prst="rect">
            <a:avLst/>
          </a:prstGeom>
        </p:spPr>
        <p:txBody>
          <a:bodyPr lIns="108000" tIns="108000" rIns="108000" bIns="108000"/>
          <a:lstStyle>
            <a:lvl1pPr marL="0" indent="0">
              <a:buNone/>
              <a:defRPr sz="1800"/>
            </a:lvl1pPr>
          </a:lstStyle>
          <a:p>
            <a:r>
              <a:rPr lang="en-GB"/>
              <a:t>Click to insert picture (add alt text to image for accessibility)</a:t>
            </a:r>
          </a:p>
        </p:txBody>
      </p:sp>
      <p:cxnSp>
        <p:nvCxnSpPr>
          <p:cNvPr id="4" name="Straight Connector 3">
            <a:extLst>
              <a:ext uri="{FF2B5EF4-FFF2-40B4-BE49-F238E27FC236}">
                <a16:creationId xmlns:a16="http://schemas.microsoft.com/office/drawing/2014/main" id="{B64600BE-8F5B-145F-B524-9F74529CA7A3}"/>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8AF5B3-3ABB-1CF6-0272-3CB6E626532D}"/>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502E874A-B523-F513-8534-A96EC1699E8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195170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A82219-BB89-A711-F97D-8BD98A77A7CF}"/>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
        <p:nvSpPr>
          <p:cNvPr id="8" name="Text Placeholder 2">
            <a:extLst>
              <a:ext uri="{FF2B5EF4-FFF2-40B4-BE49-F238E27FC236}">
                <a16:creationId xmlns:a16="http://schemas.microsoft.com/office/drawing/2014/main" id="{C1DA1900-D2ED-9A95-7D9E-272BECF5E33E}"/>
              </a:ext>
            </a:extLst>
          </p:cNvPr>
          <p:cNvSpPr>
            <a:spLocks noGrp="1"/>
          </p:cNvSpPr>
          <p:nvPr>
            <p:ph type="body" sz="quarter" idx="11" hasCustomPrompt="1"/>
          </p:nvPr>
        </p:nvSpPr>
        <p:spPr>
          <a:xfrm>
            <a:off x="796843" y="1540835"/>
            <a:ext cx="10620000" cy="4209725"/>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Tree>
    <p:extLst>
      <p:ext uri="{BB962C8B-B14F-4D97-AF65-F5344CB8AC3E}">
        <p14:creationId xmlns:p14="http://schemas.microsoft.com/office/powerpoint/2010/main" val="3507087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 Disclaim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36D01EF-F6DF-A438-06AA-F8D4E5F03297}"/>
              </a:ext>
              <a:ext uri="{C183D7F6-B498-43B3-948B-1728B52AA6E4}">
                <adec:decorative xmlns:adec="http://schemas.microsoft.com/office/drawing/2017/decorative" val="1"/>
              </a:ext>
            </a:extLst>
          </p:cNvPr>
          <p:cNvCxnSpPr>
            <a:cxnSpLocks/>
          </p:cNvCxnSpPr>
          <p:nvPr userDrawn="1"/>
        </p:nvCxnSpPr>
        <p:spPr>
          <a:xfrm>
            <a:off x="645197" y="5455982"/>
            <a:ext cx="50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A99E9F-80A1-05D9-D4DA-B5C54DFA40A7}"/>
              </a:ext>
            </a:extLst>
          </p:cNvPr>
          <p:cNvSpPr txBox="1"/>
          <p:nvPr userDrawn="1"/>
        </p:nvSpPr>
        <p:spPr>
          <a:xfrm>
            <a:off x="645199" y="5524372"/>
            <a:ext cx="4770180" cy="461665"/>
          </a:xfrm>
          <a:prstGeom prst="rect">
            <a:avLst/>
          </a:prstGeom>
          <a:noFill/>
        </p:spPr>
        <p:txBody>
          <a:bodyPr wrap="square" lIns="0" tIns="0" rIns="0" bIns="0" anchor="b" anchorCtr="0">
            <a:spAutoFit/>
          </a:bodyPr>
          <a:lstStyle/>
          <a:p>
            <a:r>
              <a:rPr lang="en-GB" sz="1000" b="0" i="0">
                <a:solidFill>
                  <a:schemeClr val="tx1"/>
                </a:solidFill>
                <a:latin typeface="Johnston100 Light" panose="020B0403030304020204" pitchFamily="34" charset="77"/>
              </a:rPr>
              <a:t>The subject matter of this document may relate to issues which would be subject to consultation. Its contents are confidential and should not be disclosed to any unauthorised persons.</a:t>
            </a:r>
          </a:p>
        </p:txBody>
      </p:sp>
      <p:pic>
        <p:nvPicPr>
          <p:cNvPr id="2" name="Picture 1">
            <a:extLst>
              <a:ext uri="{FF2B5EF4-FFF2-40B4-BE49-F238E27FC236}">
                <a16:creationId xmlns:a16="http://schemas.microsoft.com/office/drawing/2014/main" id="{5BC2706B-6B5F-00CC-A683-99B88EFAD80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3370652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5B0BE-FC29-1F91-693B-1659CEF712F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5200" y="4993200"/>
            <a:ext cx="11546798" cy="1864800"/>
          </a:xfrm>
          <a:prstGeom prst="rect">
            <a:avLst/>
          </a:prstGeom>
        </p:spPr>
      </p:pic>
    </p:spTree>
    <p:extLst>
      <p:ext uri="{BB962C8B-B14F-4D97-AF65-F5344CB8AC3E}">
        <p14:creationId xmlns:p14="http://schemas.microsoft.com/office/powerpoint/2010/main" val="1811923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with head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A82219-BB89-A711-F97D-8BD98A77A7CF}"/>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
        <p:nvSpPr>
          <p:cNvPr id="8" name="Text Placeholder 2">
            <a:extLst>
              <a:ext uri="{FF2B5EF4-FFF2-40B4-BE49-F238E27FC236}">
                <a16:creationId xmlns:a16="http://schemas.microsoft.com/office/drawing/2014/main" id="{C1DA1900-D2ED-9A95-7D9E-272BECF5E33E}"/>
              </a:ext>
            </a:extLst>
          </p:cNvPr>
          <p:cNvSpPr>
            <a:spLocks noGrp="1"/>
          </p:cNvSpPr>
          <p:nvPr>
            <p:ph type="body" sz="quarter" idx="11" hasCustomPrompt="1"/>
          </p:nvPr>
        </p:nvSpPr>
        <p:spPr>
          <a:xfrm>
            <a:off x="796843" y="1540835"/>
            <a:ext cx="10620000" cy="4209725"/>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Tree>
    <p:extLst>
      <p:ext uri="{BB962C8B-B14F-4D97-AF65-F5344CB8AC3E}">
        <p14:creationId xmlns:p14="http://schemas.microsoft.com/office/powerpoint/2010/main" val="361049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Heading only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72E4D3-AA41-6C62-9E11-DB536A5CB6C1}"/>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Tree>
    <p:extLst>
      <p:ext uri="{BB962C8B-B14F-4D97-AF65-F5344CB8AC3E}">
        <p14:creationId xmlns:p14="http://schemas.microsoft.com/office/powerpoint/2010/main" val="1976602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Layout">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3035808" cy="6858000"/>
          </a:xfrm>
          <a:prstGeom prst="rect">
            <a:avLst/>
          </a:pr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GB" sz="1400" b="1">
              <a:solidFill>
                <a:schemeClr val="bg1"/>
              </a:solidFill>
              <a:cs typeface="Arial" pitchFamily="34" charset="0"/>
            </a:endParaRPr>
          </a:p>
        </p:txBody>
      </p:sp>
      <p:sp>
        <p:nvSpPr>
          <p:cNvPr id="19" name="Rectangle 18">
            <a:extLst>
              <a:ext uri="{FF2B5EF4-FFF2-40B4-BE49-F238E27FC236}">
                <a16:creationId xmlns:a16="http://schemas.microsoft.com/office/drawing/2014/main" id="{8FEE5436-E5E4-4DC6-9BAF-BF36D4EBE271}"/>
              </a:ext>
            </a:extLst>
          </p:cNvPr>
          <p:cNvSpPr>
            <a:spLocks/>
          </p:cNvSpPr>
          <p:nvPr userDrawn="1"/>
        </p:nvSpPr>
        <p:spPr>
          <a:xfrm>
            <a:off x="913001" y="6368434"/>
            <a:ext cx="1980000" cy="122115"/>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110769" bIns="110769" rtlCol="0" anchor="ctr" anchorCtr="0"/>
          <a:lstStyle/>
          <a:p>
            <a:pPr algn="l"/>
            <a:endParaRPr lang="en-GB" sz="1723" b="1">
              <a:solidFill>
                <a:schemeClr val="bg1"/>
              </a:solidFill>
              <a:cs typeface="Arial" pitchFamily="34" charset="0"/>
            </a:endParaRPr>
          </a:p>
        </p:txBody>
      </p:sp>
      <p:sp>
        <p:nvSpPr>
          <p:cNvPr id="10" name="Circle: Hollow 9">
            <a:extLst>
              <a:ext uri="{FF2B5EF4-FFF2-40B4-BE49-F238E27FC236}">
                <a16:creationId xmlns:a16="http://schemas.microsoft.com/office/drawing/2014/main" id="{D8BF39FF-C0F5-4A51-91F7-02C71E663F13}"/>
              </a:ext>
            </a:extLst>
          </p:cNvPr>
          <p:cNvSpPr>
            <a:spLocks noChangeAspect="1"/>
          </p:cNvSpPr>
          <p:nvPr userDrawn="1"/>
        </p:nvSpPr>
        <p:spPr>
          <a:xfrm>
            <a:off x="207586" y="6140386"/>
            <a:ext cx="575945" cy="575944"/>
          </a:xfrm>
          <a:prstGeom prst="donut">
            <a:avLst>
              <a:gd name="adj" fmla="val 17657"/>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GB" sz="1400" b="1">
              <a:solidFill>
                <a:schemeClr val="bg1"/>
              </a:solidFill>
              <a:cs typeface="Arial" pitchFamily="34" charset="0"/>
            </a:endParaRPr>
          </a:p>
        </p:txBody>
      </p:sp>
      <p:sp>
        <p:nvSpPr>
          <p:cNvPr id="11" name="Rectangle 10">
            <a:extLst>
              <a:ext uri="{FF2B5EF4-FFF2-40B4-BE49-F238E27FC236}">
                <a16:creationId xmlns:a16="http://schemas.microsoft.com/office/drawing/2014/main" id="{11ABDF43-ADBE-4B3B-9FF1-EBD434832FDD}"/>
              </a:ext>
            </a:extLst>
          </p:cNvPr>
          <p:cNvSpPr>
            <a:spLocks noChangeAspect="1"/>
          </p:cNvSpPr>
          <p:nvPr userDrawn="1"/>
        </p:nvSpPr>
        <p:spPr>
          <a:xfrm>
            <a:off x="142808" y="6368432"/>
            <a:ext cx="705415" cy="11985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GB" sz="1400" b="1">
              <a:solidFill>
                <a:schemeClr val="bg1"/>
              </a:solidFill>
              <a:cs typeface="Arial" pitchFamily="34" charset="0"/>
            </a:endParaRPr>
          </a:p>
        </p:txBody>
      </p:sp>
      <p:sp>
        <p:nvSpPr>
          <p:cNvPr id="15" name="Content Placeholder 2"/>
          <p:cNvSpPr>
            <a:spLocks noGrp="1"/>
          </p:cNvSpPr>
          <p:nvPr userDrawn="1">
            <p:ph idx="1"/>
          </p:nvPr>
        </p:nvSpPr>
        <p:spPr>
          <a:xfrm>
            <a:off x="3157086" y="134754"/>
            <a:ext cx="8903369" cy="6581575"/>
          </a:xfrm>
          <a:prstGeom prst="rect">
            <a:avLst/>
          </a:prstGeom>
        </p:spPr>
        <p:txBody>
          <a:bodyPr lIns="0" tIns="0" rIns="0" bIns="0"/>
          <a:lstStyle>
            <a:lvl1pPr marL="222750" indent="-222750">
              <a:buFont typeface="Arial" panose="020B0604020202020204" pitchFamily="34" charset="0"/>
              <a:buChar char="•"/>
              <a:defRPr sz="2215">
                <a:solidFill>
                  <a:schemeClr val="tx1"/>
                </a:solidFill>
                <a:latin typeface="+mn-lt"/>
              </a:defRPr>
            </a:lvl1pPr>
            <a:lvl2pPr marL="445499" indent="-222750">
              <a:buFont typeface="Arial" panose="020B0604020202020204" pitchFamily="34" charset="0"/>
              <a:buChar char="•"/>
              <a:defRPr sz="2215">
                <a:solidFill>
                  <a:schemeClr val="tx1"/>
                </a:solidFill>
                <a:latin typeface="+mn-lt"/>
              </a:defRPr>
            </a:lvl2pPr>
            <a:lvl3pPr marL="552966" indent="-107467">
              <a:buFont typeface="Arial" panose="020B0604020202020204" pitchFamily="34" charset="0"/>
              <a:buChar char="•"/>
              <a:defRPr sz="1969">
                <a:solidFill>
                  <a:schemeClr val="tx1"/>
                </a:solidFill>
                <a:latin typeface="+mn-lt"/>
              </a:defRPr>
            </a:lvl3pPr>
            <a:lvl4pPr marL="658479" indent="-105513">
              <a:buFont typeface="Arial" panose="020B0604020202020204" pitchFamily="34" charset="0"/>
              <a:buChar char="•"/>
              <a:defRPr sz="1723">
                <a:solidFill>
                  <a:schemeClr val="tx1"/>
                </a:solidFill>
                <a:latin typeface="+mn-lt"/>
              </a:defRPr>
            </a:lvl4pPr>
            <a:lvl5pPr marL="775717" indent="-117237">
              <a:buFont typeface="Arial" panose="020B0604020202020204" pitchFamily="34" charset="0"/>
              <a:buChar char="•"/>
              <a:defRPr sz="16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Box 11"/>
          <p:cNvSpPr txBox="1"/>
          <p:nvPr userDrawn="1"/>
        </p:nvSpPr>
        <p:spPr>
          <a:xfrm>
            <a:off x="913001" y="6493160"/>
            <a:ext cx="707119" cy="208390"/>
          </a:xfrm>
          <a:prstGeom prst="rect">
            <a:avLst/>
          </a:prstGeom>
          <a:noFill/>
        </p:spPr>
        <p:txBody>
          <a:bodyPr wrap="square" lIns="0" tIns="0" rIns="0" bIns="0" rtlCol="0">
            <a:spAutoFit/>
          </a:bodyPr>
          <a:lstStyle/>
          <a:p>
            <a:pPr algn="l"/>
            <a:fld id="{8552FEF4-43CA-47F9-8A9C-CC0E010519B5}" type="slidenum">
              <a:rPr lang="en-GB" sz="1354" smtClean="0">
                <a:solidFill>
                  <a:schemeClr val="bg1"/>
                </a:solidFill>
              </a:rPr>
              <a:pPr algn="l"/>
              <a:t>‹#›</a:t>
            </a:fld>
            <a:endParaRPr lang="en-GB" sz="1354">
              <a:solidFill>
                <a:schemeClr val="bg1"/>
              </a:solidFill>
            </a:endParaRPr>
          </a:p>
        </p:txBody>
      </p:sp>
      <p:sp>
        <p:nvSpPr>
          <p:cNvPr id="20" name="Title 1">
            <a:extLst>
              <a:ext uri="{FF2B5EF4-FFF2-40B4-BE49-F238E27FC236}">
                <a16:creationId xmlns:a16="http://schemas.microsoft.com/office/drawing/2014/main" id="{F17944D8-05EB-4905-A5AE-472BC88F273A}"/>
              </a:ext>
            </a:extLst>
          </p:cNvPr>
          <p:cNvSpPr>
            <a:spLocks noGrp="1"/>
          </p:cNvSpPr>
          <p:nvPr>
            <p:ph type="ctrTitle" hasCustomPrompt="1"/>
          </p:nvPr>
        </p:nvSpPr>
        <p:spPr>
          <a:xfrm>
            <a:off x="142808" y="134754"/>
            <a:ext cx="2750193" cy="1680099"/>
          </a:xfrm>
          <a:prstGeom prst="rect">
            <a:avLst/>
          </a:prstGeom>
        </p:spPr>
        <p:txBody>
          <a:bodyPr lIns="0" tIns="0" rIns="0" bIns="0">
            <a:noAutofit/>
          </a:bodyPr>
          <a:lstStyle>
            <a:lvl1pPr algn="l">
              <a:defRPr sz="2400">
                <a:solidFill>
                  <a:schemeClr val="bg1"/>
                </a:solidFill>
                <a:latin typeface="NJFont Medium" panose="020B0603020304020204" pitchFamily="34" charset="0"/>
              </a:defRPr>
            </a:lvl1pPr>
          </a:lstStyle>
          <a:p>
            <a:r>
              <a:rPr lang="en-GB"/>
              <a:t>Title</a:t>
            </a:r>
          </a:p>
        </p:txBody>
      </p:sp>
    </p:spTree>
    <p:extLst>
      <p:ext uri="{BB962C8B-B14F-4D97-AF65-F5344CB8AC3E}">
        <p14:creationId xmlns:p14="http://schemas.microsoft.com/office/powerpoint/2010/main" val="410473034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ontinuation slid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99AE292-43A6-F556-267C-E95A06363BBF}"/>
              </a:ext>
            </a:extLst>
          </p:cNvPr>
          <p:cNvSpPr>
            <a:spLocks noGrp="1"/>
          </p:cNvSpPr>
          <p:nvPr>
            <p:ph type="body" sz="quarter" idx="11" hasCustomPrompt="1"/>
          </p:nvPr>
        </p:nvSpPr>
        <p:spPr>
          <a:xfrm>
            <a:off x="796843" y="752957"/>
            <a:ext cx="10620000" cy="4997603"/>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Tree>
    <p:extLst>
      <p:ext uri="{BB962C8B-B14F-4D97-AF65-F5344CB8AC3E}">
        <p14:creationId xmlns:p14="http://schemas.microsoft.com/office/powerpoint/2010/main" val="397321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only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72E4D3-AA41-6C62-9E11-DB536A5CB6C1}"/>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Tree>
    <p:extLst>
      <p:ext uri="{BB962C8B-B14F-4D97-AF65-F5344CB8AC3E}">
        <p14:creationId xmlns:p14="http://schemas.microsoft.com/office/powerpoint/2010/main" val="33693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heading -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06C2-BA68-EEC1-2497-6C026B00CF04}"/>
              </a:ext>
            </a:extLst>
          </p:cNvPr>
          <p:cNvSpPr>
            <a:spLocks noGrp="1"/>
          </p:cNvSpPr>
          <p:nvPr>
            <p:ph type="title" hasCustomPrompt="1"/>
          </p:nvPr>
        </p:nvSpPr>
        <p:spPr>
          <a:xfrm>
            <a:off x="796843" y="752957"/>
            <a:ext cx="10620000" cy="432000"/>
          </a:xfrm>
          <a:prstGeom prst="rect">
            <a:avLst/>
          </a:prstGeom>
        </p:spPr>
        <p:txBody>
          <a:bodyPr lIns="0" tIns="0" rIns="0" bIns="0"/>
          <a:lstStyle>
            <a:lvl1pPr>
              <a:defRPr sz="3800" b="0" i="0">
                <a:solidFill>
                  <a:schemeClr val="tx1"/>
                </a:solidFill>
                <a:latin typeface="+mj-lt"/>
              </a:defRPr>
            </a:lvl1pPr>
          </a:lstStyle>
          <a:p>
            <a:r>
              <a:rPr lang="en-GB"/>
              <a:t>Heading (Johnston 100 Medium – 38pt)</a:t>
            </a:r>
            <a:endParaRPr lang="en-US"/>
          </a:p>
        </p:txBody>
      </p:sp>
      <p:sp>
        <p:nvSpPr>
          <p:cNvPr id="6" name="Text Placeholder 2">
            <a:extLst>
              <a:ext uri="{FF2B5EF4-FFF2-40B4-BE49-F238E27FC236}">
                <a16:creationId xmlns:a16="http://schemas.microsoft.com/office/drawing/2014/main" id="{C8D2D5B6-10F2-B05D-BE8E-87CD6B5791F6}"/>
              </a:ext>
            </a:extLst>
          </p:cNvPr>
          <p:cNvSpPr>
            <a:spLocks noGrp="1"/>
          </p:cNvSpPr>
          <p:nvPr>
            <p:ph type="body" sz="quarter" idx="11" hasCustomPrompt="1"/>
          </p:nvPr>
        </p:nvSpPr>
        <p:spPr>
          <a:xfrm>
            <a:off x="796843" y="1540835"/>
            <a:ext cx="4950000" cy="4209725"/>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
        <p:nvSpPr>
          <p:cNvPr id="8" name="Text Placeholder 2">
            <a:extLst>
              <a:ext uri="{FF2B5EF4-FFF2-40B4-BE49-F238E27FC236}">
                <a16:creationId xmlns:a16="http://schemas.microsoft.com/office/drawing/2014/main" id="{13F5A090-E42B-DBEF-1387-067A8CCB6531}"/>
              </a:ext>
            </a:extLst>
          </p:cNvPr>
          <p:cNvSpPr>
            <a:spLocks noGrp="1"/>
          </p:cNvSpPr>
          <p:nvPr>
            <p:ph type="body" sz="quarter" idx="12" hasCustomPrompt="1"/>
          </p:nvPr>
        </p:nvSpPr>
        <p:spPr>
          <a:xfrm>
            <a:off x="6466843" y="1540835"/>
            <a:ext cx="4950000" cy="4209725"/>
          </a:xfrm>
          <a:prstGeom prst="rect">
            <a:avLst/>
          </a:prstGeom>
        </p:spPr>
        <p:txBody>
          <a:bodyPr lIns="0" tIns="0" rIns="0" bIns="0"/>
          <a:lstStyle>
            <a:lvl1pPr marL="0" indent="0">
              <a:spcBef>
                <a:spcPts val="2400"/>
              </a:spcBef>
              <a:buNone/>
              <a:defRPr sz="2400" b="0" i="0">
                <a:solidFill>
                  <a:schemeClr val="tx1"/>
                </a:solidFill>
                <a:latin typeface="+mn-lt"/>
              </a:defRPr>
            </a:lvl1pPr>
          </a:lstStyle>
          <a:p>
            <a:pPr lvl="0"/>
            <a:r>
              <a:rPr lang="en-GB"/>
              <a:t>For body text, use Johnston 100 (Body – 24pt) font. Body text should be left aligned, never justified or centred. Use upper and lower case as you would normally, except for proper nouns. No line spacing between paragraphs.</a:t>
            </a:r>
          </a:p>
        </p:txBody>
      </p:sp>
    </p:spTree>
    <p:extLst>
      <p:ext uri="{BB962C8B-B14F-4D97-AF65-F5344CB8AC3E}">
        <p14:creationId xmlns:p14="http://schemas.microsoft.com/office/powerpoint/2010/main" val="421514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heading 01">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BA8848-2EEC-9B65-469D-50E3A041CE6D}"/>
              </a:ext>
            </a:extLst>
          </p:cNvPr>
          <p:cNvSpPr>
            <a:spLocks noGrp="1"/>
          </p:cNvSpPr>
          <p:nvPr>
            <p:ph type="title" hasCustomPrompt="1"/>
          </p:nvPr>
        </p:nvSpPr>
        <p:spPr>
          <a:xfrm>
            <a:off x="796843" y="2691000"/>
            <a:ext cx="9000000" cy="1476000"/>
          </a:xfrm>
          <a:prstGeom prst="rect">
            <a:avLst/>
          </a:prstGeom>
        </p:spPr>
        <p:txBody>
          <a:bodyPr lIns="0" tIns="0" rIns="0" bIns="0" anchor="ctr"/>
          <a:lstStyle>
            <a:lvl1pPr>
              <a:defRPr sz="3800" b="0" i="0">
                <a:solidFill>
                  <a:schemeClr val="tx1"/>
                </a:solidFill>
                <a:latin typeface="+mj-lt"/>
              </a:defRPr>
            </a:lvl1pPr>
          </a:lstStyle>
          <a:p>
            <a:r>
              <a:rPr lang="en-GB"/>
              <a:t>Section break heading</a:t>
            </a:r>
            <a:br>
              <a:rPr lang="en-GB"/>
            </a:br>
            <a:r>
              <a:rPr lang="en-GB"/>
              <a:t>(three lines max)</a:t>
            </a:r>
            <a:br>
              <a:rPr lang="en-GB"/>
            </a:br>
            <a:r>
              <a:rPr lang="en-GB"/>
              <a:t>(Johnston 100 Medium – 38pt)</a:t>
            </a:r>
            <a:endParaRPr lang="en-US"/>
          </a:p>
        </p:txBody>
      </p:sp>
      <p:pic>
        <p:nvPicPr>
          <p:cNvPr id="7" name="Picture 6">
            <a:extLst>
              <a:ext uri="{FF2B5EF4-FFF2-40B4-BE49-F238E27FC236}">
                <a16:creationId xmlns:a16="http://schemas.microsoft.com/office/drawing/2014/main" id="{462314EB-5D17-FE37-C038-A9695A870680}"/>
              </a:ext>
            </a:extLst>
          </p:cNvPr>
          <p:cNvPicPr>
            <a:picLocks noChangeAspect="1"/>
          </p:cNvPicPr>
          <p:nvPr userDrawn="1"/>
        </p:nvPicPr>
        <p:blipFill>
          <a:blip r:embed="rId2"/>
          <a:stretch>
            <a:fillRect/>
          </a:stretch>
        </p:blipFill>
        <p:spPr>
          <a:xfrm>
            <a:off x="10921871" y="5778000"/>
            <a:ext cx="1039729" cy="1080000"/>
          </a:xfrm>
          <a:prstGeom prst="rect">
            <a:avLst/>
          </a:prstGeom>
        </p:spPr>
      </p:pic>
    </p:spTree>
    <p:extLst>
      <p:ext uri="{BB962C8B-B14F-4D97-AF65-F5344CB8AC3E}">
        <p14:creationId xmlns:p14="http://schemas.microsoft.com/office/powerpoint/2010/main" val="59379106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heading 0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F060C-6A0A-FB39-05A8-D879523EA376}"/>
              </a:ext>
            </a:extLst>
          </p:cNvPr>
          <p:cNvPicPr>
            <a:picLocks noChangeAspect="1"/>
          </p:cNvPicPr>
          <p:nvPr userDrawn="1"/>
        </p:nvPicPr>
        <p:blipFill>
          <a:blip r:embed="rId2"/>
          <a:stretch>
            <a:fillRect/>
          </a:stretch>
        </p:blipFill>
        <p:spPr>
          <a:xfrm>
            <a:off x="10921871" y="5778000"/>
            <a:ext cx="1039729" cy="1080000"/>
          </a:xfrm>
          <a:prstGeom prst="rect">
            <a:avLst/>
          </a:prstGeom>
        </p:spPr>
      </p:pic>
      <p:sp>
        <p:nvSpPr>
          <p:cNvPr id="5" name="Title 1">
            <a:extLst>
              <a:ext uri="{FF2B5EF4-FFF2-40B4-BE49-F238E27FC236}">
                <a16:creationId xmlns:a16="http://schemas.microsoft.com/office/drawing/2014/main" id="{6519B9A7-A6C1-6983-7215-3AA5948C5C6F}"/>
              </a:ext>
            </a:extLst>
          </p:cNvPr>
          <p:cNvSpPr>
            <a:spLocks noGrp="1"/>
          </p:cNvSpPr>
          <p:nvPr>
            <p:ph type="title" hasCustomPrompt="1"/>
          </p:nvPr>
        </p:nvSpPr>
        <p:spPr>
          <a:xfrm>
            <a:off x="796843" y="4794739"/>
            <a:ext cx="9000000" cy="1476000"/>
          </a:xfrm>
          <a:prstGeom prst="rect">
            <a:avLst/>
          </a:prstGeom>
        </p:spPr>
        <p:txBody>
          <a:bodyPr lIns="0" tIns="0" rIns="0" bIns="0" anchor="ctr"/>
          <a:lstStyle>
            <a:lvl1pPr>
              <a:defRPr sz="3800" b="0" i="0">
                <a:solidFill>
                  <a:schemeClr val="tx1"/>
                </a:solidFill>
                <a:latin typeface="+mj-lt"/>
              </a:defRPr>
            </a:lvl1pPr>
          </a:lstStyle>
          <a:p>
            <a:r>
              <a:rPr lang="en-GB"/>
              <a:t>Section break heading</a:t>
            </a:r>
            <a:br>
              <a:rPr lang="en-GB"/>
            </a:br>
            <a:r>
              <a:rPr lang="en-GB"/>
              <a:t>(three lines max)</a:t>
            </a:r>
            <a:br>
              <a:rPr lang="en-GB"/>
            </a:br>
            <a:r>
              <a:rPr lang="en-GB"/>
              <a:t>(Johnston 100 Medium – 38pt)</a:t>
            </a:r>
            <a:endParaRPr lang="en-US"/>
          </a:p>
        </p:txBody>
      </p:sp>
      <p:sp>
        <p:nvSpPr>
          <p:cNvPr id="7" name="Picture Placeholder 6">
            <a:extLst>
              <a:ext uri="{FF2B5EF4-FFF2-40B4-BE49-F238E27FC236}">
                <a16:creationId xmlns:a16="http://schemas.microsoft.com/office/drawing/2014/main" id="{99E3C70F-CA4A-9AC8-B523-3262AB451881}"/>
              </a:ext>
            </a:extLst>
          </p:cNvPr>
          <p:cNvSpPr>
            <a:spLocks noGrp="1"/>
          </p:cNvSpPr>
          <p:nvPr>
            <p:ph type="pic" sz="quarter" idx="10" hasCustomPrompt="1"/>
          </p:nvPr>
        </p:nvSpPr>
        <p:spPr>
          <a:xfrm>
            <a:off x="264000" y="1"/>
            <a:ext cx="11664000" cy="4320000"/>
          </a:xfrm>
          <a:prstGeom prst="rect">
            <a:avLst/>
          </a:prstGeom>
        </p:spPr>
        <p:txBody>
          <a:bodyPr anchor="ctr"/>
          <a:lstStyle>
            <a:lvl1pPr marL="0" indent="0">
              <a:buNone/>
              <a:defRPr sz="1800"/>
            </a:lvl1pPr>
          </a:lstStyle>
          <a:p>
            <a:r>
              <a:rPr lang="en-GB"/>
              <a:t>Click to insert picture</a:t>
            </a:r>
            <a:br>
              <a:rPr lang="en-GB"/>
            </a:br>
            <a:r>
              <a:rPr lang="en-GB"/>
              <a:t>(add alt text to image for accessibility)</a:t>
            </a:r>
          </a:p>
        </p:txBody>
      </p:sp>
    </p:spTree>
    <p:extLst>
      <p:ext uri="{BB962C8B-B14F-4D97-AF65-F5344CB8AC3E}">
        <p14:creationId xmlns:p14="http://schemas.microsoft.com/office/powerpoint/2010/main" val="265961086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F0692-6AE3-7828-2C55-1F5AF4B2E4C7}"/>
              </a:ext>
              <a:ext uri="{C183D7F6-B498-43B3-948B-1728B52AA6E4}">
                <adec:decorative xmlns:adec="http://schemas.microsoft.com/office/drawing/2017/decorative" val="1"/>
              </a:ext>
            </a:extLst>
          </p:cNvPr>
          <p:cNvPicPr>
            <a:picLocks noChangeAspect="1"/>
          </p:cNvPicPr>
          <p:nvPr userDrawn="1"/>
        </p:nvPicPr>
        <p:blipFill>
          <a:blip r:embed="rId21"/>
          <a:stretch>
            <a:fillRect/>
          </a:stretch>
        </p:blipFill>
        <p:spPr>
          <a:xfrm>
            <a:off x="10921871" y="5778000"/>
            <a:ext cx="1039729" cy="1080000"/>
          </a:xfrm>
          <a:prstGeom prst="rect">
            <a:avLst/>
          </a:prstGeom>
        </p:spPr>
      </p:pic>
      <p:sp>
        <p:nvSpPr>
          <p:cNvPr id="4" name="TextBox 3">
            <a:extLst>
              <a:ext uri="{FF2B5EF4-FFF2-40B4-BE49-F238E27FC236}">
                <a16:creationId xmlns:a16="http://schemas.microsoft.com/office/drawing/2014/main" id="{32DF22F6-8BF8-E1AC-AD76-45600735936A}"/>
              </a:ext>
            </a:extLst>
          </p:cNvPr>
          <p:cNvSpPr txBox="1"/>
          <p:nvPr>
            <p:extLst>
              <p:ext uri="{1162E1C5-73C7-4A58-AE30-91384D911F3F}">
                <p184:classification xmlns:p184="http://schemas.microsoft.com/office/powerpoint/2018/4/main" val="ftr"/>
              </p:ext>
            </p:extLst>
          </p:nvPr>
        </p:nvSpPr>
        <p:spPr>
          <a:xfrm>
            <a:off x="5531612" y="6581140"/>
            <a:ext cx="1168400" cy="213360"/>
          </a:xfrm>
          <a:prstGeom prst="rect">
            <a:avLst/>
          </a:prstGeom>
        </p:spPr>
        <p:txBody>
          <a:bodyPr horzOverflow="overflow" lIns="0" tIns="0" rIns="0" bIns="0">
            <a:spAutoFit/>
          </a:bodyPr>
          <a:lstStyle/>
          <a:p>
            <a:pPr algn="l"/>
            <a:r>
              <a:rPr lang="en-GB" sz="14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TfL RESTRICTED</a:t>
            </a:r>
          </a:p>
        </p:txBody>
      </p:sp>
    </p:spTree>
    <p:extLst>
      <p:ext uri="{BB962C8B-B14F-4D97-AF65-F5344CB8AC3E}">
        <p14:creationId xmlns:p14="http://schemas.microsoft.com/office/powerpoint/2010/main" val="4255562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E9D1B-9269-6B5C-F637-A83B3D7F28B3}"/>
              </a:ext>
            </a:extLst>
          </p:cNvPr>
          <p:cNvSpPr>
            <a:spLocks noGrp="1"/>
          </p:cNvSpPr>
          <p:nvPr>
            <p:ph type="title"/>
          </p:nvPr>
        </p:nvSpPr>
        <p:spPr>
          <a:xfrm>
            <a:off x="672000" y="681037"/>
            <a:ext cx="10260000" cy="1009651"/>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4CF3FA13-ABD4-69A5-C3AD-E9F55ED31431}"/>
              </a:ext>
            </a:extLst>
          </p:cNvPr>
          <p:cNvSpPr>
            <a:spLocks noGrp="1"/>
          </p:cNvSpPr>
          <p:nvPr>
            <p:ph type="body" idx="1"/>
          </p:nvPr>
        </p:nvSpPr>
        <p:spPr>
          <a:xfrm>
            <a:off x="672000" y="1825625"/>
            <a:ext cx="10260000" cy="3992091"/>
          </a:xfrm>
          <a:prstGeom prst="rect">
            <a:avLst/>
          </a:prstGeom>
        </p:spPr>
        <p:txBody>
          <a:bodyPr vert="horz" lIns="0" tIns="0" rIns="0" bIns="0" rtlCol="0" anchor="t" anchorCtr="0">
            <a:noAutofit/>
          </a:bodyPr>
          <a:lstStyle/>
          <a:p>
            <a:pPr lvl="0"/>
            <a:r>
              <a:rPr lang="en-GB"/>
              <a:t>Click to edit Master text styles</a:t>
            </a:r>
          </a:p>
        </p:txBody>
      </p:sp>
      <p:sp>
        <p:nvSpPr>
          <p:cNvPr id="5" name="TextBox 4">
            <a:extLst>
              <a:ext uri="{FF2B5EF4-FFF2-40B4-BE49-F238E27FC236}">
                <a16:creationId xmlns:a16="http://schemas.microsoft.com/office/drawing/2014/main" id="{307E2451-3D13-623D-166D-31813DB14998}"/>
              </a:ext>
            </a:extLst>
          </p:cNvPr>
          <p:cNvSpPr txBox="1"/>
          <p:nvPr userDrawn="1">
            <p:extLst>
              <p:ext uri="{1162E1C5-73C7-4A58-AE30-91384D911F3F}">
                <p184:classification xmlns:p184="http://schemas.microsoft.com/office/powerpoint/2018/4/main" val="ftr"/>
              </p:ext>
            </p:extLst>
          </p:nvPr>
        </p:nvSpPr>
        <p:spPr>
          <a:xfrm>
            <a:off x="5531612" y="6581140"/>
            <a:ext cx="1168400" cy="213360"/>
          </a:xfrm>
          <a:prstGeom prst="rect">
            <a:avLst/>
          </a:prstGeom>
        </p:spPr>
        <p:txBody>
          <a:bodyPr horzOverflow="overflow" lIns="0" tIns="0" rIns="0" bIns="0">
            <a:spAutoFit/>
          </a:bodyPr>
          <a:lstStyle/>
          <a:p>
            <a:pPr algn="l"/>
            <a:r>
              <a:rPr lang="en-GB" sz="14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TfL RESTRICTED</a:t>
            </a:r>
          </a:p>
        </p:txBody>
      </p:sp>
    </p:spTree>
    <p:extLst>
      <p:ext uri="{BB962C8B-B14F-4D97-AF65-F5344CB8AC3E}">
        <p14:creationId xmlns:p14="http://schemas.microsoft.com/office/powerpoint/2010/main" val="33518710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Lst>
  <p:txStyles>
    <p:titleStyle>
      <a:lvl1pPr algn="l" defTabSz="914400" rtl="0" eaLnBrk="1" latinLnBrk="0" hangingPunct="1">
        <a:lnSpc>
          <a:spcPct val="90000"/>
        </a:lnSpc>
        <a:spcBef>
          <a:spcPct val="0"/>
        </a:spcBef>
        <a:buNone/>
        <a:defRPr sz="3800" b="0" i="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hyperlink" Target="https://assets.publishing.service.gov.uk/media/5d839543ed915d52428dc134/uk-chief-medical-officers-physical-activity-guidelin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255A-2194-69E1-FCEF-DEADDC9C240B}"/>
              </a:ext>
            </a:extLst>
          </p:cNvPr>
          <p:cNvSpPr>
            <a:spLocks noGrp="1"/>
          </p:cNvSpPr>
          <p:nvPr>
            <p:ph type="ctrTitle"/>
          </p:nvPr>
        </p:nvSpPr>
        <p:spPr>
          <a:xfrm>
            <a:off x="796842" y="2941304"/>
            <a:ext cx="10911937" cy="1173493"/>
          </a:xfrm>
        </p:spPr>
        <p:txBody>
          <a:bodyPr/>
          <a:lstStyle/>
          <a:p>
            <a:r>
              <a:rPr lang="en-GB" dirty="0"/>
              <a:t>Walking &amp; Wheeling Action Plan</a:t>
            </a:r>
            <a:br>
              <a:rPr lang="en-GB" dirty="0"/>
            </a:br>
            <a:r>
              <a:rPr lang="en-GB" dirty="0"/>
              <a:t>London Healthy Places Network </a:t>
            </a:r>
          </a:p>
        </p:txBody>
      </p:sp>
      <p:sp>
        <p:nvSpPr>
          <p:cNvPr id="10" name="Subtitle 2">
            <a:extLst>
              <a:ext uri="{FF2B5EF4-FFF2-40B4-BE49-F238E27FC236}">
                <a16:creationId xmlns:a16="http://schemas.microsoft.com/office/drawing/2014/main" id="{2EA05EC3-7599-0EFC-8A8F-8D0831647B61}"/>
              </a:ext>
            </a:extLst>
          </p:cNvPr>
          <p:cNvSpPr>
            <a:spLocks noGrp="1"/>
          </p:cNvSpPr>
          <p:nvPr>
            <p:ph type="subTitle" idx="1"/>
          </p:nvPr>
        </p:nvSpPr>
        <p:spPr>
          <a:xfrm>
            <a:off x="796842" y="4761530"/>
            <a:ext cx="7920000" cy="1750106"/>
          </a:xfrm>
        </p:spPr>
        <p:txBody>
          <a:bodyPr lIns="0" tIns="0" rIns="0" bIns="0" anchor="t"/>
          <a:lstStyle/>
          <a:p>
            <a:r>
              <a:rPr lang="en-GB" sz="2000" dirty="0"/>
              <a:t>Elsa Robinson – GLA group Public Health Unit</a:t>
            </a:r>
          </a:p>
          <a:p>
            <a:endParaRPr lang="en-GB" sz="1200" dirty="0"/>
          </a:p>
          <a:p>
            <a:r>
              <a:rPr lang="en-GB" sz="2000" dirty="0"/>
              <a:t>Friday 4 June</a:t>
            </a:r>
          </a:p>
        </p:txBody>
      </p:sp>
    </p:spTree>
    <p:extLst>
      <p:ext uri="{BB962C8B-B14F-4D97-AF65-F5344CB8AC3E}">
        <p14:creationId xmlns:p14="http://schemas.microsoft.com/office/powerpoint/2010/main" val="3895428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D7C78-9475-101E-F98D-3EC5CB63D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BA851-165F-0E6B-5E9C-393DDBFB82E7}"/>
              </a:ext>
            </a:extLst>
          </p:cNvPr>
          <p:cNvSpPr>
            <a:spLocks noGrp="1"/>
          </p:cNvSpPr>
          <p:nvPr>
            <p:ph type="title" idx="4294967295"/>
          </p:nvPr>
        </p:nvSpPr>
        <p:spPr>
          <a:xfrm>
            <a:off x="318070" y="278140"/>
            <a:ext cx="10260013" cy="431800"/>
          </a:xfrm>
        </p:spPr>
        <p:txBody>
          <a:bodyPr/>
          <a:lstStyle/>
          <a:p>
            <a:r>
              <a:rPr lang="en-GB"/>
              <a:t>WWAP Themes</a:t>
            </a:r>
          </a:p>
        </p:txBody>
      </p:sp>
      <p:sp>
        <p:nvSpPr>
          <p:cNvPr id="8" name="TextBox 7">
            <a:extLst>
              <a:ext uri="{FF2B5EF4-FFF2-40B4-BE49-F238E27FC236}">
                <a16:creationId xmlns:a16="http://schemas.microsoft.com/office/drawing/2014/main" id="{E47E52F8-E732-260D-FEBA-C68C4DC921BD}"/>
              </a:ext>
            </a:extLst>
          </p:cNvPr>
          <p:cNvSpPr txBox="1"/>
          <p:nvPr/>
        </p:nvSpPr>
        <p:spPr>
          <a:xfrm>
            <a:off x="255316" y="778770"/>
            <a:ext cx="10260013"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9F"/>
                </a:solidFill>
                <a:effectLst/>
                <a:uLnTx/>
                <a:uFillTx/>
                <a:latin typeface="Johnston100"/>
                <a:ea typeface="+mn-ea"/>
                <a:cs typeface="+mn-cs"/>
              </a:rPr>
              <a:t>A series of actions attributable to each of the themes have been developed and are centred around core principles:</a:t>
            </a:r>
          </a:p>
        </p:txBody>
      </p:sp>
      <p:sp>
        <p:nvSpPr>
          <p:cNvPr id="7" name="TextBox 6">
            <a:extLst>
              <a:ext uri="{FF2B5EF4-FFF2-40B4-BE49-F238E27FC236}">
                <a16:creationId xmlns:a16="http://schemas.microsoft.com/office/drawing/2014/main" id="{F557B56B-B04E-AAFF-A6CF-BA94BC2AABA9}"/>
              </a:ext>
            </a:extLst>
          </p:cNvPr>
          <p:cNvSpPr txBox="1"/>
          <p:nvPr/>
        </p:nvSpPr>
        <p:spPr>
          <a:xfrm>
            <a:off x="255316" y="1398801"/>
            <a:ext cx="10701718" cy="6117125"/>
          </a:xfrm>
          <a:prstGeom prst="rect">
            <a:avLst/>
          </a:prstGeom>
          <a:noFill/>
        </p:spPr>
        <p:txBody>
          <a:bodyPr wrap="square" lIns="74295" tIns="37148" rIns="74295" bIns="37148" anchor="t">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F9F"/>
                </a:solidFill>
                <a:effectLst/>
                <a:uLnTx/>
                <a:uFillTx/>
                <a:latin typeface="Johnston100 Medium"/>
                <a:ea typeface="+mn-ea"/>
                <a:cs typeface="+mn-cs"/>
              </a:rPr>
              <a:t>Transforming London’s places and neighbourhoods by making the walking and wheeling environment safer and more attractive </a:t>
            </a:r>
            <a:endParaRPr kumimoji="0" lang="en-GB" sz="1600" b="0" i="0" u="none" strike="noStrike" kern="1200" cap="none" spc="0" normalizeH="0" baseline="0" noProof="0">
              <a:ln>
                <a:noFill/>
              </a:ln>
              <a:solidFill>
                <a:srgbClr val="0F1DA5"/>
              </a:solidFill>
              <a:effectLst/>
              <a:uLnTx/>
              <a:uFillTx/>
              <a:latin typeface="Johnston100 Medium"/>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1DA5"/>
                </a:solidFill>
                <a:effectLst/>
                <a:uLnTx/>
                <a:uFillTx/>
                <a:latin typeface="Johnston100"/>
                <a:ea typeface="+mn-ea"/>
                <a:cs typeface="+mn-cs"/>
              </a:rPr>
              <a:t>Improving high streets and town centres to create high quality walking and wheeling environments</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F9F"/>
                </a:solidFill>
                <a:effectLst/>
                <a:uLnTx/>
                <a:uFillTx/>
                <a:latin typeface="Johnston100 Medium"/>
                <a:ea typeface="+mn-ea"/>
                <a:cs typeface="+mn-cs"/>
              </a:rPr>
              <a:t>Reducing severance and improving connectivity </a:t>
            </a: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1DA5"/>
                </a:solidFill>
                <a:effectLst/>
                <a:uLnTx/>
                <a:uFillTx/>
                <a:latin typeface="Johnston100"/>
                <a:ea typeface="+mn-ea"/>
                <a:cs typeface="+mn-cs"/>
              </a:rPr>
              <a:t>Reducing severance for those wanting to cross the road and improving connections between walking, wheeling and other modes of public transport </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F9F"/>
                </a:solidFill>
                <a:effectLst/>
                <a:uLnTx/>
                <a:uFillTx/>
                <a:latin typeface="Johnston100 Medium"/>
                <a:ea typeface="+mn-ea"/>
                <a:cs typeface="+mn-cs"/>
              </a:rPr>
              <a:t>Making walking and wheeling more inclusive so that everyone can enjoy the benefits </a:t>
            </a: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1DA5"/>
                </a:solidFill>
                <a:effectLst/>
                <a:uLnTx/>
                <a:uFillTx/>
                <a:latin typeface="Johnston100"/>
                <a:ea typeface="+mn-ea"/>
                <a:cs typeface="+mn-cs"/>
              </a:rPr>
              <a:t>Removing barriers to walking and wheeling and designing safe and inclusive streets</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F9F"/>
                </a:solidFill>
                <a:effectLst/>
                <a:uLnTx/>
                <a:uFillTx/>
                <a:latin typeface="Johnston100 Medium"/>
                <a:ea typeface="+mn-ea"/>
                <a:cs typeface="+mn-cs"/>
              </a:rPr>
              <a:t>Getting even more of London’s children and young people walking </a:t>
            </a: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1DA5"/>
                </a:solidFill>
                <a:effectLst/>
                <a:uLnTx/>
                <a:uFillTx/>
                <a:latin typeface="Johnston100"/>
                <a:ea typeface="+mn-ea"/>
                <a:cs typeface="+mn-cs"/>
              </a:rPr>
              <a:t>Creating behaviour change and promoting walking as the top transport mode for school travel</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0F9F"/>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F9F"/>
                </a:solidFill>
                <a:effectLst/>
                <a:uLnTx/>
                <a:uFillTx/>
                <a:latin typeface="Johnston100 Medium"/>
                <a:ea typeface="+mn-ea"/>
                <a:cs typeface="+mn-cs"/>
              </a:rPr>
              <a:t>Enabling walking and wheeling for leisure – connecting green spaces </a:t>
            </a: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1DA5"/>
                </a:solidFill>
                <a:effectLst/>
                <a:uLnTx/>
                <a:uFillTx/>
                <a:latin typeface="Johnston100"/>
                <a:ea typeface="+mn-ea"/>
                <a:cs typeface="+mn-cs"/>
              </a:rPr>
              <a:t>Creating new pedestrian routes which connect London's waterways and green spaces</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F9F"/>
                </a:solidFill>
                <a:effectLst/>
                <a:uLnTx/>
                <a:uFillTx/>
                <a:latin typeface="Johnston100 Medium"/>
                <a:ea typeface="+mn-ea"/>
                <a:cs typeface="+mn-cs"/>
              </a:rPr>
              <a:t>Being ready for the future</a:t>
            </a:r>
          </a:p>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1DA5"/>
                </a:solidFill>
                <a:effectLst/>
                <a:uLnTx/>
                <a:uFillTx/>
                <a:latin typeface="Johnston100"/>
                <a:ea typeface="+mn-ea"/>
                <a:cs typeface="+mn-cs"/>
              </a:rPr>
              <a:t>Providing a series of measures that will improve biodiversity, address climate change adaptation needs and reduce the risk of flooding on London's streets</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F1DA5"/>
              </a:solidFill>
              <a:effectLst/>
              <a:uLnTx/>
              <a:uFillTx/>
              <a:latin typeface="Johnston100"/>
              <a:ea typeface="+mn-ea"/>
              <a:cs typeface="+mn-cs"/>
            </a:endParaRPr>
          </a:p>
          <a:p>
            <a:pPr marL="285750" marR="0" lvl="0" indent="-285750" algn="l" defTabSz="7429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63" b="0" i="0" u="none" strike="noStrike" kern="1200" cap="none" spc="0" normalizeH="0" baseline="0" noProof="0">
              <a:ln>
                <a:noFill/>
              </a:ln>
              <a:solidFill>
                <a:srgbClr val="000F9F"/>
              </a:solidFill>
              <a:effectLst/>
              <a:uLnTx/>
              <a:uFillTx/>
              <a:latin typeface="Johnston100"/>
              <a:ea typeface="+mn-ea"/>
              <a:cs typeface="+mn-cs"/>
            </a:endParaRPr>
          </a:p>
        </p:txBody>
      </p:sp>
      <p:sp>
        <p:nvSpPr>
          <p:cNvPr id="9" name="Rectangle: Rounded Corners 8">
            <a:extLst>
              <a:ext uri="{FF2B5EF4-FFF2-40B4-BE49-F238E27FC236}">
                <a16:creationId xmlns:a16="http://schemas.microsoft.com/office/drawing/2014/main" id="{CD8D3334-C3F7-E218-7DAD-154A0AF93B3E}"/>
              </a:ext>
            </a:extLst>
          </p:cNvPr>
          <p:cNvSpPr/>
          <p:nvPr/>
        </p:nvSpPr>
        <p:spPr>
          <a:xfrm>
            <a:off x="255316" y="1394697"/>
            <a:ext cx="10701718" cy="864154"/>
          </a:xfrm>
          <a:prstGeom prst="roundRect">
            <a:avLst/>
          </a:prstGeom>
          <a:noFill/>
          <a:ln>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p:txBody>
      </p:sp>
      <p:sp>
        <p:nvSpPr>
          <p:cNvPr id="11" name="Rectangle: Rounded Corners 10">
            <a:extLst>
              <a:ext uri="{FF2B5EF4-FFF2-40B4-BE49-F238E27FC236}">
                <a16:creationId xmlns:a16="http://schemas.microsoft.com/office/drawing/2014/main" id="{A4439488-3BE9-35AE-FA4A-F6D450A17E45}"/>
              </a:ext>
            </a:extLst>
          </p:cNvPr>
          <p:cNvSpPr/>
          <p:nvPr/>
        </p:nvSpPr>
        <p:spPr>
          <a:xfrm>
            <a:off x="255316" y="2294106"/>
            <a:ext cx="10701718" cy="939713"/>
          </a:xfrm>
          <a:prstGeom prst="roundRect">
            <a:avLst/>
          </a:prstGeom>
          <a:noFill/>
          <a:ln>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p:txBody>
      </p:sp>
      <p:sp>
        <p:nvSpPr>
          <p:cNvPr id="13" name="Rectangle: Rounded Corners 12">
            <a:extLst>
              <a:ext uri="{FF2B5EF4-FFF2-40B4-BE49-F238E27FC236}">
                <a16:creationId xmlns:a16="http://schemas.microsoft.com/office/drawing/2014/main" id="{44E60460-72BE-4F90-45CB-EE37E130FDB0}"/>
              </a:ext>
            </a:extLst>
          </p:cNvPr>
          <p:cNvSpPr/>
          <p:nvPr/>
        </p:nvSpPr>
        <p:spPr>
          <a:xfrm>
            <a:off x="255316" y="3269075"/>
            <a:ext cx="10701718" cy="648248"/>
          </a:xfrm>
          <a:prstGeom prst="roundRect">
            <a:avLst/>
          </a:prstGeom>
          <a:noFill/>
          <a:ln>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p:txBody>
      </p:sp>
      <p:sp>
        <p:nvSpPr>
          <p:cNvPr id="14" name="Rectangle: Rounded Corners 13">
            <a:extLst>
              <a:ext uri="{FF2B5EF4-FFF2-40B4-BE49-F238E27FC236}">
                <a16:creationId xmlns:a16="http://schemas.microsoft.com/office/drawing/2014/main" id="{5C204F7B-55EB-46BE-E89D-6E5BFE6F0493}"/>
              </a:ext>
            </a:extLst>
          </p:cNvPr>
          <p:cNvSpPr/>
          <p:nvPr/>
        </p:nvSpPr>
        <p:spPr>
          <a:xfrm>
            <a:off x="255316" y="3979058"/>
            <a:ext cx="10701718" cy="648248"/>
          </a:xfrm>
          <a:prstGeom prst="roundRect">
            <a:avLst/>
          </a:prstGeom>
          <a:noFill/>
          <a:ln>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p:txBody>
      </p:sp>
      <p:sp>
        <p:nvSpPr>
          <p:cNvPr id="15" name="Rectangle: Rounded Corners 14">
            <a:extLst>
              <a:ext uri="{FF2B5EF4-FFF2-40B4-BE49-F238E27FC236}">
                <a16:creationId xmlns:a16="http://schemas.microsoft.com/office/drawing/2014/main" id="{966320E5-E4FD-F614-388F-BD141FCC91B0}"/>
              </a:ext>
            </a:extLst>
          </p:cNvPr>
          <p:cNvSpPr/>
          <p:nvPr/>
        </p:nvSpPr>
        <p:spPr>
          <a:xfrm>
            <a:off x="255316" y="4706969"/>
            <a:ext cx="10701718" cy="648248"/>
          </a:xfrm>
          <a:prstGeom prst="roundRect">
            <a:avLst/>
          </a:prstGeom>
          <a:noFill/>
          <a:ln>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p:txBody>
      </p:sp>
      <p:sp>
        <p:nvSpPr>
          <p:cNvPr id="16" name="Rectangle: Rounded Corners 15">
            <a:extLst>
              <a:ext uri="{FF2B5EF4-FFF2-40B4-BE49-F238E27FC236}">
                <a16:creationId xmlns:a16="http://schemas.microsoft.com/office/drawing/2014/main" id="{2FB98164-0626-A224-6135-FF3C790B146F}"/>
              </a:ext>
            </a:extLst>
          </p:cNvPr>
          <p:cNvSpPr/>
          <p:nvPr/>
        </p:nvSpPr>
        <p:spPr>
          <a:xfrm>
            <a:off x="255316" y="5388891"/>
            <a:ext cx="10701718" cy="787537"/>
          </a:xfrm>
          <a:prstGeom prst="roundRect">
            <a:avLst/>
          </a:prstGeom>
          <a:noFill/>
          <a:ln>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EFE"/>
              </a:solidFill>
              <a:effectLst/>
              <a:uLnTx/>
              <a:uFillTx/>
              <a:latin typeface="Johnston100"/>
              <a:ea typeface="+mn-ea"/>
              <a:cs typeface="+mn-cs"/>
            </a:endParaRPr>
          </a:p>
        </p:txBody>
      </p:sp>
      <p:sp>
        <p:nvSpPr>
          <p:cNvPr id="3" name="Rectangle 2">
            <a:extLst>
              <a:ext uri="{FF2B5EF4-FFF2-40B4-BE49-F238E27FC236}">
                <a16:creationId xmlns:a16="http://schemas.microsoft.com/office/drawing/2014/main" id="{852E1776-62B2-7206-9BBC-BC389E422243}"/>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F9F"/>
                </a:solidFill>
                <a:effectLst/>
                <a:uLnTx/>
                <a:uFillTx/>
                <a:latin typeface="Johnston100 Medium"/>
                <a:ea typeface="+mn-ea"/>
                <a:cs typeface="+mn-cs"/>
              </a:rPr>
              <a:t>TfL DRAFT - RESTRICTED</a:t>
            </a:r>
          </a:p>
        </p:txBody>
      </p:sp>
    </p:spTree>
    <p:extLst>
      <p:ext uri="{BB962C8B-B14F-4D97-AF65-F5344CB8AC3E}">
        <p14:creationId xmlns:p14="http://schemas.microsoft.com/office/powerpoint/2010/main" val="1244766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49DE-509C-A54D-33B7-7AC766E3039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27ECB81-5DCD-88CF-4B28-8759A3E6DF94}"/>
              </a:ext>
            </a:extLst>
          </p:cNvPr>
          <p:cNvSpPr/>
          <p:nvPr/>
        </p:nvSpPr>
        <p:spPr>
          <a:xfrm>
            <a:off x="442076" y="2164751"/>
            <a:ext cx="5280938" cy="410445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sp>
        <p:nvSpPr>
          <p:cNvPr id="2" name="Title 1">
            <a:extLst>
              <a:ext uri="{FF2B5EF4-FFF2-40B4-BE49-F238E27FC236}">
                <a16:creationId xmlns:a16="http://schemas.microsoft.com/office/drawing/2014/main" id="{FAB8C381-EF1D-4C27-B4A1-B791DFAC7C59}"/>
              </a:ext>
            </a:extLst>
          </p:cNvPr>
          <p:cNvSpPr>
            <a:spLocks noGrp="1"/>
          </p:cNvSpPr>
          <p:nvPr>
            <p:ph type="title"/>
          </p:nvPr>
        </p:nvSpPr>
        <p:spPr>
          <a:xfrm>
            <a:off x="415843" y="551785"/>
            <a:ext cx="10620000" cy="432000"/>
          </a:xfrm>
        </p:spPr>
        <p:txBody>
          <a:bodyPr lIns="0" tIns="0" rIns="0" bIns="0" anchor="t"/>
          <a:lstStyle/>
          <a:p>
            <a:r>
              <a:rPr lang="en-GB" dirty="0"/>
              <a:t>Themes 1 and 2</a:t>
            </a:r>
          </a:p>
        </p:txBody>
      </p:sp>
      <p:sp>
        <p:nvSpPr>
          <p:cNvPr id="3" name="Text Placeholder 2">
            <a:extLst>
              <a:ext uri="{FF2B5EF4-FFF2-40B4-BE49-F238E27FC236}">
                <a16:creationId xmlns:a16="http://schemas.microsoft.com/office/drawing/2014/main" id="{979B4F62-7285-2BC3-40E5-A9127464A310}"/>
              </a:ext>
            </a:extLst>
          </p:cNvPr>
          <p:cNvSpPr>
            <a:spLocks noGrp="1"/>
          </p:cNvSpPr>
          <p:nvPr>
            <p:ph type="body" sz="quarter" idx="11"/>
          </p:nvPr>
        </p:nvSpPr>
        <p:spPr>
          <a:xfrm>
            <a:off x="675484" y="2378148"/>
            <a:ext cx="4834253" cy="4209725"/>
          </a:xfrm>
        </p:spPr>
        <p:txBody>
          <a:bodyPr lIns="0" tIns="0" rIns="0" bIns="0" anchor="t"/>
          <a:lstStyle/>
          <a:p>
            <a:pPr marL="342900" indent="-342900">
              <a:buFont typeface="Arial,Sans-Serif" panose="020B0604020202020204" pitchFamily="34" charset="0"/>
              <a:buChar char="•"/>
            </a:pPr>
            <a:r>
              <a:rPr lang="en-GB" sz="1700"/>
              <a:t>Develop a central London movement strategy</a:t>
            </a:r>
          </a:p>
          <a:p>
            <a:pPr marL="342900" indent="-342900">
              <a:buFont typeface="Arial,Sans-Serif" panose="020B0604020202020204" pitchFamily="34" charset="0"/>
              <a:buChar char="•"/>
            </a:pPr>
            <a:r>
              <a:rPr lang="en-GB" sz="1700"/>
              <a:t>Pedestrianise Oxford Street</a:t>
            </a:r>
            <a:endParaRPr lang="en-US" sz="1700"/>
          </a:p>
          <a:p>
            <a:pPr marL="342900" indent="-342900">
              <a:buFont typeface="Arial,Sans-Serif" panose="020B0604020202020204" pitchFamily="34" charset="0"/>
              <a:buChar char="•"/>
            </a:pPr>
            <a:r>
              <a:rPr lang="en-GB" sz="1700"/>
              <a:t>Help boroughs to transform town centres and high streets to support local economies. Including piloting timed, safety restrictions in cultural and hospitality districts to support the nighttime economy</a:t>
            </a:r>
          </a:p>
          <a:p>
            <a:pPr marL="342900" indent="-342900">
              <a:buFont typeface="Arial,Sans-Serif" panose="020B0604020202020204" pitchFamily="34" charset="0"/>
              <a:buChar char="•"/>
            </a:pPr>
            <a:r>
              <a:rPr lang="en-GB" sz="1700"/>
              <a:t>Support boroughs to create projects and schemes that encourage people to walk and wheel more</a:t>
            </a:r>
            <a:endParaRPr lang="en-GB" sz="1700" strike="sngStrike"/>
          </a:p>
        </p:txBody>
      </p:sp>
      <p:sp>
        <p:nvSpPr>
          <p:cNvPr id="6" name="Rectangle 5">
            <a:extLst>
              <a:ext uri="{FF2B5EF4-FFF2-40B4-BE49-F238E27FC236}">
                <a16:creationId xmlns:a16="http://schemas.microsoft.com/office/drawing/2014/main" id="{ECD73724-6F18-68F3-F4F8-18AEB247B0D5}"/>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F9F"/>
                </a:solidFill>
                <a:effectLst/>
                <a:uLnTx/>
                <a:uFillTx/>
                <a:latin typeface="Johnston100 Medium"/>
                <a:ea typeface="+mn-ea"/>
                <a:cs typeface="+mn-cs"/>
              </a:rPr>
              <a:t>TfL DRAFT - RESTRICTED</a:t>
            </a:r>
          </a:p>
        </p:txBody>
      </p:sp>
      <p:sp>
        <p:nvSpPr>
          <p:cNvPr id="11" name="Rectangle 10">
            <a:extLst>
              <a:ext uri="{FF2B5EF4-FFF2-40B4-BE49-F238E27FC236}">
                <a16:creationId xmlns:a16="http://schemas.microsoft.com/office/drawing/2014/main" id="{1E1216FC-35CD-6A17-D6A7-1B66F015313A}"/>
              </a:ext>
            </a:extLst>
          </p:cNvPr>
          <p:cNvSpPr/>
          <p:nvPr/>
        </p:nvSpPr>
        <p:spPr>
          <a:xfrm>
            <a:off x="446678" y="1370711"/>
            <a:ext cx="5279459"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EFEFE"/>
                </a:solidFill>
                <a:effectLst/>
                <a:uLnTx/>
                <a:uFillTx/>
                <a:latin typeface="Johnston100"/>
                <a:ea typeface="+mn-ea"/>
                <a:cs typeface="+mn-cs"/>
              </a:rPr>
              <a:t>1. Transforming London's places and neighbourhoods</a:t>
            </a:r>
            <a:endParaRPr kumimoji="0" lang="en-GB" sz="2400" b="0" i="0" u="none" strike="noStrike" kern="1200" cap="none" spc="0" normalizeH="0" baseline="0" noProof="0">
              <a:ln>
                <a:noFill/>
              </a:ln>
              <a:solidFill>
                <a:srgbClr val="000000"/>
              </a:solidFill>
              <a:effectLst/>
              <a:uLnTx/>
              <a:uFillTx/>
              <a:latin typeface="Johnston100"/>
              <a:ea typeface="+mn-ea"/>
              <a:cs typeface="+mn-cs"/>
            </a:endParaRPr>
          </a:p>
        </p:txBody>
      </p:sp>
      <p:grpSp>
        <p:nvGrpSpPr>
          <p:cNvPr id="15" name="Group 14">
            <a:extLst>
              <a:ext uri="{FF2B5EF4-FFF2-40B4-BE49-F238E27FC236}">
                <a16:creationId xmlns:a16="http://schemas.microsoft.com/office/drawing/2014/main" id="{B492643E-F669-1FFE-FEEB-1742FDC6F922}"/>
              </a:ext>
            </a:extLst>
          </p:cNvPr>
          <p:cNvGrpSpPr/>
          <p:nvPr/>
        </p:nvGrpSpPr>
        <p:grpSpPr>
          <a:xfrm>
            <a:off x="6102314" y="1384082"/>
            <a:ext cx="5279459" cy="5184408"/>
            <a:chOff x="816541" y="863221"/>
            <a:chExt cx="5279459" cy="5184408"/>
          </a:xfrm>
        </p:grpSpPr>
        <p:sp>
          <p:nvSpPr>
            <p:cNvPr id="8" name="Rectangle 7">
              <a:extLst>
                <a:ext uri="{FF2B5EF4-FFF2-40B4-BE49-F238E27FC236}">
                  <a16:creationId xmlns:a16="http://schemas.microsoft.com/office/drawing/2014/main" id="{7DD76543-7677-8F52-DF52-7E6D82A7C045}"/>
                </a:ext>
              </a:extLst>
            </p:cNvPr>
            <p:cNvSpPr/>
            <p:nvPr/>
          </p:nvSpPr>
          <p:spPr>
            <a:xfrm>
              <a:off x="826549" y="1657141"/>
              <a:ext cx="5269086" cy="410129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sp>
          <p:nvSpPr>
            <p:cNvPr id="9" name="Text Placeholder 2">
              <a:extLst>
                <a:ext uri="{FF2B5EF4-FFF2-40B4-BE49-F238E27FC236}">
                  <a16:creationId xmlns:a16="http://schemas.microsoft.com/office/drawing/2014/main" id="{EC51B282-CD2A-D9A7-1FB3-D4A9A52FD8D6}"/>
                </a:ext>
              </a:extLst>
            </p:cNvPr>
            <p:cNvSpPr>
              <a:spLocks noGrp="1"/>
            </p:cNvSpPr>
            <p:nvPr/>
          </p:nvSpPr>
          <p:spPr>
            <a:xfrm>
              <a:off x="915188" y="1828258"/>
              <a:ext cx="4959644" cy="4219371"/>
            </a:xfrm>
            <a:prstGeom prst="rect">
              <a:avLst/>
            </a:prstGeom>
          </p:spPr>
          <p:txBody>
            <a:bodyPr lIns="0" tIns="0" rIns="0" bIns="0" anchor="t"/>
            <a:lstStyle>
              <a:lvl1pPr marL="0" indent="0" algn="l" defTabSz="914400" rtl="0" eaLnBrk="1" latinLnBrk="0" hangingPunct="1">
                <a:lnSpc>
                  <a:spcPct val="90000"/>
                </a:lnSpc>
                <a:spcBef>
                  <a:spcPts val="24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1750" b="0" i="0" u="none" strike="noStrike" kern="1200" cap="none" spc="0" normalizeH="0" baseline="0" noProof="0">
                  <a:ln>
                    <a:noFill/>
                  </a:ln>
                  <a:solidFill>
                    <a:srgbClr val="000F9F"/>
                  </a:solidFill>
                  <a:effectLst/>
                  <a:uLnTx/>
                  <a:uFillTx/>
                  <a:latin typeface="Johnston100"/>
                  <a:ea typeface="+mn-ea"/>
                  <a:cs typeface="+mn-cs"/>
                </a:rPr>
                <a:t>Provide safe and convenient crossings</a:t>
              </a:r>
            </a:p>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1750" b="0" i="0" u="none" strike="noStrike" kern="1200" cap="none" spc="0" normalizeH="0" baseline="0" noProof="0">
                  <a:ln>
                    <a:noFill/>
                  </a:ln>
                  <a:solidFill>
                    <a:srgbClr val="000F9F"/>
                  </a:solidFill>
                  <a:effectLst/>
                  <a:uLnTx/>
                  <a:uFillTx/>
                  <a:latin typeface="Johnston100"/>
                  <a:ea typeface="+mn-ea"/>
                  <a:cs typeface="+mn-cs"/>
                </a:rPr>
                <a:t>Support safer crossings at side roads by raising awareness of the Highway Code rules and exploring design interventions, including piloting side road zebra crossings on the TfL road network</a:t>
              </a:r>
            </a:p>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1750" b="0" i="0" u="none" strike="noStrike" kern="1200" cap="none" spc="0" normalizeH="0" baseline="0" noProof="0">
                  <a:ln>
                    <a:noFill/>
                  </a:ln>
                  <a:solidFill>
                    <a:srgbClr val="000F9F"/>
                  </a:solidFill>
                  <a:effectLst/>
                  <a:uLnTx/>
                  <a:uFillTx/>
                  <a:latin typeface="Johnston100"/>
                  <a:ea typeface="+mn-ea"/>
                  <a:cs typeface="+mn-cs"/>
                </a:rPr>
                <a:t>Ensure that walking and wheeling integrate with public transport (tube, rail and buses) as part of a whole journey experience</a:t>
              </a:r>
            </a:p>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1750" b="0" i="0" u="none" strike="noStrike" kern="1200" cap="none" spc="0" normalizeH="0" baseline="0" noProof="0">
                  <a:ln>
                    <a:noFill/>
                  </a:ln>
                  <a:solidFill>
                    <a:srgbClr val="000F9F"/>
                  </a:solidFill>
                  <a:effectLst/>
                  <a:uLnTx/>
                  <a:uFillTx/>
                  <a:latin typeface="Johnston100"/>
                  <a:ea typeface="+mn-ea"/>
                  <a:cs typeface="+mn-cs"/>
                </a:rPr>
                <a:t>Make London easier to navigate through clear and efficient wayfinding including improved signage and online information</a:t>
              </a:r>
            </a:p>
          </p:txBody>
        </p:sp>
        <p:sp>
          <p:nvSpPr>
            <p:cNvPr id="10" name="Rectangle 9">
              <a:extLst>
                <a:ext uri="{FF2B5EF4-FFF2-40B4-BE49-F238E27FC236}">
                  <a16:creationId xmlns:a16="http://schemas.microsoft.com/office/drawing/2014/main" id="{3CCE315A-E1AE-E8AB-C110-1FC53C197974}"/>
                </a:ext>
              </a:extLst>
            </p:cNvPr>
            <p:cNvSpPr/>
            <p:nvPr/>
          </p:nvSpPr>
          <p:spPr>
            <a:xfrm>
              <a:off x="816541" y="863221"/>
              <a:ext cx="5279459"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EFEFE"/>
                  </a:solidFill>
                  <a:effectLst/>
                  <a:uLnTx/>
                  <a:uFillTx/>
                  <a:latin typeface="Johnston100"/>
                  <a:ea typeface="+mn-ea"/>
                  <a:cs typeface="+mn-cs"/>
                </a:rPr>
                <a:t>2. Reducing severance and improving connectivity</a:t>
              </a:r>
              <a:endParaRPr kumimoji="0" lang="en-GB" sz="2400" b="0" i="0" u="none" strike="noStrike" kern="1200" cap="none" spc="0" normalizeH="0" baseline="0" noProof="0">
                <a:ln>
                  <a:noFill/>
                </a:ln>
                <a:solidFill>
                  <a:srgbClr val="000000"/>
                </a:solidFill>
                <a:effectLst/>
                <a:uLnTx/>
                <a:uFillTx/>
                <a:latin typeface="Johnston100"/>
                <a:ea typeface="+mn-ea"/>
                <a:cs typeface="+mn-cs"/>
              </a:endParaRPr>
            </a:p>
          </p:txBody>
        </p:sp>
      </p:grpSp>
    </p:spTree>
    <p:extLst>
      <p:ext uri="{BB962C8B-B14F-4D97-AF65-F5344CB8AC3E}">
        <p14:creationId xmlns:p14="http://schemas.microsoft.com/office/powerpoint/2010/main" val="201697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40E38-277C-72B3-60E8-F58FB97BB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F2097-B59B-4620-8C38-BEFF649906F8}"/>
              </a:ext>
            </a:extLst>
          </p:cNvPr>
          <p:cNvSpPr>
            <a:spLocks noGrp="1"/>
          </p:cNvSpPr>
          <p:nvPr>
            <p:ph type="title"/>
          </p:nvPr>
        </p:nvSpPr>
        <p:spPr>
          <a:xfrm>
            <a:off x="406368" y="349761"/>
            <a:ext cx="10620000" cy="432000"/>
          </a:xfrm>
        </p:spPr>
        <p:txBody>
          <a:bodyPr lIns="0" tIns="0" rIns="0" bIns="0" anchor="t"/>
          <a:lstStyle/>
          <a:p>
            <a:r>
              <a:rPr lang="en-GB" dirty="0"/>
              <a:t>Themes 3 and 4</a:t>
            </a:r>
          </a:p>
        </p:txBody>
      </p:sp>
      <p:sp>
        <p:nvSpPr>
          <p:cNvPr id="6" name="Rectangle 5">
            <a:extLst>
              <a:ext uri="{FF2B5EF4-FFF2-40B4-BE49-F238E27FC236}">
                <a16:creationId xmlns:a16="http://schemas.microsoft.com/office/drawing/2014/main" id="{F2822754-ED1B-6752-7C5C-24B7673A3CE8}"/>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F9F"/>
                </a:solidFill>
                <a:effectLst/>
                <a:uLnTx/>
                <a:uFillTx/>
                <a:latin typeface="Johnston100 Medium"/>
                <a:ea typeface="+mn-ea"/>
                <a:cs typeface="+mn-cs"/>
              </a:rPr>
              <a:t>TfL DRAFT - RESTRICTED</a:t>
            </a:r>
          </a:p>
        </p:txBody>
      </p:sp>
      <p:grpSp>
        <p:nvGrpSpPr>
          <p:cNvPr id="9" name="Group 8">
            <a:extLst>
              <a:ext uri="{FF2B5EF4-FFF2-40B4-BE49-F238E27FC236}">
                <a16:creationId xmlns:a16="http://schemas.microsoft.com/office/drawing/2014/main" id="{009857F4-C611-0661-382A-7589497903AC}"/>
              </a:ext>
            </a:extLst>
          </p:cNvPr>
          <p:cNvGrpSpPr/>
          <p:nvPr/>
        </p:nvGrpSpPr>
        <p:grpSpPr>
          <a:xfrm>
            <a:off x="6528574" y="1057280"/>
            <a:ext cx="5295191" cy="5188226"/>
            <a:chOff x="802459" y="1449109"/>
            <a:chExt cx="5295191" cy="5188226"/>
          </a:xfrm>
        </p:grpSpPr>
        <p:sp>
          <p:nvSpPr>
            <p:cNvPr id="5" name="Rectangle 4">
              <a:extLst>
                <a:ext uri="{FF2B5EF4-FFF2-40B4-BE49-F238E27FC236}">
                  <a16:creationId xmlns:a16="http://schemas.microsoft.com/office/drawing/2014/main" id="{8AB5FDA1-B7C3-8898-DF54-B95C35BABD39}"/>
                </a:ext>
              </a:extLst>
            </p:cNvPr>
            <p:cNvSpPr/>
            <p:nvPr/>
          </p:nvSpPr>
          <p:spPr>
            <a:xfrm>
              <a:off x="802459" y="2232851"/>
              <a:ext cx="5295191" cy="3797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sp>
          <p:nvSpPr>
            <p:cNvPr id="7" name="Text Placeholder 2">
              <a:extLst>
                <a:ext uri="{FF2B5EF4-FFF2-40B4-BE49-F238E27FC236}">
                  <a16:creationId xmlns:a16="http://schemas.microsoft.com/office/drawing/2014/main" id="{37DE07F5-FB3C-9F22-06B2-8C16936C334B}"/>
                </a:ext>
              </a:extLst>
            </p:cNvPr>
            <p:cNvSpPr>
              <a:spLocks noGrp="1"/>
            </p:cNvSpPr>
            <p:nvPr/>
          </p:nvSpPr>
          <p:spPr>
            <a:xfrm>
              <a:off x="1032370" y="2456546"/>
              <a:ext cx="4950000" cy="4180789"/>
            </a:xfrm>
            <a:prstGeom prst="rect">
              <a:avLst/>
            </a:prstGeom>
          </p:spPr>
          <p:txBody>
            <a:bodyPr lIns="0" tIns="0" rIns="0" bIns="0" anchor="t"/>
            <a:lstStyle>
              <a:lvl1pPr marL="0" indent="0" algn="l" defTabSz="914400" rtl="0" eaLnBrk="1" latinLnBrk="0" hangingPunct="1">
                <a:lnSpc>
                  <a:spcPct val="90000"/>
                </a:lnSpc>
                <a:spcBef>
                  <a:spcPts val="24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Make walking and wheeling the first choice for travelling to school by increasing the number of School Streets</a:t>
              </a:r>
            </a:p>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Promote walking and wheeling through school behaviour change initiatives</a:t>
              </a:r>
            </a:p>
            <a:p>
              <a:pPr marL="342900" marR="0" lvl="0" indent="-342900" algn="l" defTabSz="914400" rtl="0" eaLnBrk="1" fontAlgn="auto" latinLnBrk="0" hangingPunct="1">
                <a:lnSpc>
                  <a:spcPct val="90000"/>
                </a:lnSpc>
                <a:spcBef>
                  <a:spcPts val="2400"/>
                </a:spcBef>
                <a:spcAft>
                  <a:spcPts val="0"/>
                </a:spcAft>
                <a:buClrTx/>
                <a:buSzTx/>
                <a:buFont typeface="Arial,Sans-Serif" panose="020B0604020202020204" pitchFamily="34" charset="0"/>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Encourage child-friendly streets by publishing a ‘streets for children’ toolkit</a:t>
              </a:r>
            </a:p>
          </p:txBody>
        </p:sp>
        <p:sp>
          <p:nvSpPr>
            <p:cNvPr id="8" name="Rectangle 7">
              <a:extLst>
                <a:ext uri="{FF2B5EF4-FFF2-40B4-BE49-F238E27FC236}">
                  <a16:creationId xmlns:a16="http://schemas.microsoft.com/office/drawing/2014/main" id="{70FA18A1-FE7D-0E4E-486D-ED9B7969684F}"/>
                </a:ext>
              </a:extLst>
            </p:cNvPr>
            <p:cNvSpPr/>
            <p:nvPr/>
          </p:nvSpPr>
          <p:spPr>
            <a:xfrm>
              <a:off x="803564" y="1449109"/>
              <a:ext cx="5289105"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EFEFE"/>
                  </a:solidFill>
                  <a:effectLst/>
                  <a:uLnTx/>
                  <a:uFillTx/>
                  <a:latin typeface="Johnston100"/>
                  <a:ea typeface="+mn-ea"/>
                  <a:cs typeface="+mn-cs"/>
                </a:rPr>
                <a:t>4. Getting more children and young people walking and wheeling</a:t>
              </a:r>
              <a:endParaRPr kumimoji="0" lang="en-GB" sz="2400" b="0" i="0" u="none" strike="noStrike" kern="1200" cap="none" spc="0" normalizeH="0" baseline="0" noProof="0">
                <a:ln>
                  <a:noFill/>
                </a:ln>
                <a:solidFill>
                  <a:srgbClr val="000000"/>
                </a:solidFill>
                <a:effectLst/>
                <a:uLnTx/>
                <a:uFillTx/>
                <a:latin typeface="Johnston100"/>
                <a:ea typeface="+mn-ea"/>
                <a:cs typeface="+mn-cs"/>
              </a:endParaRPr>
            </a:p>
          </p:txBody>
        </p:sp>
      </p:grpSp>
      <p:grpSp>
        <p:nvGrpSpPr>
          <p:cNvPr id="21" name="Group 20">
            <a:extLst>
              <a:ext uri="{FF2B5EF4-FFF2-40B4-BE49-F238E27FC236}">
                <a16:creationId xmlns:a16="http://schemas.microsoft.com/office/drawing/2014/main" id="{D9E6FAC0-4C7A-4322-4499-99D7A327A4AF}"/>
              </a:ext>
            </a:extLst>
          </p:cNvPr>
          <p:cNvGrpSpPr/>
          <p:nvPr/>
        </p:nvGrpSpPr>
        <p:grpSpPr>
          <a:xfrm>
            <a:off x="417858" y="1054399"/>
            <a:ext cx="5288177" cy="5453840"/>
            <a:chOff x="6489184" y="867493"/>
            <a:chExt cx="5288177" cy="5170696"/>
          </a:xfrm>
        </p:grpSpPr>
        <p:sp>
          <p:nvSpPr>
            <p:cNvPr id="18" name="Text Placeholder 3">
              <a:extLst>
                <a:ext uri="{FF2B5EF4-FFF2-40B4-BE49-F238E27FC236}">
                  <a16:creationId xmlns:a16="http://schemas.microsoft.com/office/drawing/2014/main" id="{53AE757D-BA54-F9FC-A563-D0984E6606BE}"/>
                </a:ext>
              </a:extLst>
            </p:cNvPr>
            <p:cNvSpPr>
              <a:spLocks noGrp="1"/>
            </p:cNvSpPr>
            <p:nvPr/>
          </p:nvSpPr>
          <p:spPr>
            <a:xfrm>
              <a:off x="6607456" y="1742612"/>
              <a:ext cx="4867047" cy="4209725"/>
            </a:xfrm>
            <a:prstGeom prst="rect">
              <a:avLst/>
            </a:prstGeom>
          </p:spPr>
          <p:txBody>
            <a:bodyPr lIns="0" tIns="0" rIns="0" bIns="0" anchor="t"/>
            <a:lstStyle>
              <a:lvl1pPr marL="0" indent="0" algn="l" defTabSz="914400" rtl="0" eaLnBrk="1" latinLnBrk="0" hangingPunct="1">
                <a:lnSpc>
                  <a:spcPct val="90000"/>
                </a:lnSpc>
                <a:spcBef>
                  <a:spcPts val="24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2400"/>
                </a:spcBef>
                <a:spcAft>
                  <a:spcPts val="0"/>
                </a:spcAft>
                <a:buClrTx/>
                <a:buSzTx/>
                <a:buFont typeface="Arial,Sans-Serif"/>
                <a:buChar char="•"/>
                <a:tabLst/>
                <a:defRPr/>
              </a:pPr>
              <a:r>
                <a:rPr kumimoji="0" lang="en-GB" sz="1700" b="0" i="0" u="none" strike="noStrike" kern="1200" cap="none" spc="0" normalizeH="0" baseline="0" noProof="0" dirty="0">
                  <a:ln>
                    <a:noFill/>
                  </a:ln>
                  <a:solidFill>
                    <a:srgbClr val="000F9F"/>
                  </a:solidFill>
                  <a:effectLst/>
                  <a:uLnTx/>
                  <a:uFillTx/>
                  <a:latin typeface="Johnston100"/>
                  <a:ea typeface="+mn-ea"/>
                  <a:cs typeface="+mn-cs"/>
                </a:rPr>
                <a:t>Deliver interventions to address concerns for personal safety when walking/wheeling</a:t>
              </a:r>
            </a:p>
            <a:p>
              <a:pPr marL="342900" marR="0" lvl="0" indent="-342900" algn="l" defTabSz="914400" rtl="0" eaLnBrk="1" fontAlgn="auto" latinLnBrk="0" hangingPunct="1">
                <a:lnSpc>
                  <a:spcPct val="90000"/>
                </a:lnSpc>
                <a:spcBef>
                  <a:spcPts val="2400"/>
                </a:spcBef>
                <a:spcAft>
                  <a:spcPts val="0"/>
                </a:spcAft>
                <a:buClrTx/>
                <a:buSzTx/>
                <a:buFont typeface="Arial,Sans-Serif"/>
                <a:buChar char="•"/>
                <a:tabLst/>
                <a:defRPr/>
              </a:pPr>
              <a:r>
                <a:rPr kumimoji="0" lang="en-GB" sz="1700" b="0" i="0" u="none" strike="noStrike" kern="1200" cap="none" spc="0" normalizeH="0" baseline="0" noProof="0" dirty="0">
                  <a:ln>
                    <a:noFill/>
                  </a:ln>
                  <a:solidFill>
                    <a:srgbClr val="000F9F"/>
                  </a:solidFill>
                  <a:effectLst/>
                  <a:uLnTx/>
                  <a:uFillTx/>
                  <a:latin typeface="Johnston100"/>
                  <a:ea typeface="+mn-ea"/>
                  <a:cs typeface="+mn-cs"/>
                </a:rPr>
                <a:t>Ensure streets are well designed by embedding inclusive design principles through training and guidance</a:t>
              </a:r>
            </a:p>
            <a:p>
              <a:pPr marL="342900" indent="-342900">
                <a:buFont typeface="Arial,Sans-Serif"/>
                <a:buChar char="•"/>
                <a:defRPr/>
              </a:pPr>
              <a:r>
                <a:rPr lang="en-GB" sz="1700" dirty="0">
                  <a:solidFill>
                    <a:srgbClr val="000F9F"/>
                  </a:solidFill>
                </a:rPr>
                <a:t>Ensure streets are well maintained and free from clutter, taking steps to improve pavement quality </a:t>
              </a:r>
              <a:r>
                <a:rPr kumimoji="0" lang="en-GB" sz="1700" b="0" i="0" u="none" strike="noStrike" kern="1200" cap="none" spc="0" normalizeH="0" baseline="0" noProof="0" dirty="0">
                  <a:ln>
                    <a:noFill/>
                  </a:ln>
                  <a:solidFill>
                    <a:srgbClr val="000F9F"/>
                  </a:solidFill>
                  <a:effectLst/>
                  <a:uLnTx/>
                  <a:uFillTx/>
                  <a:latin typeface="Johnston100"/>
                  <a:ea typeface="+mn-ea"/>
                  <a:cs typeface="+mn-cs"/>
                </a:rPr>
                <a:t>and provide designated parking for rental e-bikes </a:t>
              </a:r>
            </a:p>
            <a:p>
              <a:pPr marL="342900" indent="-342900">
                <a:buFont typeface="Arial,Sans-Serif"/>
                <a:buChar char="•"/>
                <a:defRPr/>
              </a:pPr>
              <a:r>
                <a:rPr kumimoji="0" lang="en-GB" sz="1700" b="0" i="0" u="none" strike="noStrike" kern="1200" cap="none" spc="0" normalizeH="0" baseline="0" noProof="0" dirty="0">
                  <a:ln>
                    <a:noFill/>
                  </a:ln>
                  <a:solidFill>
                    <a:srgbClr val="000F9F"/>
                  </a:solidFill>
                  <a:effectLst/>
                  <a:uLnTx/>
                  <a:uFillTx/>
                  <a:latin typeface="Johnston100"/>
                  <a:ea typeface="+mn-ea"/>
                  <a:cs typeface="+mn-cs"/>
                </a:rPr>
                <a:t>Address barriers to walking and wheeling, especially for the most inactive</a:t>
              </a:r>
              <a:endParaRPr lang="en-GB" sz="1700" dirty="0">
                <a:solidFill>
                  <a:srgbClr val="000F9F"/>
                </a:solidFill>
                <a:latin typeface="Johnston100"/>
              </a:endParaRPr>
            </a:p>
            <a:p>
              <a:pPr marL="342900" indent="-342900">
                <a:buFont typeface="Arial,Sans-Serif"/>
                <a:buChar char="•"/>
                <a:defRPr/>
              </a:pPr>
              <a:r>
                <a:rPr kumimoji="0" lang="en-GB" sz="1700" b="0" i="0" u="none" strike="noStrike" kern="1200" cap="none" spc="0" normalizeH="0" baseline="0" noProof="0" dirty="0">
                  <a:ln>
                    <a:noFill/>
                  </a:ln>
                  <a:solidFill>
                    <a:srgbClr val="000F9F"/>
                  </a:solidFill>
                  <a:effectLst/>
                  <a:uLnTx/>
                  <a:uFillTx/>
                  <a:latin typeface="Johnston100"/>
                  <a:ea typeface="+mn-ea"/>
                  <a:cs typeface="+mn-cs"/>
                </a:rPr>
                <a:t>Work with</a:t>
              </a:r>
              <a:r>
                <a:rPr lang="en-GB" sz="1700" dirty="0">
                  <a:solidFill>
                    <a:srgbClr val="000F9F"/>
                  </a:solidFill>
                  <a:latin typeface="Johnston100"/>
                </a:rPr>
                <a:t> the</a:t>
              </a:r>
              <a:r>
                <a:rPr kumimoji="0" lang="en-GB" sz="1700" b="0" i="0" u="none" strike="noStrike" kern="1200" cap="none" spc="0" normalizeH="0" baseline="0" noProof="0" dirty="0">
                  <a:ln>
                    <a:noFill/>
                  </a:ln>
                  <a:solidFill>
                    <a:srgbClr val="000F9F"/>
                  </a:solidFill>
                  <a:effectLst/>
                  <a:uLnTx/>
                  <a:uFillTx/>
                  <a:latin typeface="Johnston100"/>
                  <a:ea typeface="+mn-ea"/>
                  <a:cs typeface="+mn-cs"/>
                </a:rPr>
                <a:t> health system to recommend active travel for physical activity across London. </a:t>
              </a:r>
            </a:p>
            <a:p>
              <a:pPr marL="342900" indent="-342900">
                <a:buFont typeface="Arial,Sans-Serif"/>
                <a:buChar char="•"/>
                <a:defRPr/>
              </a:pPr>
              <a:endParaRPr kumimoji="0" lang="en-GB" sz="1700" b="0" i="0" u="none" strike="noStrike" kern="1200" cap="none" spc="0" normalizeH="0" baseline="0" noProof="0" dirty="0">
                <a:ln>
                  <a:noFill/>
                </a:ln>
                <a:solidFill>
                  <a:srgbClr val="000F9F"/>
                </a:solidFill>
                <a:effectLst/>
                <a:uLnTx/>
                <a:uFillTx/>
                <a:latin typeface="Johnston100"/>
                <a:ea typeface="+mn-ea"/>
                <a:cs typeface="+mn-cs"/>
              </a:endParaRPr>
            </a:p>
          </p:txBody>
        </p:sp>
        <p:sp>
          <p:nvSpPr>
            <p:cNvPr id="19" name="Rectangle 18">
              <a:extLst>
                <a:ext uri="{FF2B5EF4-FFF2-40B4-BE49-F238E27FC236}">
                  <a16:creationId xmlns:a16="http://schemas.microsoft.com/office/drawing/2014/main" id="{404129F2-4131-4FA9-4D43-FE5EA837369C}"/>
                </a:ext>
              </a:extLst>
            </p:cNvPr>
            <p:cNvSpPr/>
            <p:nvPr/>
          </p:nvSpPr>
          <p:spPr>
            <a:xfrm>
              <a:off x="6492465" y="867493"/>
              <a:ext cx="5284896"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EFEFE"/>
                  </a:solidFill>
                  <a:effectLst/>
                  <a:uLnTx/>
                  <a:uFillTx/>
                  <a:latin typeface="Johnston100"/>
                  <a:ea typeface="+mn-ea"/>
                  <a:cs typeface="+mn-cs"/>
                </a:rPr>
                <a:t>3. Making walking and wheeling more inclusive</a:t>
              </a:r>
              <a:endParaRPr kumimoji="0" lang="en-GB" sz="2400" b="0" i="0" u="none" strike="noStrike" kern="1200" cap="none" spc="0" normalizeH="0" baseline="0" noProof="0">
                <a:ln>
                  <a:noFill/>
                </a:ln>
                <a:solidFill>
                  <a:srgbClr val="000000"/>
                </a:solidFill>
                <a:effectLst/>
                <a:uLnTx/>
                <a:uFillTx/>
                <a:latin typeface="Johnston100"/>
                <a:ea typeface="+mn-ea"/>
                <a:cs typeface="+mn-cs"/>
              </a:endParaRPr>
            </a:p>
          </p:txBody>
        </p:sp>
        <p:sp>
          <p:nvSpPr>
            <p:cNvPr id="20" name="Rectangle 19">
              <a:extLst>
                <a:ext uri="{FF2B5EF4-FFF2-40B4-BE49-F238E27FC236}">
                  <a16:creationId xmlns:a16="http://schemas.microsoft.com/office/drawing/2014/main" id="{EDDCD603-8FFF-4EE5-E7B0-E216E8D49DE8}"/>
                </a:ext>
              </a:extLst>
            </p:cNvPr>
            <p:cNvSpPr/>
            <p:nvPr/>
          </p:nvSpPr>
          <p:spPr>
            <a:xfrm>
              <a:off x="6489184" y="1671057"/>
              <a:ext cx="5275249" cy="436713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grpSp>
    </p:spTree>
    <p:extLst>
      <p:ext uri="{BB962C8B-B14F-4D97-AF65-F5344CB8AC3E}">
        <p14:creationId xmlns:p14="http://schemas.microsoft.com/office/powerpoint/2010/main" val="3413154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3BDB3-1C88-8C85-DEE3-4F8B3C348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251C7-3768-E81D-D597-B24CC514B8D6}"/>
              </a:ext>
            </a:extLst>
          </p:cNvPr>
          <p:cNvSpPr>
            <a:spLocks noGrp="1"/>
          </p:cNvSpPr>
          <p:nvPr>
            <p:ph type="title"/>
          </p:nvPr>
        </p:nvSpPr>
        <p:spPr>
          <a:xfrm>
            <a:off x="590897" y="643279"/>
            <a:ext cx="10620000" cy="432000"/>
          </a:xfrm>
        </p:spPr>
        <p:txBody>
          <a:bodyPr lIns="0" tIns="0" rIns="0" bIns="0" anchor="t"/>
          <a:lstStyle/>
          <a:p>
            <a:r>
              <a:rPr lang="en-GB" dirty="0"/>
              <a:t>Themes 5 and 6</a:t>
            </a:r>
          </a:p>
        </p:txBody>
      </p:sp>
      <p:sp>
        <p:nvSpPr>
          <p:cNvPr id="4" name="Text Placeholder 3">
            <a:extLst>
              <a:ext uri="{FF2B5EF4-FFF2-40B4-BE49-F238E27FC236}">
                <a16:creationId xmlns:a16="http://schemas.microsoft.com/office/drawing/2014/main" id="{78B79019-BC3F-E4B0-ECF0-0E4F2F817741}"/>
              </a:ext>
            </a:extLst>
          </p:cNvPr>
          <p:cNvSpPr>
            <a:spLocks noGrp="1"/>
          </p:cNvSpPr>
          <p:nvPr>
            <p:ph type="body" sz="quarter" idx="12"/>
          </p:nvPr>
        </p:nvSpPr>
        <p:spPr>
          <a:xfrm>
            <a:off x="6676949" y="2455313"/>
            <a:ext cx="4915275" cy="2953578"/>
          </a:xfrm>
        </p:spPr>
        <p:txBody>
          <a:bodyPr lIns="0" tIns="0" rIns="0" bIns="0" anchor="t"/>
          <a:lstStyle/>
          <a:p>
            <a:pPr marL="342900" indent="-342900">
              <a:buFont typeface="Arial,Sans-Serif"/>
              <a:buChar char="•"/>
            </a:pPr>
            <a:r>
              <a:rPr lang="en-GB" sz="2000" dirty="0">
                <a:solidFill>
                  <a:schemeClr val="accent1"/>
                </a:solidFill>
              </a:rPr>
              <a:t>Ensure London's streets are resilient to climate change by</a:t>
            </a:r>
            <a:r>
              <a:rPr lang="en-GB" sz="2000" dirty="0"/>
              <a:t> creating suitable shade and drainage </a:t>
            </a:r>
          </a:p>
          <a:p>
            <a:pPr marL="342900" indent="-342900">
              <a:buFont typeface="Arial,Sans-Serif"/>
              <a:buChar char="•"/>
            </a:pPr>
            <a:r>
              <a:rPr lang="en-GB" sz="2000" dirty="0">
                <a:solidFill>
                  <a:schemeClr val="accent1"/>
                </a:solidFill>
              </a:rPr>
              <a:t>Collect and share the data needed to plan and make the case for walking infrastructure</a:t>
            </a:r>
          </a:p>
          <a:p>
            <a:pPr marL="342900" indent="-342900">
              <a:buFont typeface="Arial,Sans-Serif"/>
              <a:buChar char="•"/>
            </a:pPr>
            <a:r>
              <a:rPr lang="en-GB" sz="2000" dirty="0">
                <a:solidFill>
                  <a:schemeClr val="accent1"/>
                </a:solidFill>
              </a:rPr>
              <a:t>Relaunch the London Walking Forum to include new representation</a:t>
            </a:r>
            <a:endParaRPr lang="en-GB" sz="2000" dirty="0">
              <a:solidFill>
                <a:srgbClr val="FF0000"/>
              </a:solidFill>
            </a:endParaRPr>
          </a:p>
          <a:p>
            <a:pPr marL="342900" indent="-342900">
              <a:buFont typeface="Arial,Sans-Serif"/>
              <a:buChar char="•"/>
            </a:pPr>
            <a:endParaRPr lang="en-GB" sz="2000" dirty="0"/>
          </a:p>
        </p:txBody>
      </p:sp>
      <p:sp>
        <p:nvSpPr>
          <p:cNvPr id="6" name="Rectangle 5">
            <a:extLst>
              <a:ext uri="{FF2B5EF4-FFF2-40B4-BE49-F238E27FC236}">
                <a16:creationId xmlns:a16="http://schemas.microsoft.com/office/drawing/2014/main" id="{E79F6072-B75F-4EC9-0A0C-1817D9FAC10D}"/>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F9F"/>
                </a:solidFill>
                <a:effectLst/>
                <a:uLnTx/>
                <a:uFillTx/>
                <a:latin typeface="Johnston100 Medium"/>
                <a:ea typeface="+mn-ea"/>
                <a:cs typeface="+mn-cs"/>
              </a:rPr>
              <a:t>TfL DRAFT - RESTRICTED</a:t>
            </a:r>
          </a:p>
        </p:txBody>
      </p:sp>
      <p:sp>
        <p:nvSpPr>
          <p:cNvPr id="12" name="Rectangle 11">
            <a:extLst>
              <a:ext uri="{FF2B5EF4-FFF2-40B4-BE49-F238E27FC236}">
                <a16:creationId xmlns:a16="http://schemas.microsoft.com/office/drawing/2014/main" id="{92899052-B1BA-B5A0-EC94-4845B5DC17E9}"/>
              </a:ext>
            </a:extLst>
          </p:cNvPr>
          <p:cNvSpPr/>
          <p:nvPr/>
        </p:nvSpPr>
        <p:spPr>
          <a:xfrm>
            <a:off x="6497782" y="1449109"/>
            <a:ext cx="5284896"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EFEFE"/>
                </a:solidFill>
                <a:effectLst/>
                <a:uLnTx/>
                <a:uFillTx/>
                <a:latin typeface="Johnston100"/>
                <a:ea typeface="+mn-ea"/>
                <a:cs typeface="+mn-cs"/>
              </a:rPr>
              <a:t>6. Being ready for the future</a:t>
            </a:r>
          </a:p>
        </p:txBody>
      </p:sp>
      <p:sp>
        <p:nvSpPr>
          <p:cNvPr id="14" name="Rectangle 13">
            <a:extLst>
              <a:ext uri="{FF2B5EF4-FFF2-40B4-BE49-F238E27FC236}">
                <a16:creationId xmlns:a16="http://schemas.microsoft.com/office/drawing/2014/main" id="{62B0F450-7C22-CC53-8C43-E631394E9257}"/>
              </a:ext>
            </a:extLst>
          </p:cNvPr>
          <p:cNvSpPr/>
          <p:nvPr/>
        </p:nvSpPr>
        <p:spPr>
          <a:xfrm>
            <a:off x="6491815" y="2237712"/>
            <a:ext cx="5285545" cy="341163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grpSp>
        <p:nvGrpSpPr>
          <p:cNvPr id="9" name="Group 8">
            <a:extLst>
              <a:ext uri="{FF2B5EF4-FFF2-40B4-BE49-F238E27FC236}">
                <a16:creationId xmlns:a16="http://schemas.microsoft.com/office/drawing/2014/main" id="{E04F1EF5-8225-E3D9-0885-1B02DF01125A}"/>
              </a:ext>
            </a:extLst>
          </p:cNvPr>
          <p:cNvGrpSpPr/>
          <p:nvPr/>
        </p:nvGrpSpPr>
        <p:grpSpPr>
          <a:xfrm>
            <a:off x="623629" y="1447876"/>
            <a:ext cx="5292070" cy="5217162"/>
            <a:chOff x="6497782" y="1399648"/>
            <a:chExt cx="5292070" cy="5217162"/>
          </a:xfrm>
        </p:grpSpPr>
        <p:sp>
          <p:nvSpPr>
            <p:cNvPr id="5" name="Text Placeholder 3">
              <a:extLst>
                <a:ext uri="{FF2B5EF4-FFF2-40B4-BE49-F238E27FC236}">
                  <a16:creationId xmlns:a16="http://schemas.microsoft.com/office/drawing/2014/main" id="{F6EA1953-047A-FE0C-88DF-58E88935129B}"/>
                </a:ext>
              </a:extLst>
            </p:cNvPr>
            <p:cNvSpPr>
              <a:spLocks noGrp="1"/>
            </p:cNvSpPr>
            <p:nvPr/>
          </p:nvSpPr>
          <p:spPr>
            <a:xfrm>
              <a:off x="6743934" y="2407085"/>
              <a:ext cx="4828465" cy="4209725"/>
            </a:xfrm>
            <a:prstGeom prst="rect">
              <a:avLst/>
            </a:prstGeom>
          </p:spPr>
          <p:txBody>
            <a:bodyPr lIns="0" tIns="0" rIns="0" bIns="0" anchor="t"/>
            <a:lstStyle>
              <a:lvl1pPr marL="0" indent="0" algn="l" defTabSz="914400" rtl="0" eaLnBrk="1" latinLnBrk="0" hangingPunct="1">
                <a:lnSpc>
                  <a:spcPct val="90000"/>
                </a:lnSpc>
                <a:spcBef>
                  <a:spcPts val="24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2400"/>
                </a:spcBef>
                <a:spcAft>
                  <a:spcPts val="0"/>
                </a:spcAft>
                <a:buClrTx/>
                <a:buSzTx/>
                <a:buFont typeface="Arial,Sans-Serif"/>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Improve walking/wheeling access to green spaces and waterways including creating a new walking/wheeling route that links several waterways and improving connectivity</a:t>
              </a:r>
              <a:endParaRPr kumimoji="0" lang="en-US" sz="2000" b="0" i="0" u="none" strike="noStrike" kern="1200" cap="none" spc="0" normalizeH="0" baseline="0" noProof="0" dirty="0">
                <a:ln>
                  <a:noFill/>
                </a:ln>
                <a:solidFill>
                  <a:srgbClr val="000F9F"/>
                </a:solidFill>
                <a:effectLst/>
                <a:uLnTx/>
                <a:uFillTx/>
                <a:latin typeface="Johnston100"/>
                <a:ea typeface="+mn-ea"/>
                <a:cs typeface="+mn-cs"/>
              </a:endParaRPr>
            </a:p>
            <a:p>
              <a:pPr marL="342900" marR="0" lvl="0" indent="-342900" algn="l" defTabSz="914400" rtl="0" eaLnBrk="1" fontAlgn="auto" latinLnBrk="0" hangingPunct="1">
                <a:lnSpc>
                  <a:spcPct val="90000"/>
                </a:lnSpc>
                <a:spcBef>
                  <a:spcPts val="2400"/>
                </a:spcBef>
                <a:spcAft>
                  <a:spcPts val="0"/>
                </a:spcAft>
                <a:buClrTx/>
                <a:buSzTx/>
                <a:buFont typeface="Arial,Sans-Serif"/>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Enable boroughs to remove access barriers through LIP funding</a:t>
              </a:r>
            </a:p>
            <a:p>
              <a:pPr marL="342900" marR="0" lvl="0" indent="-342900" algn="l" defTabSz="914400" rtl="0" eaLnBrk="1" fontAlgn="auto" latinLnBrk="0" hangingPunct="1">
                <a:lnSpc>
                  <a:spcPct val="90000"/>
                </a:lnSpc>
                <a:spcBef>
                  <a:spcPts val="2400"/>
                </a:spcBef>
                <a:spcAft>
                  <a:spcPts val="0"/>
                </a:spcAft>
                <a:buClrTx/>
                <a:buSzTx/>
                <a:buFont typeface="Arial,Sans-Serif"/>
                <a:buChar char="•"/>
                <a:tabLst/>
                <a:defRPr/>
              </a:pPr>
              <a:r>
                <a:rPr lang="en-GB" sz="2000" dirty="0">
                  <a:solidFill>
                    <a:srgbClr val="000F9F"/>
                  </a:solidFill>
                  <a:latin typeface="Johnston100"/>
                </a:rPr>
                <a:t>Support the London Walking Festival</a:t>
              </a:r>
              <a:endParaRPr kumimoji="0" lang="en-GB" sz="2000" b="0" i="0" u="none" strike="noStrike" kern="1200" cap="none" spc="0" normalizeH="0" baseline="0" noProof="0" dirty="0">
                <a:ln>
                  <a:noFill/>
                </a:ln>
                <a:solidFill>
                  <a:srgbClr val="000F9F"/>
                </a:solidFill>
                <a:effectLst/>
                <a:uLnTx/>
                <a:uFillTx/>
                <a:latin typeface="Johnston100"/>
                <a:ea typeface="+mn-ea"/>
                <a:cs typeface="+mn-cs"/>
              </a:endParaRPr>
            </a:p>
          </p:txBody>
        </p:sp>
        <p:sp>
          <p:nvSpPr>
            <p:cNvPr id="7" name="Rectangle 6">
              <a:extLst>
                <a:ext uri="{FF2B5EF4-FFF2-40B4-BE49-F238E27FC236}">
                  <a16:creationId xmlns:a16="http://schemas.microsoft.com/office/drawing/2014/main" id="{3D220A5F-DFA0-0151-DC80-27942080924D}"/>
                </a:ext>
              </a:extLst>
            </p:cNvPr>
            <p:cNvSpPr/>
            <p:nvPr/>
          </p:nvSpPr>
          <p:spPr>
            <a:xfrm>
              <a:off x="6497782" y="1399648"/>
              <a:ext cx="5284896"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FEFEFE"/>
                  </a:solidFill>
                  <a:effectLst/>
                  <a:uLnTx/>
                  <a:uFillTx/>
                  <a:latin typeface="Johnston100"/>
                  <a:ea typeface="+mn-ea"/>
                  <a:cs typeface="+mn-cs"/>
                </a:rPr>
                <a:t>5. Walking and wheeling for leisure - connecting green spaces</a:t>
              </a:r>
            </a:p>
          </p:txBody>
        </p:sp>
        <p:sp>
          <p:nvSpPr>
            <p:cNvPr id="8" name="Rectangle 7">
              <a:extLst>
                <a:ext uri="{FF2B5EF4-FFF2-40B4-BE49-F238E27FC236}">
                  <a16:creationId xmlns:a16="http://schemas.microsoft.com/office/drawing/2014/main" id="{EED250AC-1A77-1865-80D0-8D45F61D8869}"/>
                </a:ext>
              </a:extLst>
            </p:cNvPr>
            <p:cNvSpPr/>
            <p:nvPr/>
          </p:nvSpPr>
          <p:spPr>
            <a:xfrm>
              <a:off x="6502112" y="2188252"/>
              <a:ext cx="5287740" cy="341962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grpSp>
    </p:spTree>
    <p:extLst>
      <p:ext uri="{BB962C8B-B14F-4D97-AF65-F5344CB8AC3E}">
        <p14:creationId xmlns:p14="http://schemas.microsoft.com/office/powerpoint/2010/main" val="7709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80DAF-41FB-A967-3B1E-83908C5D05FD}"/>
              </a:ext>
            </a:extLst>
          </p:cNvPr>
          <p:cNvSpPr>
            <a:spLocks noGrp="1"/>
          </p:cNvSpPr>
          <p:nvPr>
            <p:ph type="title"/>
          </p:nvPr>
        </p:nvSpPr>
        <p:spPr/>
        <p:txBody>
          <a:bodyPr/>
          <a:lstStyle/>
          <a:p>
            <a:r>
              <a:rPr lang="en-GB" dirty="0"/>
              <a:t>Actions to note</a:t>
            </a:r>
          </a:p>
        </p:txBody>
      </p:sp>
      <p:grpSp>
        <p:nvGrpSpPr>
          <p:cNvPr id="5" name="Group 4">
            <a:extLst>
              <a:ext uri="{FF2B5EF4-FFF2-40B4-BE49-F238E27FC236}">
                <a16:creationId xmlns:a16="http://schemas.microsoft.com/office/drawing/2014/main" id="{95456467-A01C-47E0-FB01-C3A541713696}"/>
              </a:ext>
            </a:extLst>
          </p:cNvPr>
          <p:cNvGrpSpPr/>
          <p:nvPr/>
        </p:nvGrpSpPr>
        <p:grpSpPr>
          <a:xfrm>
            <a:off x="796843" y="1518823"/>
            <a:ext cx="5100815" cy="4292042"/>
            <a:chOff x="6489184" y="867493"/>
            <a:chExt cx="5288177" cy="5170696"/>
          </a:xfrm>
        </p:grpSpPr>
        <p:sp>
          <p:nvSpPr>
            <p:cNvPr id="6" name="Text Placeholder 3">
              <a:extLst>
                <a:ext uri="{FF2B5EF4-FFF2-40B4-BE49-F238E27FC236}">
                  <a16:creationId xmlns:a16="http://schemas.microsoft.com/office/drawing/2014/main" id="{04A2560D-D51D-4A61-21FF-79CEC5EAB807}"/>
                </a:ext>
              </a:extLst>
            </p:cNvPr>
            <p:cNvSpPr>
              <a:spLocks noGrp="1"/>
            </p:cNvSpPr>
            <p:nvPr/>
          </p:nvSpPr>
          <p:spPr>
            <a:xfrm>
              <a:off x="6607456" y="1742612"/>
              <a:ext cx="4867047" cy="4209725"/>
            </a:xfrm>
            <a:prstGeom prst="rect">
              <a:avLst/>
            </a:prstGeom>
          </p:spPr>
          <p:txBody>
            <a:bodyPr lIns="0" tIns="0" rIns="0" bIns="0" anchor="t"/>
            <a:lstStyle>
              <a:lvl1pPr marL="0" indent="0" algn="l" defTabSz="914400" rtl="0" eaLnBrk="1" latinLnBrk="0" hangingPunct="1">
                <a:lnSpc>
                  <a:spcPct val="90000"/>
                </a:lnSpc>
                <a:spcBef>
                  <a:spcPts val="24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2400"/>
                </a:spcBef>
                <a:spcAft>
                  <a:spcPts val="0"/>
                </a:spcAft>
                <a:buClrTx/>
                <a:buSzTx/>
                <a:buFont typeface="Arial,Sans-Serif"/>
                <a:buChar char="•"/>
                <a:tabLst/>
                <a:defRPr/>
              </a:pPr>
              <a:endParaRPr kumimoji="0" lang="en-GB" sz="1700" b="0" i="0" u="none" strike="noStrike" kern="1200" cap="none" spc="0" normalizeH="0" baseline="0" noProof="0" dirty="0">
                <a:ln>
                  <a:noFill/>
                </a:ln>
                <a:solidFill>
                  <a:srgbClr val="000F9F"/>
                </a:solidFill>
                <a:effectLst/>
                <a:uLnTx/>
                <a:uFillTx/>
                <a:latin typeface="Johnston100"/>
                <a:ea typeface="+mn-ea"/>
                <a:cs typeface="+mn-cs"/>
              </a:endParaRPr>
            </a:p>
          </p:txBody>
        </p:sp>
        <p:sp>
          <p:nvSpPr>
            <p:cNvPr id="7" name="Rectangle 6">
              <a:extLst>
                <a:ext uri="{FF2B5EF4-FFF2-40B4-BE49-F238E27FC236}">
                  <a16:creationId xmlns:a16="http://schemas.microsoft.com/office/drawing/2014/main" id="{A5C170B9-3EC2-93D5-A7BD-416B61C0DB05}"/>
                </a:ext>
              </a:extLst>
            </p:cNvPr>
            <p:cNvSpPr/>
            <p:nvPr/>
          </p:nvSpPr>
          <p:spPr>
            <a:xfrm>
              <a:off x="6492465" y="867493"/>
              <a:ext cx="5284896"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EFEFE"/>
                  </a:solidFill>
                  <a:effectLst/>
                  <a:uLnTx/>
                  <a:uFillTx/>
                  <a:latin typeface="Johnston100"/>
                  <a:ea typeface="+mn-ea"/>
                  <a:cs typeface="+mn-cs"/>
                </a:rPr>
                <a:t>3. Making walking and wheeling more inclusive</a:t>
              </a:r>
              <a:endParaRPr kumimoji="0" lang="en-GB" sz="2400" b="0" i="0" u="none" strike="noStrike" kern="1200" cap="none" spc="0" normalizeH="0" baseline="0" noProof="0" dirty="0">
                <a:ln>
                  <a:noFill/>
                </a:ln>
                <a:solidFill>
                  <a:srgbClr val="000000"/>
                </a:solidFill>
                <a:effectLst/>
                <a:uLnTx/>
                <a:uFillTx/>
                <a:latin typeface="Johnston100"/>
                <a:ea typeface="+mn-ea"/>
                <a:cs typeface="+mn-cs"/>
              </a:endParaRPr>
            </a:p>
          </p:txBody>
        </p:sp>
        <p:sp>
          <p:nvSpPr>
            <p:cNvPr id="8" name="Rectangle 7">
              <a:extLst>
                <a:ext uri="{FF2B5EF4-FFF2-40B4-BE49-F238E27FC236}">
                  <a16:creationId xmlns:a16="http://schemas.microsoft.com/office/drawing/2014/main" id="{99A068B4-1333-1689-827A-F16F054A6D31}"/>
                </a:ext>
              </a:extLst>
            </p:cNvPr>
            <p:cNvSpPr/>
            <p:nvPr/>
          </p:nvSpPr>
          <p:spPr>
            <a:xfrm>
              <a:off x="6489184" y="1671057"/>
              <a:ext cx="5275249" cy="436713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grpSp>
      <p:sp>
        <p:nvSpPr>
          <p:cNvPr id="10" name="TextBox 9">
            <a:extLst>
              <a:ext uri="{FF2B5EF4-FFF2-40B4-BE49-F238E27FC236}">
                <a16:creationId xmlns:a16="http://schemas.microsoft.com/office/drawing/2014/main" id="{E5C83BD3-6A2B-F0DF-6E6B-F14FB8D0D809}"/>
              </a:ext>
            </a:extLst>
          </p:cNvPr>
          <p:cNvSpPr txBox="1"/>
          <p:nvPr/>
        </p:nvSpPr>
        <p:spPr>
          <a:xfrm>
            <a:off x="1094925" y="2037225"/>
            <a:ext cx="4326605" cy="3693319"/>
          </a:xfrm>
          <a:prstGeom prst="rect">
            <a:avLst/>
          </a:prstGeom>
          <a:noFill/>
        </p:spPr>
        <p:txBody>
          <a:bodyPr wrap="square" rtlCol="0">
            <a:spAutoFit/>
          </a:bodyPr>
          <a:lstStyle/>
          <a:p>
            <a:endParaRPr lang="en-GB" dirty="0"/>
          </a:p>
          <a:p>
            <a:endParaRPr lang="en-GB" dirty="0"/>
          </a:p>
          <a:p>
            <a:pPr marL="285750" indent="-285750">
              <a:buFont typeface="Arial" panose="020B0604020202020204" pitchFamily="34" charset="0"/>
              <a:buChar char="•"/>
            </a:pPr>
            <a:r>
              <a:rPr lang="en-GB" dirty="0"/>
              <a:t>Work with health system leaders through the London Physical Activity for Health Strategic Advisory Group, run by London Sport, to embed active travel into NHS support for physical activity across London. This includes social prescribing, patient pathways, health and care professional training and other opportunities.</a:t>
            </a:r>
          </a:p>
          <a:p>
            <a:endParaRPr lang="en-GB" dirty="0"/>
          </a:p>
        </p:txBody>
      </p:sp>
      <p:sp>
        <p:nvSpPr>
          <p:cNvPr id="11" name="Text Placeholder 3">
            <a:extLst>
              <a:ext uri="{FF2B5EF4-FFF2-40B4-BE49-F238E27FC236}">
                <a16:creationId xmlns:a16="http://schemas.microsoft.com/office/drawing/2014/main" id="{68EEF79D-87A5-6EE5-293B-3B5464E22195}"/>
              </a:ext>
            </a:extLst>
          </p:cNvPr>
          <p:cNvSpPr txBox="1">
            <a:spLocks/>
          </p:cNvSpPr>
          <p:nvPr/>
        </p:nvSpPr>
        <p:spPr>
          <a:xfrm>
            <a:off x="6611460" y="2656254"/>
            <a:ext cx="4915275" cy="295357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Sans-Serif"/>
              <a:buChar char="•"/>
            </a:pPr>
            <a:r>
              <a:rPr lang="en-GB" sz="1800" dirty="0">
                <a:solidFill>
                  <a:schemeClr val="accent1"/>
                </a:solidFill>
              </a:rPr>
              <a:t>Relaunch the London Walking Forum to include new representation</a:t>
            </a:r>
            <a:endParaRPr lang="en-GB" sz="1800" dirty="0">
              <a:solidFill>
                <a:srgbClr val="FF0000"/>
              </a:solidFill>
            </a:endParaRPr>
          </a:p>
          <a:p>
            <a:pPr marL="342900" indent="-342900">
              <a:buFont typeface="Arial,Sans-Serif"/>
              <a:buChar char="•"/>
            </a:pPr>
            <a:endParaRPr lang="en-GB" sz="1800" dirty="0"/>
          </a:p>
        </p:txBody>
      </p:sp>
      <p:sp>
        <p:nvSpPr>
          <p:cNvPr id="12" name="Rectangle 11">
            <a:extLst>
              <a:ext uri="{FF2B5EF4-FFF2-40B4-BE49-F238E27FC236}">
                <a16:creationId xmlns:a16="http://schemas.microsoft.com/office/drawing/2014/main" id="{E8A850B4-5EAB-1A15-DC60-9D1673AD7878}"/>
              </a:ext>
            </a:extLst>
          </p:cNvPr>
          <p:cNvSpPr/>
          <p:nvPr/>
        </p:nvSpPr>
        <p:spPr>
          <a:xfrm>
            <a:off x="6432293" y="1518823"/>
            <a:ext cx="5284896" cy="803565"/>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EFEFE"/>
                </a:solidFill>
                <a:effectLst/>
                <a:uLnTx/>
                <a:uFillTx/>
                <a:latin typeface="Johnston100"/>
                <a:ea typeface="+mn-ea"/>
                <a:cs typeface="+mn-cs"/>
              </a:rPr>
              <a:t>6. Being ready for the future</a:t>
            </a:r>
          </a:p>
        </p:txBody>
      </p:sp>
      <p:sp>
        <p:nvSpPr>
          <p:cNvPr id="13" name="Rectangle 12">
            <a:extLst>
              <a:ext uri="{FF2B5EF4-FFF2-40B4-BE49-F238E27FC236}">
                <a16:creationId xmlns:a16="http://schemas.microsoft.com/office/drawing/2014/main" id="{1C848D12-2884-B344-9FDA-DCEEAF0F3BED}"/>
              </a:ext>
            </a:extLst>
          </p:cNvPr>
          <p:cNvSpPr/>
          <p:nvPr/>
        </p:nvSpPr>
        <p:spPr>
          <a:xfrm>
            <a:off x="6426326" y="2307426"/>
            <a:ext cx="5285545" cy="341163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F9F"/>
              </a:solidFill>
              <a:effectLst/>
              <a:uLnTx/>
              <a:uFillTx/>
              <a:latin typeface="Johnston100"/>
              <a:ea typeface="+mn-ea"/>
              <a:cs typeface="+mn-cs"/>
            </a:endParaRPr>
          </a:p>
        </p:txBody>
      </p:sp>
    </p:spTree>
    <p:extLst>
      <p:ext uri="{BB962C8B-B14F-4D97-AF65-F5344CB8AC3E}">
        <p14:creationId xmlns:p14="http://schemas.microsoft.com/office/powerpoint/2010/main" val="35161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DF20-5428-7630-E900-3D302C2E44AF}"/>
              </a:ext>
            </a:extLst>
          </p:cNvPr>
          <p:cNvSpPr>
            <a:spLocks noGrp="1"/>
          </p:cNvSpPr>
          <p:nvPr>
            <p:ph type="title" idx="4294967295"/>
          </p:nvPr>
        </p:nvSpPr>
        <p:spPr>
          <a:xfrm>
            <a:off x="517525" y="552314"/>
            <a:ext cx="10620375" cy="431800"/>
          </a:xfrm>
        </p:spPr>
        <p:txBody>
          <a:bodyPr lIns="0" tIns="0" rIns="0" bIns="0" anchor="t"/>
          <a:lstStyle/>
          <a:p>
            <a:r>
              <a:rPr lang="en-GB"/>
              <a:t>Targets</a:t>
            </a:r>
          </a:p>
        </p:txBody>
      </p:sp>
      <p:sp>
        <p:nvSpPr>
          <p:cNvPr id="6" name="Rectangle 5">
            <a:extLst>
              <a:ext uri="{FF2B5EF4-FFF2-40B4-BE49-F238E27FC236}">
                <a16:creationId xmlns:a16="http://schemas.microsoft.com/office/drawing/2014/main" id="{8B4880CD-16FF-AC82-5321-31F1E0F106F5}"/>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effectLst/>
                <a:uLnTx/>
                <a:uFillTx/>
                <a:latin typeface="+mj-lt"/>
                <a:ea typeface="+mn-ea"/>
                <a:cs typeface="+mn-cs"/>
              </a:rPr>
              <a:t>TfL DRAFT - RESTRICTED</a:t>
            </a:r>
          </a:p>
        </p:txBody>
      </p:sp>
      <p:sp>
        <p:nvSpPr>
          <p:cNvPr id="4" name="Text Placeholder 2">
            <a:extLst>
              <a:ext uri="{FF2B5EF4-FFF2-40B4-BE49-F238E27FC236}">
                <a16:creationId xmlns:a16="http://schemas.microsoft.com/office/drawing/2014/main" id="{B22C899B-F0FD-4AA2-288C-05273280E54A}"/>
              </a:ext>
            </a:extLst>
          </p:cNvPr>
          <p:cNvSpPr txBox="1">
            <a:spLocks/>
          </p:cNvSpPr>
          <p:nvPr/>
        </p:nvSpPr>
        <p:spPr>
          <a:xfrm>
            <a:off x="633509" y="1412408"/>
            <a:ext cx="6915607" cy="4315292"/>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ea typeface="+mn-lt"/>
                <a:cs typeface="+mn-lt"/>
              </a:rPr>
              <a:t>The Plan has three new walking targets that focus on the benefits of walking to the health of all Londoners, and to children in particular: </a:t>
            </a:r>
          </a:p>
          <a:p>
            <a:pPr marL="457200" indent="-457200">
              <a:buFont typeface="+mj-lt"/>
              <a:buAutoNum type="arabicPeriod"/>
            </a:pPr>
            <a:r>
              <a:rPr lang="en-GB" sz="1800" b="1">
                <a:ea typeface="+mn-lt"/>
                <a:cs typeface="+mn-lt"/>
              </a:rPr>
              <a:t>Increase the proportion of London residents aged 20 or over walking a minimum of 20 minutes per day </a:t>
            </a:r>
            <a:r>
              <a:rPr lang="en-GB" sz="2000">
                <a:ea typeface="+mn-lt"/>
                <a:cs typeface="+mn-lt"/>
              </a:rPr>
              <a:t>from 41 per cent in 2024/25 to 50 per cent by 2035/36 </a:t>
            </a:r>
          </a:p>
          <a:p>
            <a:pPr marL="457200" indent="-457200">
              <a:buFont typeface="+mj-lt"/>
              <a:buAutoNum type="arabicPeriod"/>
            </a:pPr>
            <a:r>
              <a:rPr lang="en-GB" sz="1800" b="1">
                <a:ea typeface="+mn-lt"/>
                <a:cs typeface="+mn-lt"/>
              </a:rPr>
              <a:t>Increase the average hourly flow of pedestrians in central London</a:t>
            </a:r>
            <a:r>
              <a:rPr lang="en-GB" sz="2000">
                <a:ea typeface="+mn-lt"/>
                <a:cs typeface="+mn-lt"/>
              </a:rPr>
              <a:t> to 10 per cent above pre‑pandemic levels, by 2035 </a:t>
            </a:r>
          </a:p>
          <a:p>
            <a:pPr marL="457200" indent="-457200">
              <a:buFont typeface="+mj-lt"/>
              <a:buAutoNum type="arabicPeriod"/>
            </a:pPr>
            <a:r>
              <a:rPr lang="en-GB" sz="1800" b="1">
                <a:ea typeface="+mn-lt"/>
                <a:cs typeface="+mn-lt"/>
              </a:rPr>
              <a:t>Increase the proportion of journeys to school that are walked </a:t>
            </a:r>
            <a:r>
              <a:rPr lang="en-GB" sz="2000">
                <a:ea typeface="+mn-lt"/>
                <a:cs typeface="+mn-lt"/>
              </a:rPr>
              <a:t>by five-10-year-olds, from 63 per cent in 2024/25 to 68 per cent by 2035/36; and by 11‑16‑year‑olds, from 44 per cent in 2024/25 to 48 per cent by 2035/36 </a:t>
            </a:r>
          </a:p>
          <a:p>
            <a:endParaRPr lang="en-GB" sz="1800">
              <a:solidFill>
                <a:srgbClr val="000000"/>
              </a:solidFill>
              <a:latin typeface="Johnston100 Light" panose="020B0403030304020204" pitchFamily="34" charset="0"/>
            </a:endParaRPr>
          </a:p>
          <a:p>
            <a:endParaRPr lang="en-GB" sz="1800">
              <a:solidFill>
                <a:srgbClr val="000000"/>
              </a:solidFill>
              <a:latin typeface="Johnston100 Light" panose="020B0403030304020204" pitchFamily="34" charset="0"/>
            </a:endParaRPr>
          </a:p>
          <a:p>
            <a:endParaRPr lang="en-GB" sz="1600"/>
          </a:p>
          <a:p>
            <a:pPr marL="342900" indent="-342900">
              <a:buFont typeface="Arial" panose="020B0604020202020204" pitchFamily="34" charset="0"/>
              <a:buChar char="•"/>
            </a:pPr>
            <a:endParaRPr lang="en-GB" sz="1600"/>
          </a:p>
        </p:txBody>
      </p:sp>
      <p:pic>
        <p:nvPicPr>
          <p:cNvPr id="5" name="drawing">
            <a:extLst>
              <a:ext uri="{FF2B5EF4-FFF2-40B4-BE49-F238E27FC236}">
                <a16:creationId xmlns:a16="http://schemas.microsoft.com/office/drawing/2014/main" id="{EADDFC18-82B1-42DC-635A-1D636D9828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7152" y="1186060"/>
            <a:ext cx="2974302" cy="4460934"/>
          </a:xfrm>
          <a:prstGeom prst="rect">
            <a:avLst/>
          </a:prstGeom>
        </p:spPr>
      </p:pic>
    </p:spTree>
    <p:extLst>
      <p:ext uri="{BB962C8B-B14F-4D97-AF65-F5344CB8AC3E}">
        <p14:creationId xmlns:p14="http://schemas.microsoft.com/office/powerpoint/2010/main" val="2359873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DF20-5428-7630-E900-3D302C2E44AF}"/>
              </a:ext>
            </a:extLst>
          </p:cNvPr>
          <p:cNvSpPr>
            <a:spLocks noGrp="1"/>
          </p:cNvSpPr>
          <p:nvPr>
            <p:ph type="title"/>
          </p:nvPr>
        </p:nvSpPr>
        <p:spPr/>
        <p:txBody>
          <a:bodyPr lIns="0" tIns="0" rIns="0" bIns="0" anchor="t"/>
          <a:lstStyle/>
          <a:p>
            <a:r>
              <a:rPr lang="en-GB" dirty="0"/>
              <a:t>Publication and next steps</a:t>
            </a:r>
          </a:p>
        </p:txBody>
      </p:sp>
      <p:sp>
        <p:nvSpPr>
          <p:cNvPr id="3" name="Text Placeholder 2">
            <a:extLst>
              <a:ext uri="{FF2B5EF4-FFF2-40B4-BE49-F238E27FC236}">
                <a16:creationId xmlns:a16="http://schemas.microsoft.com/office/drawing/2014/main" id="{573EC780-EA25-C8D5-EAF3-EC3037DB841C}"/>
              </a:ext>
            </a:extLst>
          </p:cNvPr>
          <p:cNvSpPr>
            <a:spLocks noGrp="1"/>
          </p:cNvSpPr>
          <p:nvPr>
            <p:ph type="body" sz="quarter" idx="11"/>
          </p:nvPr>
        </p:nvSpPr>
        <p:spPr>
          <a:xfrm>
            <a:off x="583247" y="1476542"/>
            <a:ext cx="6975557" cy="3865926"/>
          </a:xfrm>
        </p:spPr>
        <p:txBody>
          <a:bodyPr lIns="0" tIns="0" rIns="0" bIns="0" anchor="t"/>
          <a:lstStyle/>
          <a:p>
            <a:pPr marL="342900" indent="-342900">
              <a:lnSpc>
                <a:spcPct val="150000"/>
              </a:lnSpc>
              <a:buFont typeface="Arial" panose="020B0604020202020204" pitchFamily="34" charset="0"/>
              <a:buChar char="•"/>
            </a:pPr>
            <a:r>
              <a:rPr lang="en-GB" dirty="0"/>
              <a:t>Publication on 27</a:t>
            </a:r>
            <a:r>
              <a:rPr lang="en-GB" baseline="30000" dirty="0"/>
              <a:t>th</a:t>
            </a:r>
            <a:r>
              <a:rPr lang="en-GB" dirty="0"/>
              <a:t> May</a:t>
            </a:r>
          </a:p>
          <a:p>
            <a:pPr marL="342900" indent="-342900">
              <a:lnSpc>
                <a:spcPct val="150000"/>
              </a:lnSpc>
              <a:buFont typeface="Arial" panose="020B0604020202020204" pitchFamily="34" charset="0"/>
              <a:buChar char="•"/>
            </a:pPr>
            <a:r>
              <a:rPr lang="en-GB" dirty="0"/>
              <a:t>Programme for monitoring deliverables is in development</a:t>
            </a:r>
          </a:p>
          <a:p>
            <a:pPr marL="342900" indent="-342900">
              <a:lnSpc>
                <a:spcPct val="150000"/>
              </a:lnSpc>
              <a:buFont typeface="Arial" panose="020B0604020202020204" pitchFamily="34" charset="0"/>
              <a:buChar char="•"/>
            </a:pPr>
            <a:r>
              <a:rPr lang="en-GB" dirty="0"/>
              <a:t>Promotion of the plan and ongoing engagement with stakeholders is continuing</a:t>
            </a:r>
            <a:endParaRPr lang="en-US" dirty="0">
              <a:ea typeface="+mn-lt"/>
              <a:cs typeface="+mn-lt"/>
            </a:endParaRPr>
          </a:p>
        </p:txBody>
      </p:sp>
      <p:sp>
        <p:nvSpPr>
          <p:cNvPr id="6" name="Rectangle 5">
            <a:extLst>
              <a:ext uri="{FF2B5EF4-FFF2-40B4-BE49-F238E27FC236}">
                <a16:creationId xmlns:a16="http://schemas.microsoft.com/office/drawing/2014/main" id="{8B4880CD-16FF-AC82-5321-31F1E0F106F5}"/>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effectLst/>
                <a:uLnTx/>
                <a:uFillTx/>
                <a:latin typeface="+mj-lt"/>
                <a:ea typeface="+mn-ea"/>
                <a:cs typeface="+mn-cs"/>
              </a:rPr>
              <a:t>TfL DRAFT - RESTRICTED</a:t>
            </a:r>
          </a:p>
        </p:txBody>
      </p:sp>
      <p:pic>
        <p:nvPicPr>
          <p:cNvPr id="4" name="drawing">
            <a:extLst>
              <a:ext uri="{FF2B5EF4-FFF2-40B4-BE49-F238E27FC236}">
                <a16:creationId xmlns:a16="http://schemas.microsoft.com/office/drawing/2014/main" id="{CCC809EE-4311-BBF3-9D55-90DAC4183C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55952" y="584200"/>
            <a:ext cx="3352801" cy="5028615"/>
          </a:xfrm>
          <a:prstGeom prst="rect">
            <a:avLst/>
          </a:prstGeom>
        </p:spPr>
      </p:pic>
    </p:spTree>
    <p:extLst>
      <p:ext uri="{BB962C8B-B14F-4D97-AF65-F5344CB8AC3E}">
        <p14:creationId xmlns:p14="http://schemas.microsoft.com/office/powerpoint/2010/main" val="48998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D367-CEBF-5702-03BB-1B7A0E97FBE8}"/>
              </a:ext>
            </a:extLst>
          </p:cNvPr>
          <p:cNvSpPr>
            <a:spLocks noGrp="1"/>
          </p:cNvSpPr>
          <p:nvPr>
            <p:ph type="title" idx="4294967295"/>
          </p:nvPr>
        </p:nvSpPr>
        <p:spPr>
          <a:xfrm>
            <a:off x="528273" y="520111"/>
            <a:ext cx="6285666" cy="431800"/>
          </a:xfrm>
        </p:spPr>
        <p:txBody>
          <a:bodyPr lIns="0" tIns="0" rIns="0" bIns="0" anchor="t"/>
          <a:lstStyle/>
          <a:p>
            <a:r>
              <a:rPr lang="en-GB" dirty="0">
                <a:ea typeface="+mj-lt"/>
                <a:cs typeface="+mj-lt"/>
              </a:rPr>
              <a:t>Walking to achieve the Mayor’s Transport Strategy</a:t>
            </a:r>
            <a:endParaRPr lang="en-US" dirty="0"/>
          </a:p>
        </p:txBody>
      </p:sp>
      <p:sp>
        <p:nvSpPr>
          <p:cNvPr id="3" name="Text Placeholder 2">
            <a:extLst>
              <a:ext uri="{FF2B5EF4-FFF2-40B4-BE49-F238E27FC236}">
                <a16:creationId xmlns:a16="http://schemas.microsoft.com/office/drawing/2014/main" id="{6B4D1FCF-84F3-1B27-EE4A-C18FBE84742C}"/>
              </a:ext>
            </a:extLst>
          </p:cNvPr>
          <p:cNvSpPr>
            <a:spLocks noGrp="1"/>
          </p:cNvSpPr>
          <p:nvPr>
            <p:ph type="body" sz="quarter" idx="4294967295"/>
          </p:nvPr>
        </p:nvSpPr>
        <p:spPr>
          <a:xfrm>
            <a:off x="388927" y="2127839"/>
            <a:ext cx="6164263" cy="4210050"/>
          </a:xfrm>
        </p:spPr>
        <p:txBody>
          <a:bodyPr lIns="0" tIns="0" rIns="0" bIns="0" anchor="t"/>
          <a:lstStyle/>
          <a:p>
            <a:pPr marL="342900" indent="-342900">
              <a:lnSpc>
                <a:spcPct val="100000"/>
              </a:lnSpc>
              <a:spcBef>
                <a:spcPts val="0"/>
              </a:spcBef>
              <a:spcAft>
                <a:spcPts val="1200"/>
              </a:spcAft>
              <a:buFont typeface="Arial"/>
              <a:buChar char="•"/>
            </a:pPr>
            <a:r>
              <a:rPr lang="en-GB" sz="2200" dirty="0">
                <a:effectLst/>
              </a:rPr>
              <a:t>A key objective o</a:t>
            </a:r>
            <a:r>
              <a:rPr lang="en-GB" sz="2200" dirty="0"/>
              <a:t>f the Mayors Transport strategy is for </a:t>
            </a:r>
            <a:r>
              <a:rPr lang="en-GB" sz="2200" dirty="0">
                <a:effectLst/>
              </a:rPr>
              <a:t>80% of all trips in London to be taken by </a:t>
            </a:r>
            <a:r>
              <a:rPr lang="en-GB" sz="2200" dirty="0"/>
              <a:t>walking, wheeling</a:t>
            </a:r>
            <a:r>
              <a:rPr lang="en-GB" sz="2200" dirty="0">
                <a:effectLst/>
              </a:rPr>
              <a:t>, cycling, or public transport by 2041. </a:t>
            </a:r>
            <a:endParaRPr lang="en-US" sz="2200" dirty="0"/>
          </a:p>
          <a:p>
            <a:pPr marL="342900" indent="-342900">
              <a:lnSpc>
                <a:spcPct val="100000"/>
              </a:lnSpc>
              <a:spcBef>
                <a:spcPts val="0"/>
              </a:spcBef>
              <a:spcAft>
                <a:spcPts val="1200"/>
              </a:spcAft>
              <a:buFont typeface="Arial"/>
              <a:buChar char="•"/>
            </a:pPr>
            <a:r>
              <a:rPr lang="en-GB" sz="2200" dirty="0"/>
              <a:t>Every public transport journey involves walking or wheeling</a:t>
            </a:r>
          </a:p>
          <a:p>
            <a:pPr marL="342900" indent="-342900">
              <a:lnSpc>
                <a:spcPct val="100000"/>
              </a:lnSpc>
              <a:spcBef>
                <a:spcPts val="0"/>
              </a:spcBef>
              <a:spcAft>
                <a:spcPts val="1200"/>
              </a:spcAft>
              <a:buFont typeface="Arial"/>
              <a:buChar char="•"/>
            </a:pPr>
            <a:r>
              <a:rPr lang="en-GB" sz="2200" dirty="0"/>
              <a:t>The Walking Action Plan was published in 2018 to help achieve the Mayor's Transport Strategy. </a:t>
            </a:r>
          </a:p>
          <a:p>
            <a:endParaRPr lang="en-GB" sz="2200" dirty="0"/>
          </a:p>
        </p:txBody>
      </p:sp>
      <p:pic>
        <p:nvPicPr>
          <p:cNvPr id="1026" name="Picture 2" descr="Taxi and Private Hire Vehicles photoshoot with drivers and passengers in various scenarios along with CPOS staff taxi inspection. Accessible Model Shots featuring a wheelchair user/mobility impaired user with ramp, passengers with assistance dog and guide dog. February 2025 - TFL taxi &amp; PHV&#10;">
            <a:extLst>
              <a:ext uri="{FF2B5EF4-FFF2-40B4-BE49-F238E27FC236}">
                <a16:creationId xmlns:a16="http://schemas.microsoft.com/office/drawing/2014/main" id="{0052258F-06E8-A4EF-A50A-F6D8D78959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71" r="9481"/>
          <a:stretch>
            <a:fillRect/>
          </a:stretch>
        </p:blipFill>
        <p:spPr bwMode="auto">
          <a:xfrm>
            <a:off x="7234275" y="690189"/>
            <a:ext cx="4709475" cy="437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43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3763F-96E7-B06A-07C2-EB4C7A89F125}"/>
              </a:ext>
            </a:extLst>
          </p:cNvPr>
          <p:cNvSpPr>
            <a:spLocks noGrp="1"/>
          </p:cNvSpPr>
          <p:nvPr>
            <p:ph type="ctrTitle" idx="4294967295"/>
          </p:nvPr>
        </p:nvSpPr>
        <p:spPr>
          <a:xfrm>
            <a:off x="385317" y="437459"/>
            <a:ext cx="10433785" cy="1679575"/>
          </a:xfrm>
        </p:spPr>
        <p:txBody>
          <a:bodyPr/>
          <a:lstStyle/>
          <a:p>
            <a:r>
              <a:rPr lang="en-GB" sz="2800" dirty="0"/>
              <a:t>Supporting the shift from sickness to prevention</a:t>
            </a:r>
          </a:p>
        </p:txBody>
      </p:sp>
      <p:pic>
        <p:nvPicPr>
          <p:cNvPr id="7" name="Picture 6">
            <a:extLst>
              <a:ext uri="{FF2B5EF4-FFF2-40B4-BE49-F238E27FC236}">
                <a16:creationId xmlns:a16="http://schemas.microsoft.com/office/drawing/2014/main" id="{CACEED39-D5E0-EC56-42B6-738EB8EBA491}"/>
              </a:ext>
            </a:extLst>
          </p:cNvPr>
          <p:cNvPicPr>
            <a:picLocks noChangeAspect="1"/>
          </p:cNvPicPr>
          <p:nvPr/>
        </p:nvPicPr>
        <p:blipFill>
          <a:blip r:embed="rId3"/>
          <a:stretch>
            <a:fillRect/>
          </a:stretch>
        </p:blipFill>
        <p:spPr>
          <a:xfrm>
            <a:off x="231846" y="1277650"/>
            <a:ext cx="3149394" cy="4182685"/>
          </a:xfrm>
          <a:prstGeom prst="rect">
            <a:avLst/>
          </a:prstGeom>
        </p:spPr>
      </p:pic>
      <p:graphicFrame>
        <p:nvGraphicFramePr>
          <p:cNvPr id="10" name="Diagram 9">
            <a:extLst>
              <a:ext uri="{FF2B5EF4-FFF2-40B4-BE49-F238E27FC236}">
                <a16:creationId xmlns:a16="http://schemas.microsoft.com/office/drawing/2014/main" id="{431EA111-9EEA-4AC4-610F-37F660DD60EB}"/>
              </a:ext>
            </a:extLst>
          </p:cNvPr>
          <p:cNvGraphicFramePr/>
          <p:nvPr>
            <p:extLst>
              <p:ext uri="{D42A27DB-BD31-4B8C-83A1-F6EECF244321}">
                <p14:modId xmlns:p14="http://schemas.microsoft.com/office/powerpoint/2010/main" val="853646013"/>
              </p:ext>
            </p:extLst>
          </p:nvPr>
        </p:nvGraphicFramePr>
        <p:xfrm>
          <a:off x="3524104" y="1368255"/>
          <a:ext cx="8158709" cy="22152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D749FB20-0AA5-1D85-F719-DD4F2AFF0868}"/>
              </a:ext>
            </a:extLst>
          </p:cNvPr>
          <p:cNvSpPr txBox="1"/>
          <p:nvPr/>
        </p:nvSpPr>
        <p:spPr>
          <a:xfrm>
            <a:off x="3400235" y="1164358"/>
            <a:ext cx="8406448" cy="489534"/>
          </a:xfrm>
          <a:prstGeom prst="rect">
            <a:avLst/>
          </a:prstGeom>
          <a:noFill/>
        </p:spPr>
        <p:txBody>
          <a:bodyPr wrap="square" lIns="91440" tIns="90000" rIns="91440" bIns="90000" rtlCol="0" anchor="t">
            <a:spAutoFit/>
          </a:bodyPr>
          <a:lstStyle/>
          <a:p>
            <a:pPr algn="ctr"/>
            <a:r>
              <a:rPr lang="en-GB" sz="2000" dirty="0">
                <a:solidFill>
                  <a:schemeClr val="tx2"/>
                </a:solidFill>
                <a:ea typeface="+mn-lt"/>
                <a:cs typeface="+mn-lt"/>
              </a:rPr>
              <a:t>Improving walking infrastructure and increasing walking levels can:</a:t>
            </a:r>
            <a:endParaRPr lang="en-US" sz="2000" dirty="0">
              <a:solidFill>
                <a:schemeClr val="tx2"/>
              </a:solidFill>
            </a:endParaRPr>
          </a:p>
        </p:txBody>
      </p:sp>
      <p:sp>
        <p:nvSpPr>
          <p:cNvPr id="166" name="Rectangle 165">
            <a:extLst>
              <a:ext uri="{FF2B5EF4-FFF2-40B4-BE49-F238E27FC236}">
                <a16:creationId xmlns:a16="http://schemas.microsoft.com/office/drawing/2014/main" id="{A217F759-5D94-FE2E-4EF3-EF53EE1156F1}"/>
              </a:ext>
            </a:extLst>
          </p:cNvPr>
          <p:cNvSpPr/>
          <p:nvPr/>
        </p:nvSpPr>
        <p:spPr>
          <a:xfrm>
            <a:off x="5638800" y="2971800"/>
            <a:ext cx="2192215" cy="914400"/>
          </a:xfrm>
          <a:prstGeom prst="rect">
            <a:avLst/>
          </a:prstGeom>
        </p:spPr>
        <p:txBody>
          <a:bodyPr wrap="square" rtlCol="0" anchor="ctr">
            <a:spAutoFit/>
          </a:bodyPr>
          <a:lstStyle/>
          <a:p>
            <a:pPr algn="l"/>
            <a:endParaRPr lang="en-GB" sz="1600" b="1"/>
          </a:p>
        </p:txBody>
      </p:sp>
      <p:sp>
        <p:nvSpPr>
          <p:cNvPr id="172" name="Arrow: Down 171">
            <a:extLst>
              <a:ext uri="{FF2B5EF4-FFF2-40B4-BE49-F238E27FC236}">
                <a16:creationId xmlns:a16="http://schemas.microsoft.com/office/drawing/2014/main" id="{240DA99C-5F93-FD3D-F4CE-FA08EA5916A1}"/>
              </a:ext>
            </a:extLst>
          </p:cNvPr>
          <p:cNvSpPr/>
          <p:nvPr/>
        </p:nvSpPr>
        <p:spPr>
          <a:xfrm>
            <a:off x="7350835" y="3395437"/>
            <a:ext cx="461185" cy="532932"/>
          </a:xfrm>
          <a:prstGeom prst="downArrow">
            <a:avLst/>
          </a:prstGeom>
          <a:solidFill>
            <a:srgbClr val="1A5A92"/>
          </a:solidFill>
        </p:spPr>
        <p:txBody>
          <a:bodyPr wrap="square" rtlCol="0" anchor="ctr">
            <a:spAutoFit/>
          </a:bodyPr>
          <a:lstStyle/>
          <a:p>
            <a:pPr algn="l"/>
            <a:endParaRPr lang="en-GB" sz="1600" b="1"/>
          </a:p>
        </p:txBody>
      </p:sp>
      <p:pic>
        <p:nvPicPr>
          <p:cNvPr id="30" name="Picture 29" descr="A map of england with a price tag&#10;&#10;AI-generated content may be incorrect.">
            <a:extLst>
              <a:ext uri="{FF2B5EF4-FFF2-40B4-BE49-F238E27FC236}">
                <a16:creationId xmlns:a16="http://schemas.microsoft.com/office/drawing/2014/main" id="{F5F9737E-A481-2A1D-8D3D-0CBE7B074DBD}"/>
              </a:ext>
            </a:extLst>
          </p:cNvPr>
          <p:cNvPicPr>
            <a:picLocks noChangeAspect="1"/>
          </p:cNvPicPr>
          <p:nvPr/>
        </p:nvPicPr>
        <p:blipFill>
          <a:blip r:embed="rId9"/>
          <a:stretch>
            <a:fillRect/>
          </a:stretch>
        </p:blipFill>
        <p:spPr>
          <a:xfrm>
            <a:off x="6264208" y="4004513"/>
            <a:ext cx="2634441" cy="2142266"/>
          </a:xfrm>
          <a:prstGeom prst="rect">
            <a:avLst/>
          </a:prstGeom>
        </p:spPr>
      </p:pic>
    </p:spTree>
    <p:extLst>
      <p:ext uri="{BB962C8B-B14F-4D97-AF65-F5344CB8AC3E}">
        <p14:creationId xmlns:p14="http://schemas.microsoft.com/office/powerpoint/2010/main" val="3984356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7D36C-33F7-E509-CB6B-50E758741886}"/>
              </a:ext>
            </a:extLst>
          </p:cNvPr>
          <p:cNvSpPr>
            <a:spLocks noGrp="1"/>
          </p:cNvSpPr>
          <p:nvPr>
            <p:ph type="ctrTitle" idx="4294967295"/>
          </p:nvPr>
        </p:nvSpPr>
        <p:spPr>
          <a:xfrm>
            <a:off x="410190" y="426859"/>
            <a:ext cx="11427314" cy="933450"/>
          </a:xfrm>
        </p:spPr>
        <p:txBody>
          <a:bodyPr/>
          <a:lstStyle/>
          <a:p>
            <a:r>
              <a:rPr lang="en-GB" sz="2800" dirty="0"/>
              <a:t>Helping inactive people to do some activity has the greatest impact</a:t>
            </a:r>
          </a:p>
        </p:txBody>
      </p:sp>
      <p:sp>
        <p:nvSpPr>
          <p:cNvPr id="4" name="Rectangle 3">
            <a:extLst>
              <a:ext uri="{FF2B5EF4-FFF2-40B4-BE49-F238E27FC236}">
                <a16:creationId xmlns:a16="http://schemas.microsoft.com/office/drawing/2014/main" id="{0C2D56B4-3554-70F1-A4A4-7C0C5FCAB90D}"/>
              </a:ext>
            </a:extLst>
          </p:cNvPr>
          <p:cNvSpPr/>
          <p:nvPr/>
        </p:nvSpPr>
        <p:spPr>
          <a:xfrm>
            <a:off x="4457700" y="6252210"/>
            <a:ext cx="4812030" cy="605790"/>
          </a:xfrm>
          <a:prstGeom prst="rect">
            <a:avLst/>
          </a:prstGeom>
          <a:solidFill>
            <a:schemeClr val="bg1"/>
          </a:solidFill>
        </p:spPr>
        <p:txBody>
          <a:bodyPr wrap="square" rtlCol="0" anchor="ctr">
            <a:spAutoFit/>
          </a:bodyPr>
          <a:lstStyle/>
          <a:p>
            <a:pPr algn="l"/>
            <a:endParaRPr lang="en-GB" sz="1600" b="1"/>
          </a:p>
        </p:txBody>
      </p:sp>
      <p:pic>
        <p:nvPicPr>
          <p:cNvPr id="5" name="Picture 4">
            <a:extLst>
              <a:ext uri="{FF2B5EF4-FFF2-40B4-BE49-F238E27FC236}">
                <a16:creationId xmlns:a16="http://schemas.microsoft.com/office/drawing/2014/main" id="{6F1D78A3-A4B1-E19A-89D1-D8C4B881E667}"/>
              </a:ext>
            </a:extLst>
          </p:cNvPr>
          <p:cNvPicPr>
            <a:picLocks noChangeAspect="1"/>
          </p:cNvPicPr>
          <p:nvPr/>
        </p:nvPicPr>
        <p:blipFill>
          <a:blip r:embed="rId3"/>
          <a:srcRect r="6166"/>
          <a:stretch/>
        </p:blipFill>
        <p:spPr>
          <a:xfrm>
            <a:off x="1342434" y="1590901"/>
            <a:ext cx="8653090" cy="3598714"/>
          </a:xfrm>
          <a:prstGeom prst="rect">
            <a:avLst/>
          </a:prstGeom>
        </p:spPr>
      </p:pic>
      <p:sp>
        <p:nvSpPr>
          <p:cNvPr id="6" name="TextBox 5">
            <a:extLst>
              <a:ext uri="{FF2B5EF4-FFF2-40B4-BE49-F238E27FC236}">
                <a16:creationId xmlns:a16="http://schemas.microsoft.com/office/drawing/2014/main" id="{515ACD3A-A08F-8EB6-3775-9A71A33DDC70}"/>
              </a:ext>
            </a:extLst>
          </p:cNvPr>
          <p:cNvSpPr txBox="1"/>
          <p:nvPr/>
        </p:nvSpPr>
        <p:spPr>
          <a:xfrm>
            <a:off x="6587612" y="6482802"/>
            <a:ext cx="5604388" cy="351035"/>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82828"/>
                </a:solidFill>
                <a:effectLst/>
                <a:uLnTx/>
                <a:uFillTx/>
                <a:latin typeface="Arial" pitchFamily="34" charset="0"/>
                <a:ea typeface="+mn-ea"/>
                <a:cs typeface="Arial" pitchFamily="34" charset="0"/>
              </a:rPr>
              <a:t>Reference: </a:t>
            </a:r>
            <a:r>
              <a:rPr kumimoji="0" lang="en-GB" sz="1100" b="0" i="0" u="none" strike="noStrike" kern="1200" cap="none" spc="0" normalizeH="0" baseline="0" noProof="0">
                <a:ln>
                  <a:noFill/>
                </a:ln>
                <a:solidFill>
                  <a:srgbClr val="282828"/>
                </a:solidFill>
                <a:effectLst/>
                <a:uLnTx/>
                <a:uFillTx/>
                <a:latin typeface="Arial" pitchFamily="34" charset="0"/>
                <a:ea typeface="+mn-ea"/>
                <a:cs typeface="Arial" pitchFamily="34" charset="0"/>
                <a:hlinkClick r:id="rId4"/>
              </a:rPr>
              <a:t>UK Chief Medical Officers' Physical Activity Guidelines. 2019.</a:t>
            </a:r>
            <a:r>
              <a:rPr kumimoji="0" lang="en-GB" sz="1100" b="0" i="0" u="none" strike="noStrike" kern="1200" cap="none" spc="0" normalizeH="0" baseline="0" noProof="0">
                <a:ln>
                  <a:noFill/>
                </a:ln>
                <a:solidFill>
                  <a:srgbClr val="282828"/>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121764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CF84-FB75-3423-ACB1-980597A08F77}"/>
              </a:ext>
            </a:extLst>
          </p:cNvPr>
          <p:cNvSpPr>
            <a:spLocks noGrp="1"/>
          </p:cNvSpPr>
          <p:nvPr>
            <p:ph type="title" idx="4294967295"/>
          </p:nvPr>
        </p:nvSpPr>
        <p:spPr>
          <a:xfrm>
            <a:off x="456928" y="319582"/>
            <a:ext cx="10260013" cy="431800"/>
          </a:xfrm>
        </p:spPr>
        <p:txBody>
          <a:bodyPr/>
          <a:lstStyle/>
          <a:p>
            <a:r>
              <a:rPr lang="en-GB" sz="3500" dirty="0"/>
              <a:t>New Walking and Wheeling Action Plan</a:t>
            </a:r>
          </a:p>
        </p:txBody>
      </p:sp>
      <p:pic>
        <p:nvPicPr>
          <p:cNvPr id="7" name="Picture 6">
            <a:extLst>
              <a:ext uri="{FF2B5EF4-FFF2-40B4-BE49-F238E27FC236}">
                <a16:creationId xmlns:a16="http://schemas.microsoft.com/office/drawing/2014/main" id="{F3259FAB-40D9-7609-F520-3F881276D98D}"/>
              </a:ext>
            </a:extLst>
          </p:cNvPr>
          <p:cNvPicPr>
            <a:picLocks noChangeAspect="1"/>
          </p:cNvPicPr>
          <p:nvPr/>
        </p:nvPicPr>
        <p:blipFill>
          <a:blip r:embed="rId3"/>
          <a:stretch>
            <a:fillRect/>
          </a:stretch>
        </p:blipFill>
        <p:spPr>
          <a:xfrm>
            <a:off x="8839336" y="326091"/>
            <a:ext cx="3236259" cy="4707286"/>
          </a:xfrm>
          <a:prstGeom prst="rect">
            <a:avLst/>
          </a:prstGeom>
        </p:spPr>
      </p:pic>
      <p:sp>
        <p:nvSpPr>
          <p:cNvPr id="4" name="Text Placeholder 2">
            <a:extLst>
              <a:ext uri="{FF2B5EF4-FFF2-40B4-BE49-F238E27FC236}">
                <a16:creationId xmlns:a16="http://schemas.microsoft.com/office/drawing/2014/main" id="{F529ABFB-102E-BF1B-4C22-7F0C32DF1ACF}"/>
              </a:ext>
            </a:extLst>
          </p:cNvPr>
          <p:cNvSpPr txBox="1">
            <a:spLocks/>
          </p:cNvSpPr>
          <p:nvPr/>
        </p:nvSpPr>
        <p:spPr>
          <a:xfrm>
            <a:off x="355328" y="1038061"/>
            <a:ext cx="8140972" cy="4848389"/>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1800"/>
              </a:spcAft>
              <a:buClrTx/>
              <a:buSzTx/>
              <a:buFont typeface="Arial,Sans-Serif" panose="020B0604020202020204" pitchFamily="34" charset="0"/>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The original 2018 Plan set out objectives and actions to improve walking and wheeling</a:t>
            </a:r>
            <a:endParaRPr kumimoji="0" lang="en-GB" sz="2000" b="0" i="0" u="none" strike="noStrike" kern="1200" cap="none" spc="0" normalizeH="0" baseline="0" noProof="0">
              <a:ln>
                <a:noFill/>
              </a:ln>
              <a:solidFill>
                <a:srgbClr val="000F9F"/>
              </a:solidFill>
              <a:effectLst/>
              <a:uLnTx/>
              <a:uFillTx/>
              <a:latin typeface="Johnston100"/>
              <a:ea typeface="+mn-ea"/>
              <a:cs typeface="+mn-cs"/>
            </a:endParaRPr>
          </a:p>
          <a:p>
            <a:pPr marL="342900" indent="-342900">
              <a:spcAft>
                <a:spcPts val="1800"/>
              </a:spcAft>
              <a:buFont typeface="Arial,Sans-Serif" panose="020B0604020202020204" pitchFamily="34" charset="0"/>
              <a:buChar char="•"/>
              <a:defRPr/>
            </a:pPr>
            <a:r>
              <a:rPr kumimoji="0" lang="en-GB" sz="2000" b="0" i="0" u="none" strike="noStrike" kern="1200" cap="none" spc="0" normalizeH="0" baseline="0" noProof="0">
                <a:ln>
                  <a:noFill/>
                </a:ln>
                <a:solidFill>
                  <a:srgbClr val="000F9F"/>
                </a:solidFill>
                <a:effectLst/>
                <a:uLnTx/>
                <a:uFillTx/>
                <a:latin typeface="Johnston100"/>
                <a:ea typeface="+mn-ea"/>
                <a:cs typeface="+mn-cs"/>
              </a:rPr>
              <a:t>The new</a:t>
            </a:r>
            <a:r>
              <a:rPr lang="en-GB" sz="2000">
                <a:solidFill>
                  <a:srgbClr val="000F9F"/>
                </a:solidFill>
                <a:latin typeface="Johnston100"/>
              </a:rPr>
              <a:t> Plan</a:t>
            </a:r>
            <a:r>
              <a:rPr kumimoji="0" lang="en-GB" sz="2000" b="0" i="0" u="none" strike="noStrike" kern="1200" cap="none" spc="0" normalizeH="0" baseline="0" noProof="0" dirty="0">
                <a:ln>
                  <a:noFill/>
                </a:ln>
                <a:solidFill>
                  <a:srgbClr val="000F9F"/>
                </a:solidFill>
                <a:effectLst/>
                <a:uLnTx/>
                <a:uFillTx/>
                <a:latin typeface="Johnston100"/>
                <a:ea typeface="+mn-ea"/>
                <a:cs typeface="+mn-cs"/>
              </a:rPr>
              <a:t> will be called the </a:t>
            </a:r>
            <a:r>
              <a:rPr kumimoji="0" lang="en-GB" sz="2000" b="1" i="0" u="none" strike="noStrike" kern="1200" cap="none" spc="0" normalizeH="0" baseline="0" noProof="0" dirty="0">
                <a:ln>
                  <a:noFill/>
                </a:ln>
                <a:solidFill>
                  <a:srgbClr val="000F9F"/>
                </a:solidFill>
                <a:effectLst/>
                <a:uLnTx/>
                <a:uFillTx/>
                <a:latin typeface="Johnston100"/>
                <a:ea typeface="+mn-ea"/>
                <a:cs typeface="+mn-cs"/>
              </a:rPr>
              <a:t>Walking and Wheeling Action Plan </a:t>
            </a:r>
            <a:r>
              <a:rPr kumimoji="0" lang="en-GB" sz="2000" b="0" i="0" u="none" strike="noStrike" kern="1200" cap="none" spc="0" normalizeH="0" baseline="0" noProof="0" dirty="0">
                <a:ln>
                  <a:noFill/>
                </a:ln>
                <a:solidFill>
                  <a:srgbClr val="000F9F"/>
                </a:solidFill>
                <a:effectLst/>
                <a:uLnTx/>
                <a:uFillTx/>
                <a:latin typeface="Johnston100"/>
                <a:ea typeface="+mn-ea"/>
                <a:cs typeface="+mn-cs"/>
              </a:rPr>
              <a:t>(WWAP</a:t>
            </a:r>
            <a:r>
              <a:rPr kumimoji="0" lang="en-GB" sz="2000" b="0" i="0" u="none" strike="noStrike" kern="1200" cap="none" spc="0" normalizeH="0" baseline="0" noProof="0">
                <a:ln>
                  <a:noFill/>
                </a:ln>
                <a:solidFill>
                  <a:srgbClr val="000F9F"/>
                </a:solidFill>
                <a:effectLst/>
                <a:uLnTx/>
                <a:uFillTx/>
                <a:latin typeface="Johnston100"/>
                <a:ea typeface="+mn-ea"/>
                <a:cs typeface="+mn-cs"/>
              </a:rPr>
              <a:t>)</a:t>
            </a:r>
          </a:p>
          <a:p>
            <a:pPr marL="342900" marR="0" lvl="0" indent="-342900" algn="l" defTabSz="914400" rtl="0" eaLnBrk="1" fontAlgn="auto" latinLnBrk="0" hangingPunct="1">
              <a:lnSpc>
                <a:spcPct val="90000"/>
              </a:lnSpc>
              <a:spcBef>
                <a:spcPts val="100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F9F"/>
                </a:solidFill>
                <a:effectLst/>
                <a:uLnTx/>
                <a:uFillTx/>
                <a:latin typeface="Johnston100"/>
                <a:ea typeface="+mn-lt"/>
                <a:cs typeface="+mn-lt"/>
              </a:rPr>
              <a:t>Wheeling: the use of pushchairs (buggies), kick-scooters, wheelchairs, mobility scooters, and other wheeled mobility/carrying aids</a:t>
            </a:r>
            <a:endParaRPr kumimoji="0" lang="en-US" sz="2000" b="0" i="0" u="none" strike="noStrike" kern="1200" cap="none" spc="0" normalizeH="0" baseline="0" noProof="0">
              <a:ln>
                <a:noFill/>
              </a:ln>
              <a:solidFill>
                <a:srgbClr val="000F9F"/>
              </a:solidFill>
              <a:effectLst/>
              <a:uLnTx/>
              <a:uFillTx/>
              <a:latin typeface="Johnston100"/>
              <a:ea typeface="+mn-lt"/>
              <a:cs typeface="+mn-lt"/>
            </a:endParaRPr>
          </a:p>
          <a:p>
            <a:pPr marL="342900" marR="0" lvl="0" indent="-342900" algn="l" defTabSz="914400" rtl="0" eaLnBrk="1" fontAlgn="auto" latinLnBrk="0" hangingPunct="1">
              <a:lnSpc>
                <a:spcPct val="90000"/>
              </a:lnSpc>
              <a:spcBef>
                <a:spcPts val="1000"/>
              </a:spcBef>
              <a:spcAft>
                <a:spcPts val="1800"/>
              </a:spcAft>
              <a:buClrTx/>
              <a:buSzTx/>
              <a:buFont typeface="Arial"/>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It has been developed to work alongside other policies including Vision Zero Action Plan 2 and Cycling Action Plan 2</a:t>
            </a:r>
            <a:endParaRPr kumimoji="0" lang="en-GB" sz="2000" b="0" i="0" u="none" strike="noStrike" kern="1200" cap="none" spc="0" normalizeH="0" baseline="0" noProof="0">
              <a:ln>
                <a:noFill/>
              </a:ln>
              <a:solidFill>
                <a:srgbClr val="000F9F"/>
              </a:solidFill>
              <a:effectLst/>
              <a:uLnTx/>
              <a:uFillTx/>
              <a:latin typeface="Johnston100"/>
              <a:ea typeface="+mn-ea"/>
              <a:cs typeface="+mn-cs"/>
            </a:endParaRPr>
          </a:p>
          <a:p>
            <a:pPr marL="342900" marR="0" lvl="0" indent="-342900" algn="l" defTabSz="914400" rtl="0" eaLnBrk="1" fontAlgn="auto" latinLnBrk="0" hangingPunct="1">
              <a:lnSpc>
                <a:spcPct val="90000"/>
              </a:lnSpc>
              <a:spcBef>
                <a:spcPts val="1000"/>
              </a:spcBef>
              <a:spcAft>
                <a:spcPts val="1800"/>
              </a:spcAft>
              <a:buClrTx/>
              <a:buSzTx/>
              <a:buFont typeface="Arial"/>
              <a:buChar char="•"/>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Boroughs will help to deliver the actions as they </a:t>
            </a:r>
            <a:r>
              <a:rPr lang="en-GB" sz="2000">
                <a:solidFill>
                  <a:srgbClr val="000F9F"/>
                </a:solidFill>
                <a:latin typeface="Johnston100"/>
              </a:rPr>
              <a:t>manage</a:t>
            </a:r>
            <a:r>
              <a:rPr kumimoji="0" lang="en-GB" sz="2000" b="0" i="0" u="none" strike="noStrike" kern="1200" cap="none" spc="0" normalizeH="0" baseline="0" noProof="0">
                <a:ln>
                  <a:noFill/>
                </a:ln>
                <a:solidFill>
                  <a:srgbClr val="000F9F"/>
                </a:solidFill>
                <a:effectLst/>
                <a:uLnTx/>
                <a:uFillTx/>
                <a:latin typeface="Johnston100"/>
                <a:ea typeface="+mn-ea"/>
                <a:cs typeface="+mn-cs"/>
              </a:rPr>
              <a:t> </a:t>
            </a:r>
            <a:r>
              <a:rPr kumimoji="0" lang="en-GB" sz="2000" b="0" i="0" u="none" strike="noStrike" kern="1200" cap="none" spc="0" normalizeH="0" baseline="0" noProof="0" dirty="0">
                <a:ln>
                  <a:noFill/>
                </a:ln>
                <a:solidFill>
                  <a:srgbClr val="000F9F"/>
                </a:solidFill>
                <a:effectLst/>
                <a:uLnTx/>
                <a:uFillTx/>
                <a:latin typeface="Johnston100"/>
                <a:ea typeface="+mn-ea"/>
                <a:cs typeface="+mn-cs"/>
              </a:rPr>
              <a:t>95</a:t>
            </a:r>
            <a:r>
              <a:rPr kumimoji="0" lang="en-GB" sz="2000" b="0" i="0" u="none" strike="noStrike" kern="1200" cap="none" spc="0" normalizeH="0" baseline="0" noProof="0">
                <a:ln>
                  <a:noFill/>
                </a:ln>
                <a:solidFill>
                  <a:srgbClr val="000F9F"/>
                </a:solidFill>
                <a:effectLst/>
                <a:uLnTx/>
                <a:uFillTx/>
                <a:latin typeface="Johnston100"/>
                <a:ea typeface="+mn-ea"/>
                <a:cs typeface="+mn-cs"/>
              </a:rPr>
              <a:t> per cent </a:t>
            </a:r>
            <a:r>
              <a:rPr kumimoji="0" lang="en-GB" sz="2000" b="0" i="0" u="none" strike="noStrike" kern="1200" cap="none" spc="0" normalizeH="0" baseline="0" noProof="0" dirty="0">
                <a:ln>
                  <a:noFill/>
                </a:ln>
                <a:solidFill>
                  <a:srgbClr val="000F9F"/>
                </a:solidFill>
                <a:effectLst/>
                <a:uLnTx/>
                <a:uFillTx/>
                <a:latin typeface="Johnston100"/>
                <a:ea typeface="+mn-ea"/>
                <a:cs typeface="+mn-cs"/>
              </a:rPr>
              <a:t>of London's roads</a:t>
            </a:r>
            <a:endParaRPr kumimoji="0" lang="en-GB" sz="2000" b="0" i="0" u="none" strike="noStrike" kern="1200" cap="none" spc="0" normalizeH="0" baseline="0" noProof="0">
              <a:ln>
                <a:noFill/>
              </a:ln>
              <a:solidFill>
                <a:srgbClr val="000F9F"/>
              </a:solidFill>
              <a:effectLst/>
              <a:uLnTx/>
              <a:uFillTx/>
              <a:latin typeface="Johnston100"/>
              <a:ea typeface="+mn-ea"/>
              <a:cs typeface="+mn-cs"/>
            </a:endParaRPr>
          </a:p>
        </p:txBody>
      </p:sp>
    </p:spTree>
    <p:extLst>
      <p:ext uri="{BB962C8B-B14F-4D97-AF65-F5344CB8AC3E}">
        <p14:creationId xmlns:p14="http://schemas.microsoft.com/office/powerpoint/2010/main" val="3993503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EEE8A-E597-ACF8-C518-B5607202E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5BD22-B0CE-8BBC-4B0B-95B51D165005}"/>
              </a:ext>
            </a:extLst>
          </p:cNvPr>
          <p:cNvSpPr>
            <a:spLocks noGrp="1"/>
          </p:cNvSpPr>
          <p:nvPr>
            <p:ph type="title" idx="4294967295"/>
          </p:nvPr>
        </p:nvSpPr>
        <p:spPr>
          <a:xfrm>
            <a:off x="466164" y="383406"/>
            <a:ext cx="10260013" cy="431800"/>
          </a:xfrm>
        </p:spPr>
        <p:txBody>
          <a:bodyPr/>
          <a:lstStyle/>
          <a:p>
            <a:r>
              <a:rPr lang="en-GB" dirty="0"/>
              <a:t>The objectives</a:t>
            </a:r>
            <a:endParaRPr lang="en-US" dirty="0"/>
          </a:p>
        </p:txBody>
      </p:sp>
      <p:sp>
        <p:nvSpPr>
          <p:cNvPr id="3" name="Text Placeholder 2">
            <a:extLst>
              <a:ext uri="{FF2B5EF4-FFF2-40B4-BE49-F238E27FC236}">
                <a16:creationId xmlns:a16="http://schemas.microsoft.com/office/drawing/2014/main" id="{3223E306-F143-0120-D61F-0B1C1AE54E1F}"/>
              </a:ext>
            </a:extLst>
          </p:cNvPr>
          <p:cNvSpPr>
            <a:spLocks noGrp="1"/>
          </p:cNvSpPr>
          <p:nvPr>
            <p:ph type="body" sz="quarter" idx="4294967295"/>
          </p:nvPr>
        </p:nvSpPr>
        <p:spPr>
          <a:xfrm>
            <a:off x="466165" y="1265483"/>
            <a:ext cx="6431250" cy="4712738"/>
          </a:xfrm>
        </p:spPr>
        <p:txBody>
          <a:bodyPr/>
          <a:lstStyle/>
          <a:p>
            <a:r>
              <a:rPr lang="en-GB" sz="2000" dirty="0"/>
              <a:t>The new Plan builds on the approach and actions we set out in the first plan and identifies challenges/ opportunities we face now and in the future.</a:t>
            </a:r>
            <a:endParaRPr lang="en-GB" sz="2000" b="0" i="0" dirty="0">
              <a:effectLst/>
            </a:endParaRPr>
          </a:p>
          <a:p>
            <a:endParaRPr lang="en-GB" sz="1400" b="0" i="0" dirty="0">
              <a:effectLst/>
            </a:endParaRPr>
          </a:p>
          <a:p>
            <a:pPr>
              <a:lnSpc>
                <a:spcPct val="100000"/>
              </a:lnSpc>
            </a:pPr>
            <a:r>
              <a:rPr lang="en-GB" sz="2000" dirty="0"/>
              <a:t>The Plan aims to achieve the following objectives:</a:t>
            </a:r>
          </a:p>
          <a:p>
            <a:pPr marL="800100" lvl="1" indent="-342900">
              <a:lnSpc>
                <a:spcPct val="100000"/>
              </a:lnSpc>
              <a:buFont typeface="Arial" panose="020B0604020202020204" pitchFamily="34" charset="0"/>
              <a:buChar char="•"/>
            </a:pPr>
            <a:r>
              <a:rPr lang="en-GB" sz="2000" dirty="0">
                <a:latin typeface="Johnston100 Medium"/>
              </a:rPr>
              <a:t>Promote health and wellbeing</a:t>
            </a:r>
          </a:p>
          <a:p>
            <a:pPr marL="800100" lvl="1" indent="-342900">
              <a:lnSpc>
                <a:spcPct val="100000"/>
              </a:lnSpc>
              <a:buFont typeface="Arial" panose="020B0604020202020204" pitchFamily="34" charset="0"/>
              <a:buChar char="•"/>
            </a:pPr>
            <a:r>
              <a:rPr lang="en-GB" sz="2000" dirty="0">
                <a:latin typeface="Johnston100 Medium"/>
              </a:rPr>
              <a:t>Support high streets to thrive and enable economic growth</a:t>
            </a:r>
          </a:p>
          <a:p>
            <a:pPr marL="800100" lvl="1" indent="-342900">
              <a:lnSpc>
                <a:spcPct val="100000"/>
              </a:lnSpc>
              <a:buFont typeface="Arial" panose="020B0604020202020204" pitchFamily="34" charset="0"/>
              <a:buChar char="•"/>
            </a:pPr>
            <a:r>
              <a:rPr lang="en-GB" sz="2000" dirty="0">
                <a:latin typeface="Johnston100 Medium"/>
              </a:rPr>
              <a:t>Enable the benefits of walking and wheeling to be enjoyed more equally</a:t>
            </a:r>
          </a:p>
          <a:p>
            <a:pPr lvl="1"/>
            <a:endParaRPr lang="en-GB" sz="1050" b="1" dirty="0">
              <a:latin typeface="Johnston100 Medium"/>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000F9F"/>
                </a:solidFill>
                <a:effectLst/>
                <a:uLnTx/>
                <a:uFillTx/>
                <a:latin typeface="Johnston100"/>
                <a:ea typeface="+mn-ea"/>
                <a:cs typeface="+mn-cs"/>
              </a:rPr>
              <a:t>We have worked closely with our GLA Public Health colleagues to ensure health and wellbeing are effectively centred in the plan. </a:t>
            </a:r>
          </a:p>
          <a:p>
            <a:endParaRPr lang="en-GB" sz="2800" b="1" dirty="0"/>
          </a:p>
          <a:p>
            <a:pPr marL="800100" lvl="1" indent="-342900">
              <a:buFont typeface="Arial" panose="020B0604020202020204" pitchFamily="34" charset="0"/>
              <a:buChar char="•"/>
            </a:pPr>
            <a:endParaRPr lang="en-GB" sz="2000" b="1" dirty="0"/>
          </a:p>
          <a:p>
            <a:pPr marL="800100" lvl="1" indent="-342900">
              <a:buFont typeface="Arial" panose="020B0604020202020204" pitchFamily="34" charset="0"/>
              <a:buChar char="•"/>
            </a:pPr>
            <a:endParaRPr lang="en-GB" sz="1800" dirty="0"/>
          </a:p>
          <a:p>
            <a:pPr marL="342900" indent="-342900">
              <a:buFont typeface="Arial" panose="020B0604020202020204" pitchFamily="34" charset="0"/>
              <a:buChar char="•"/>
            </a:pPr>
            <a:endParaRPr lang="en-GB" sz="1600" dirty="0">
              <a:solidFill>
                <a:srgbClr val="C00000"/>
              </a:solidFill>
            </a:endParaRPr>
          </a:p>
        </p:txBody>
      </p:sp>
      <p:pic>
        <p:nvPicPr>
          <p:cNvPr id="10" name="Picture 9">
            <a:extLst>
              <a:ext uri="{FF2B5EF4-FFF2-40B4-BE49-F238E27FC236}">
                <a16:creationId xmlns:a16="http://schemas.microsoft.com/office/drawing/2014/main" id="{545FC686-EE3D-2665-A4DF-8D13A58E9083}"/>
              </a:ext>
            </a:extLst>
          </p:cNvPr>
          <p:cNvPicPr>
            <a:picLocks noChangeAspect="1"/>
          </p:cNvPicPr>
          <p:nvPr/>
        </p:nvPicPr>
        <p:blipFill>
          <a:blip r:embed="rId3"/>
          <a:stretch>
            <a:fillRect/>
          </a:stretch>
        </p:blipFill>
        <p:spPr>
          <a:xfrm>
            <a:off x="7401860" y="622299"/>
            <a:ext cx="3748502" cy="5355921"/>
          </a:xfrm>
          <a:prstGeom prst="rect">
            <a:avLst/>
          </a:prstGeom>
        </p:spPr>
      </p:pic>
      <p:sp>
        <p:nvSpPr>
          <p:cNvPr id="4" name="Rectangle 3">
            <a:extLst>
              <a:ext uri="{FF2B5EF4-FFF2-40B4-BE49-F238E27FC236}">
                <a16:creationId xmlns:a16="http://schemas.microsoft.com/office/drawing/2014/main" id="{546BB03A-4DF3-9BDB-D48C-28BEFF476147}"/>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effectLst/>
                <a:uLnTx/>
                <a:uFillTx/>
                <a:latin typeface="+mj-lt"/>
                <a:ea typeface="+mn-ea"/>
                <a:cs typeface="+mn-cs"/>
              </a:rPr>
              <a:t>TfL DRAFT - RESTRICTED</a:t>
            </a:r>
          </a:p>
        </p:txBody>
      </p:sp>
    </p:spTree>
    <p:extLst>
      <p:ext uri="{BB962C8B-B14F-4D97-AF65-F5344CB8AC3E}">
        <p14:creationId xmlns:p14="http://schemas.microsoft.com/office/powerpoint/2010/main" val="187168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DF20-5428-7630-E900-3D302C2E44AF}"/>
              </a:ext>
            </a:extLst>
          </p:cNvPr>
          <p:cNvSpPr>
            <a:spLocks noGrp="1"/>
          </p:cNvSpPr>
          <p:nvPr>
            <p:ph type="title" idx="4294967295"/>
          </p:nvPr>
        </p:nvSpPr>
        <p:spPr>
          <a:xfrm>
            <a:off x="517526" y="448703"/>
            <a:ext cx="10620375" cy="431800"/>
          </a:xfrm>
        </p:spPr>
        <p:txBody>
          <a:bodyPr lIns="0" tIns="0" rIns="0" bIns="0" anchor="t"/>
          <a:lstStyle/>
          <a:p>
            <a:r>
              <a:rPr lang="en-GB" dirty="0"/>
              <a:t>Engagement with stakeholders</a:t>
            </a:r>
          </a:p>
        </p:txBody>
      </p:sp>
      <p:sp>
        <p:nvSpPr>
          <p:cNvPr id="3" name="Text Placeholder 2">
            <a:extLst>
              <a:ext uri="{FF2B5EF4-FFF2-40B4-BE49-F238E27FC236}">
                <a16:creationId xmlns:a16="http://schemas.microsoft.com/office/drawing/2014/main" id="{573EC780-EA25-C8D5-EAF3-EC3037DB841C}"/>
              </a:ext>
            </a:extLst>
          </p:cNvPr>
          <p:cNvSpPr>
            <a:spLocks noGrp="1"/>
          </p:cNvSpPr>
          <p:nvPr>
            <p:ph type="body" sz="quarter" idx="4294967295"/>
          </p:nvPr>
        </p:nvSpPr>
        <p:spPr>
          <a:xfrm>
            <a:off x="517526" y="1245862"/>
            <a:ext cx="10825664" cy="830262"/>
          </a:xfrm>
        </p:spPr>
        <p:txBody>
          <a:bodyPr lIns="0" tIns="0" rIns="0" bIns="0" anchor="t"/>
          <a:lstStyle/>
          <a:p>
            <a:r>
              <a:rPr lang="en-GB" sz="2000" dirty="0">
                <a:ea typeface="+mn-lt"/>
                <a:cs typeface="+mn-lt"/>
              </a:rPr>
              <a:t>We met with different organisations to learn about their experiences of walking and wheeling in London. </a:t>
            </a:r>
            <a:endParaRPr lang="en-US" sz="2000" dirty="0"/>
          </a:p>
          <a:p>
            <a:endParaRPr lang="en-US" sz="2000" dirty="0">
              <a:ea typeface="+mn-lt"/>
              <a:cs typeface="+mn-lt"/>
            </a:endParaRPr>
          </a:p>
        </p:txBody>
      </p:sp>
      <p:sp>
        <p:nvSpPr>
          <p:cNvPr id="6" name="Rectangle 5">
            <a:extLst>
              <a:ext uri="{FF2B5EF4-FFF2-40B4-BE49-F238E27FC236}">
                <a16:creationId xmlns:a16="http://schemas.microsoft.com/office/drawing/2014/main" id="{8B4880CD-16FF-AC82-5321-31F1E0F106F5}"/>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effectLst/>
                <a:uLnTx/>
                <a:uFillTx/>
                <a:latin typeface="+mj-lt"/>
                <a:ea typeface="+mn-ea"/>
                <a:cs typeface="+mn-cs"/>
              </a:rPr>
              <a:t>TfL DRAFT - RESTRICTED</a:t>
            </a:r>
          </a:p>
        </p:txBody>
      </p:sp>
      <p:sp>
        <p:nvSpPr>
          <p:cNvPr id="7" name="TextBox 6">
            <a:extLst>
              <a:ext uri="{FF2B5EF4-FFF2-40B4-BE49-F238E27FC236}">
                <a16:creationId xmlns:a16="http://schemas.microsoft.com/office/drawing/2014/main" id="{BE3413CC-1AE1-0138-933B-5E8076553562}"/>
              </a:ext>
            </a:extLst>
          </p:cNvPr>
          <p:cNvSpPr txBox="1"/>
          <p:nvPr/>
        </p:nvSpPr>
        <p:spPr>
          <a:xfrm>
            <a:off x="433625" y="1961120"/>
            <a:ext cx="5878694" cy="4113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2400"/>
              </a:spcBef>
            </a:pPr>
            <a:r>
              <a:rPr lang="en-GB" sz="2000" b="1" dirty="0"/>
              <a:t>Groups engaged with include:</a:t>
            </a:r>
          </a:p>
          <a:p>
            <a:pPr marL="342900" indent="-342900">
              <a:spcBef>
                <a:spcPts val="800"/>
              </a:spcBef>
              <a:buFont typeface="Arial,Sans-Serif"/>
              <a:buChar char="•"/>
            </a:pPr>
            <a:r>
              <a:rPr lang="en-GB" sz="1900" dirty="0"/>
              <a:t>Borough Transport &amp; Public Health officers</a:t>
            </a:r>
          </a:p>
          <a:p>
            <a:pPr marL="342900" indent="-342900">
              <a:spcBef>
                <a:spcPts val="800"/>
              </a:spcBef>
              <a:buFont typeface="Arial,Sans-Serif"/>
              <a:buChar char="•"/>
            </a:pPr>
            <a:r>
              <a:rPr lang="en-GB" sz="1900" dirty="0"/>
              <a:t>TfL's Youth Panel</a:t>
            </a:r>
            <a:endParaRPr lang="en-US" sz="1900" dirty="0"/>
          </a:p>
          <a:p>
            <a:pPr marL="342900" indent="-342900">
              <a:spcBef>
                <a:spcPts val="800"/>
              </a:spcBef>
              <a:buFont typeface="Arial,Sans-Serif"/>
              <a:buChar char="•"/>
            </a:pPr>
            <a:r>
              <a:rPr lang="en-GB" sz="1900" dirty="0"/>
              <a:t>Accessibility groups</a:t>
            </a:r>
          </a:p>
          <a:p>
            <a:pPr marL="342900" indent="-342900">
              <a:spcBef>
                <a:spcPts val="800"/>
              </a:spcBef>
              <a:buFont typeface="Arial,Sans-Serif"/>
              <a:buChar char="•"/>
            </a:pPr>
            <a:r>
              <a:rPr lang="en-GB" sz="1900" dirty="0"/>
              <a:t>London </a:t>
            </a:r>
            <a:r>
              <a:rPr lang="en-GB" sz="1900" dirty="0" err="1"/>
              <a:t>TravelWatch</a:t>
            </a:r>
            <a:r>
              <a:rPr lang="en-GB" sz="1900" dirty="0"/>
              <a:t> and active travel groups</a:t>
            </a:r>
          </a:p>
          <a:p>
            <a:pPr marL="342900" indent="-342900">
              <a:spcBef>
                <a:spcPts val="800"/>
              </a:spcBef>
              <a:buFont typeface="Arial,Sans-Serif"/>
              <a:buChar char="•"/>
            </a:pPr>
            <a:r>
              <a:rPr lang="en-GB" sz="1900" dirty="0"/>
              <a:t>Business stakeholders</a:t>
            </a:r>
          </a:p>
          <a:p>
            <a:pPr marL="342900" indent="-342900">
              <a:spcBef>
                <a:spcPts val="800"/>
              </a:spcBef>
              <a:buFont typeface="Arial,Sans-Serif"/>
              <a:buChar char="•"/>
            </a:pPr>
            <a:r>
              <a:rPr lang="en-GB" sz="1900" dirty="0"/>
              <a:t>NHS</a:t>
            </a:r>
          </a:p>
          <a:p>
            <a:pPr marL="342900" indent="-342900">
              <a:spcBef>
                <a:spcPts val="800"/>
              </a:spcBef>
              <a:buFont typeface="Arial,Sans-Serif"/>
              <a:buChar char="•"/>
            </a:pPr>
            <a:r>
              <a:rPr lang="en-GB" sz="1900" dirty="0"/>
              <a:t>Have Your Say survey sent to walking and cycling grant recipients</a:t>
            </a:r>
          </a:p>
          <a:p>
            <a:pPr marL="342900" indent="-342900">
              <a:spcBef>
                <a:spcPts val="800"/>
              </a:spcBef>
              <a:buFont typeface="Arial,Sans-Serif"/>
              <a:buChar char="•"/>
            </a:pPr>
            <a:r>
              <a:rPr lang="en-GB" sz="1900" dirty="0"/>
              <a:t>London Physical Activity for Health Strategic Advisory Group</a:t>
            </a:r>
          </a:p>
        </p:txBody>
      </p:sp>
      <p:pic>
        <p:nvPicPr>
          <p:cNvPr id="8" name="drawing">
            <a:extLst>
              <a:ext uri="{FF2B5EF4-FFF2-40B4-BE49-F238E27FC236}">
                <a16:creationId xmlns:a16="http://schemas.microsoft.com/office/drawing/2014/main" id="{9F6DD963-6E9A-60AD-072C-5E655E4F4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41171" y="2076124"/>
            <a:ext cx="4961285" cy="3536014"/>
          </a:xfrm>
          <a:prstGeom prst="rect">
            <a:avLst/>
          </a:prstGeom>
        </p:spPr>
      </p:pic>
    </p:spTree>
    <p:extLst>
      <p:ext uri="{BB962C8B-B14F-4D97-AF65-F5344CB8AC3E}">
        <p14:creationId xmlns:p14="http://schemas.microsoft.com/office/powerpoint/2010/main" val="265715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DF20-5428-7630-E900-3D302C2E44AF}"/>
              </a:ext>
            </a:extLst>
          </p:cNvPr>
          <p:cNvSpPr>
            <a:spLocks noGrp="1"/>
          </p:cNvSpPr>
          <p:nvPr>
            <p:ph type="title" idx="4294967295"/>
          </p:nvPr>
        </p:nvSpPr>
        <p:spPr>
          <a:xfrm>
            <a:off x="442735" y="350368"/>
            <a:ext cx="10620375" cy="431800"/>
          </a:xfrm>
        </p:spPr>
        <p:txBody>
          <a:bodyPr lIns="0" tIns="0" rIns="0" bIns="0" anchor="t"/>
          <a:lstStyle/>
          <a:p>
            <a:r>
              <a:rPr lang="en-GB" dirty="0"/>
              <a:t>Shaping the refresh</a:t>
            </a:r>
          </a:p>
        </p:txBody>
      </p:sp>
      <p:sp>
        <p:nvSpPr>
          <p:cNvPr id="6" name="Rectangle 5">
            <a:extLst>
              <a:ext uri="{FF2B5EF4-FFF2-40B4-BE49-F238E27FC236}">
                <a16:creationId xmlns:a16="http://schemas.microsoft.com/office/drawing/2014/main" id="{8B4880CD-16FF-AC82-5321-31F1E0F106F5}"/>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effectLst/>
                <a:uLnTx/>
                <a:uFillTx/>
                <a:latin typeface="+mj-lt"/>
                <a:ea typeface="+mn-ea"/>
                <a:cs typeface="+mn-cs"/>
              </a:rPr>
              <a:t>TfL DRAFT - RESTRICTED</a:t>
            </a:r>
          </a:p>
        </p:txBody>
      </p:sp>
      <p:sp>
        <p:nvSpPr>
          <p:cNvPr id="4" name="Text Placeholder 2">
            <a:extLst>
              <a:ext uri="{FF2B5EF4-FFF2-40B4-BE49-F238E27FC236}">
                <a16:creationId xmlns:a16="http://schemas.microsoft.com/office/drawing/2014/main" id="{B22C899B-F0FD-4AA2-288C-05273280E54A}"/>
              </a:ext>
            </a:extLst>
          </p:cNvPr>
          <p:cNvSpPr txBox="1">
            <a:spLocks/>
          </p:cNvSpPr>
          <p:nvPr/>
        </p:nvSpPr>
        <p:spPr>
          <a:xfrm>
            <a:off x="576359" y="1120722"/>
            <a:ext cx="6658831" cy="489327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Key focus areas that emerged:</a:t>
            </a:r>
          </a:p>
          <a:p>
            <a:pPr marL="342900" indent="-342900">
              <a:buFont typeface="Arial" panose="020B0604020202020204" pitchFamily="34" charset="0"/>
              <a:buChar char="•"/>
            </a:pPr>
            <a:r>
              <a:rPr lang="en-GB" sz="2000" dirty="0"/>
              <a:t>Hostile pedestrian environments: infrastructure quality, street clutter - dockless e-bikes, signs, A-boards, commercial waste</a:t>
            </a:r>
          </a:p>
          <a:p>
            <a:pPr marL="342900" indent="-342900">
              <a:buFont typeface="Arial" panose="020B0604020202020204" pitchFamily="34" charset="0"/>
              <a:buChar char="•"/>
            </a:pPr>
            <a:r>
              <a:rPr lang="en-GB" sz="2000" dirty="0"/>
              <a:t>Safety: cyclist behaviour, walking at night, accessibility, motor traffic</a:t>
            </a:r>
          </a:p>
          <a:p>
            <a:pPr marL="342900" indent="-342900">
              <a:buFont typeface="Arial" panose="020B0604020202020204" pitchFamily="34" charset="0"/>
              <a:buChar char="•"/>
            </a:pPr>
            <a:r>
              <a:rPr lang="en-GB" sz="2000" dirty="0"/>
              <a:t>Whole journey challenges: time constraints, convenience, distance, facilities</a:t>
            </a:r>
          </a:p>
          <a:p>
            <a:pPr marL="342900" indent="-342900">
              <a:buFont typeface="Arial" panose="020B0604020202020204" pitchFamily="34" charset="0"/>
              <a:buChar char="•"/>
            </a:pPr>
            <a:r>
              <a:rPr lang="en-GB" sz="2000" dirty="0"/>
              <a:t>School run: safety of walking to school, parental time constraints</a:t>
            </a:r>
          </a:p>
          <a:p>
            <a:pPr marL="342900" indent="-342900">
              <a:buFont typeface="Arial" panose="020B0604020202020204" pitchFamily="34" charset="0"/>
              <a:buChar char="•"/>
            </a:pPr>
            <a:r>
              <a:rPr lang="en-GB" sz="2000" dirty="0"/>
              <a:t>Health: potential for health system collaboration</a:t>
            </a:r>
          </a:p>
          <a:p>
            <a:pPr marL="342900" indent="-342900">
              <a:buFont typeface="Arial" panose="020B0604020202020204" pitchFamily="34" charset="0"/>
              <a:buChar char="•"/>
            </a:pPr>
            <a:r>
              <a:rPr lang="en-GB" sz="2000" dirty="0"/>
              <a:t>Wayfinding</a:t>
            </a:r>
          </a:p>
          <a:p>
            <a:pPr marL="342900" indent="-342900">
              <a:buFont typeface="Arial" panose="020B0604020202020204" pitchFamily="34" charset="0"/>
              <a:buChar char="•"/>
            </a:pPr>
            <a:r>
              <a:rPr lang="en-GB" sz="2000" dirty="0"/>
              <a:t>Education/behaviour change </a:t>
            </a:r>
            <a:endParaRPr lang="en-GB" sz="1800" dirty="0"/>
          </a:p>
          <a:p>
            <a:pPr marL="342900" indent="-342900">
              <a:buFont typeface="Arial" panose="020B0604020202020204" pitchFamily="34" charset="0"/>
              <a:buChar char="•"/>
            </a:pPr>
            <a:endParaRPr lang="en-GB" sz="1800" dirty="0"/>
          </a:p>
        </p:txBody>
      </p:sp>
      <p:pic>
        <p:nvPicPr>
          <p:cNvPr id="8" name="Picture 7">
            <a:extLst>
              <a:ext uri="{FF2B5EF4-FFF2-40B4-BE49-F238E27FC236}">
                <a16:creationId xmlns:a16="http://schemas.microsoft.com/office/drawing/2014/main" id="{2B3DC30C-6B2E-87F2-DEB0-F4C7492653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0020" y="1079728"/>
            <a:ext cx="3133090" cy="4698543"/>
          </a:xfrm>
          <a:prstGeom prst="rect">
            <a:avLst/>
          </a:prstGeom>
        </p:spPr>
      </p:pic>
    </p:spTree>
    <p:extLst>
      <p:ext uri="{BB962C8B-B14F-4D97-AF65-F5344CB8AC3E}">
        <p14:creationId xmlns:p14="http://schemas.microsoft.com/office/powerpoint/2010/main" val="3918045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059C-7FD3-01F4-75CE-296A6F66BE65}"/>
              </a:ext>
            </a:extLst>
          </p:cNvPr>
          <p:cNvSpPr>
            <a:spLocks noGrp="1"/>
          </p:cNvSpPr>
          <p:nvPr>
            <p:ph type="title"/>
          </p:nvPr>
        </p:nvSpPr>
        <p:spPr>
          <a:xfrm>
            <a:off x="669843" y="2730528"/>
            <a:ext cx="5553157" cy="1168372"/>
          </a:xfrm>
        </p:spPr>
        <p:txBody>
          <a:bodyPr lIns="0" tIns="0" rIns="0" bIns="0" anchor="t"/>
          <a:lstStyle/>
          <a:p>
            <a:pPr algn="ctr"/>
            <a:r>
              <a:rPr lang="en-GB"/>
              <a:t>Actions and deliverables overview</a:t>
            </a:r>
          </a:p>
        </p:txBody>
      </p:sp>
      <p:sp>
        <p:nvSpPr>
          <p:cNvPr id="4" name="Rectangle 3">
            <a:extLst>
              <a:ext uri="{FF2B5EF4-FFF2-40B4-BE49-F238E27FC236}">
                <a16:creationId xmlns:a16="http://schemas.microsoft.com/office/drawing/2014/main" id="{0F8606DE-C858-B5FA-7199-2F626CC5AE63}"/>
              </a:ext>
            </a:extLst>
          </p:cNvPr>
          <p:cNvSpPr/>
          <p:nvPr/>
        </p:nvSpPr>
        <p:spPr>
          <a:xfrm>
            <a:off x="9640710" y="11814"/>
            <a:ext cx="2551289" cy="338554"/>
          </a:xfrm>
          <a:prstGeom prst="rect">
            <a:avLst/>
          </a:prstGeom>
          <a:solidFill>
            <a:sysClr val="window" lastClr="FFFFFF"/>
          </a:solidFill>
          <a:ln w="25400" cap="flat" cmpd="sng" algn="ctr">
            <a:solidFill>
              <a:srgbClr val="C0504D"/>
            </a:solidFill>
            <a:prstDash val="solid"/>
          </a:ln>
          <a:effectLst/>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effectLst/>
                <a:uLnTx/>
                <a:uFillTx/>
                <a:latin typeface="+mj-lt"/>
                <a:ea typeface="+mn-ea"/>
                <a:cs typeface="+mn-cs"/>
              </a:rPr>
              <a:t>TfL DRAFT - RESTRICTED</a:t>
            </a:r>
          </a:p>
        </p:txBody>
      </p:sp>
      <p:pic>
        <p:nvPicPr>
          <p:cNvPr id="7" name="Picture 6">
            <a:extLst>
              <a:ext uri="{FF2B5EF4-FFF2-40B4-BE49-F238E27FC236}">
                <a16:creationId xmlns:a16="http://schemas.microsoft.com/office/drawing/2014/main" id="{AD86D2CE-6E2C-19E3-F4DA-71FD622EE305}"/>
              </a:ext>
            </a:extLst>
          </p:cNvPr>
          <p:cNvPicPr>
            <a:picLocks noChangeAspect="1"/>
          </p:cNvPicPr>
          <p:nvPr/>
        </p:nvPicPr>
        <p:blipFill>
          <a:blip r:embed="rId3"/>
          <a:stretch>
            <a:fillRect/>
          </a:stretch>
        </p:blipFill>
        <p:spPr>
          <a:xfrm>
            <a:off x="7417011" y="0"/>
            <a:ext cx="4799776" cy="6858000"/>
          </a:xfrm>
          <a:prstGeom prst="rect">
            <a:avLst/>
          </a:prstGeom>
        </p:spPr>
      </p:pic>
    </p:spTree>
    <p:extLst>
      <p:ext uri="{BB962C8B-B14F-4D97-AF65-F5344CB8AC3E}">
        <p14:creationId xmlns:p14="http://schemas.microsoft.com/office/powerpoint/2010/main" val="2067418921"/>
      </p:ext>
    </p:extLst>
  </p:cSld>
  <p:clrMapOvr>
    <a:masterClrMapping/>
  </p:clrMapOvr>
</p:sld>
</file>

<file path=ppt/theme/theme1.xml><?xml version="1.0" encoding="utf-8"?>
<a:theme xmlns:a="http://schemas.openxmlformats.org/drawingml/2006/main" name="TfL – white (primary)">
  <a:themeElements>
    <a:clrScheme name="Custom 1">
      <a:dk1>
        <a:srgbClr val="000F9F"/>
      </a:dk1>
      <a:lt1>
        <a:srgbClr val="FEFEFE"/>
      </a:lt1>
      <a:dk2>
        <a:srgbClr val="002F60"/>
      </a:dk2>
      <a:lt2>
        <a:srgbClr val="FEFEFE"/>
      </a:lt2>
      <a:accent1>
        <a:srgbClr val="000F9F"/>
      </a:accent1>
      <a:accent2>
        <a:srgbClr val="DC241F"/>
      </a:accent2>
      <a:accent3>
        <a:srgbClr val="FFA600"/>
      </a:accent3>
      <a:accent4>
        <a:srgbClr val="00AFAD"/>
      </a:accent4>
      <a:accent5>
        <a:srgbClr val="FA7B05"/>
      </a:accent5>
      <a:accent6>
        <a:srgbClr val="5FB526"/>
      </a:accent6>
      <a:hlink>
        <a:srgbClr val="0578BD"/>
      </a:hlink>
      <a:folHlink>
        <a:srgbClr val="FFA600"/>
      </a:folHlink>
    </a:clrScheme>
    <a:fontScheme name="Transport for London">
      <a:majorFont>
        <a:latin typeface="Johnston100 Medium"/>
        <a:ea typeface=""/>
        <a:cs typeface=""/>
      </a:majorFont>
      <a:minorFont>
        <a:latin typeface="Johnston1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0" id="{69374703-4966-E64E-B2F6-8968BAFB725F}" vid="{8337C878-0A23-B348-8516-738377311621}"/>
    </a:ext>
  </a:extLst>
</a:theme>
</file>

<file path=ppt/theme/theme2.xml><?xml version="1.0" encoding="utf-8"?>
<a:theme xmlns:a="http://schemas.openxmlformats.org/drawingml/2006/main" name="TfL Corporate Governance – Disclaimer (Decisions)">
  <a:themeElements>
    <a:clrScheme name="TfL Finance/Corporate Governance">
      <a:dk1>
        <a:srgbClr val="000F9F"/>
      </a:dk1>
      <a:lt1>
        <a:srgbClr val="FEFEFE"/>
      </a:lt1>
      <a:dk2>
        <a:srgbClr val="000E9F"/>
      </a:dk2>
      <a:lt2>
        <a:srgbClr val="FEFEFE"/>
      </a:lt2>
      <a:accent1>
        <a:srgbClr val="002F60"/>
      </a:accent1>
      <a:accent2>
        <a:srgbClr val="47BDCC"/>
      </a:accent2>
      <a:accent3>
        <a:srgbClr val="0578BD"/>
      </a:accent3>
      <a:accent4>
        <a:srgbClr val="E22843"/>
      </a:accent4>
      <a:accent5>
        <a:srgbClr val="F7A538"/>
      </a:accent5>
      <a:accent6>
        <a:srgbClr val="74C0A7"/>
      </a:accent6>
      <a:hlink>
        <a:srgbClr val="165B9A"/>
      </a:hlink>
      <a:folHlink>
        <a:srgbClr val="165B9A"/>
      </a:folHlink>
    </a:clrScheme>
    <a:fontScheme name="TfL identity">
      <a:majorFont>
        <a:latin typeface="Johnston100 Medium"/>
        <a:ea typeface=""/>
        <a:cs typeface=""/>
      </a:majorFont>
      <a:minorFont>
        <a:latin typeface="Johnston1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orateGovernance_PowerpointTemplate 2024 LF" id="{F2F2BC71-18BA-4D53-B8A9-E1317B9B6236}" vid="{74639133-BA87-40A6-A295-4806A4A206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f1f266-c8e0-48b7-ae4c-e49694ad42d6" xsi:nil="true"/>
    <lcf76f155ced4ddcb4097134ff3c332f xmlns="e29299b3-7961-4a3f-846a-a68e5fef23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F5C960F169E04DB144BC6ED5A47BDA" ma:contentTypeVersion="16" ma:contentTypeDescription="Create a new document." ma:contentTypeScope="" ma:versionID="dfa464ffd9b4f86c322c2b3ffc1aca1c">
  <xsd:schema xmlns:xsd="http://www.w3.org/2001/XMLSchema" xmlns:xs="http://www.w3.org/2001/XMLSchema" xmlns:p="http://schemas.microsoft.com/office/2006/metadata/properties" xmlns:ns2="e29299b3-7961-4a3f-846a-a68e5fef2348" xmlns:ns3="f6f1f266-c8e0-48b7-ae4c-e49694ad42d6" targetNamespace="http://schemas.microsoft.com/office/2006/metadata/properties" ma:root="true" ma:fieldsID="d52f51563a196b824cadd092421f802e" ns2:_="" ns3:_="">
    <xsd:import namespace="e29299b3-7961-4a3f-846a-a68e5fef2348"/>
    <xsd:import namespace="f6f1f266-c8e0-48b7-ae4c-e49694ad42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299b3-7961-4a3f-846a-a68e5fef23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987b79-43a7-4165-b647-6ce14f137a2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1f266-c8e0-48b7-ae4c-e49694ad42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24ac3da-6b7d-492e-a613-c11fc3032417}" ma:internalName="TaxCatchAll" ma:showField="CatchAllData" ma:web="f6f1f266-c8e0-48b7-ae4c-e49694ad4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46BCB-546A-43EF-8A34-E4A4237FFC51}">
  <ds:schemaRefs>
    <ds:schemaRef ds:uri="http://schemas.microsoft.com/sharepoint/v3/contenttype/forms"/>
  </ds:schemaRefs>
</ds:datastoreItem>
</file>

<file path=customXml/itemProps2.xml><?xml version="1.0" encoding="utf-8"?>
<ds:datastoreItem xmlns:ds="http://schemas.openxmlformats.org/officeDocument/2006/customXml" ds:itemID="{1C13873C-1F84-4B87-8318-5A8AEB15BCC6}">
  <ds:schemaRefs>
    <ds:schemaRef ds:uri="8165e4e4-0509-4e1b-81da-fd4fc392cc33"/>
    <ds:schemaRef ds:uri="http://schemas.microsoft.com/office/2006/documentManagement/types"/>
    <ds:schemaRef ds:uri="80a70c2d-e180-4726-ad84-a65e68ac35a4"/>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49eb763-7362-49f6-aad1-b82dbb89a54d"/>
    <ds:schemaRef ds:uri="http://purl.org/dc/terms/"/>
    <ds:schemaRef ds:uri="f60ce3f7-453f-4666-9559-b9678b0a3ab4"/>
    <ds:schemaRef ds:uri="http://www.w3.org/XML/1998/namespace"/>
    <ds:schemaRef ds:uri="http://purl.org/dc/dcmitype/"/>
  </ds:schemaRefs>
</ds:datastoreItem>
</file>

<file path=customXml/itemProps3.xml><?xml version="1.0" encoding="utf-8"?>
<ds:datastoreItem xmlns:ds="http://schemas.openxmlformats.org/officeDocument/2006/customXml" ds:itemID="{F26CA0A7-DDE3-4D15-8080-99F3A7618D05}"/>
</file>

<file path=docMetadata/LabelInfo.xml><?xml version="1.0" encoding="utf-8"?>
<clbl:labelList xmlns:clbl="http://schemas.microsoft.com/office/2020/mipLabelMetadata">
  <clbl:label id="{9ef3ba87-802c-49e2-929f-e58400db79f1}" enabled="1" method="Privileged" siteId="{1fbd65bf-5def-4eea-a692-a089c255346b}" removed="0"/>
</clbl:labelList>
</file>

<file path=docProps/app.xml><?xml version="1.0" encoding="utf-8"?>
<Properties xmlns="http://schemas.openxmlformats.org/officeDocument/2006/extended-properties" xmlns:vt="http://schemas.openxmlformats.org/officeDocument/2006/docPropsVTypes">
  <TotalTime>7731</TotalTime>
  <Words>3391</Words>
  <Application>Microsoft Office PowerPoint</Application>
  <PresentationFormat>Widescreen</PresentationFormat>
  <Paragraphs>242</Paragraphs>
  <Slides>16</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Aptos</vt:lpstr>
      <vt:lpstr>Arial</vt:lpstr>
      <vt:lpstr>Arial,Sans-Serif</vt:lpstr>
      <vt:lpstr>Calibri</vt:lpstr>
      <vt:lpstr>Courier New</vt:lpstr>
      <vt:lpstr>Courier New,monospace</vt:lpstr>
      <vt:lpstr>Johnston100</vt:lpstr>
      <vt:lpstr>Johnston100 Light</vt:lpstr>
      <vt:lpstr>Johnston100 Medium</vt:lpstr>
      <vt:lpstr>Mongolian Baiti</vt:lpstr>
      <vt:lpstr>NJFont Book</vt:lpstr>
      <vt:lpstr>NJFont Medium</vt:lpstr>
      <vt:lpstr>TfL – white (primary)</vt:lpstr>
      <vt:lpstr>TfL Corporate Governance – Disclaimer (Decisions)</vt:lpstr>
      <vt:lpstr>Walking &amp; Wheeling Action Plan London Healthy Places Network </vt:lpstr>
      <vt:lpstr>Walking to achieve the Mayor’s Transport Strategy</vt:lpstr>
      <vt:lpstr>Supporting the shift from sickness to prevention</vt:lpstr>
      <vt:lpstr>Helping inactive people to do some activity has the greatest impact</vt:lpstr>
      <vt:lpstr>New Walking and Wheeling Action Plan</vt:lpstr>
      <vt:lpstr>The objectives</vt:lpstr>
      <vt:lpstr>Engagement with stakeholders</vt:lpstr>
      <vt:lpstr>Shaping the refresh</vt:lpstr>
      <vt:lpstr>Actions and deliverables overview</vt:lpstr>
      <vt:lpstr>WWAP Themes</vt:lpstr>
      <vt:lpstr>Themes 1 and 2</vt:lpstr>
      <vt:lpstr>Themes 3 and 4</vt:lpstr>
      <vt:lpstr>Themes 5 and 6</vt:lpstr>
      <vt:lpstr>Actions to note</vt:lpstr>
      <vt:lpstr>Targets</vt:lpstr>
      <vt:lpstr>Publication and next steps</vt:lpstr>
    </vt:vector>
  </TitlesOfParts>
  <Company>Transport for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Maryam Shakiba</dc:creator>
  <cp:lastModifiedBy>Elsa Robinson</cp:lastModifiedBy>
  <cp:revision>13</cp:revision>
  <dcterms:created xsi:type="dcterms:W3CDTF">2026-04-28T14:25:20Z</dcterms:created>
  <dcterms:modified xsi:type="dcterms:W3CDTF">2026-06-04T15:34:29Z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0x010100CBF5C960F169E04DB144BC6ED5A47BDA</vt:lpwstr>
  </property>
  <property fmtid="{D5CDD505-2E9C-101B-9397-08002B2CF9AE}" pid="3" name="MediaServiceImageTags">
    <vt:lpwstr/>
  </property>
  <property fmtid="{D5CDD505-2E9C-101B-9397-08002B2CF9AE}" pid="4" name="ClassificationContentMarkingFooterLocations">
    <vt:lpwstr>TfL – white (primary):4\TfL Corporate Governance – Disclaimer (Decisions):5</vt:lpwstr>
  </property>
  <property fmtid="{D5CDD505-2E9C-101B-9397-08002B2CF9AE}" pid="5" name="ClassificationContentMarkingFooterText">
    <vt:lpwstr>TfL RESTRICTED</vt:lpwstr>
  </property>
</Properties>
</file>