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1923" r:id="rId5"/>
    <p:sldId id="2145707287" r:id="rId6"/>
    <p:sldId id="2145707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E2481-9A14-483D-815D-C12BAF0AD939}" v="1" dt="2025-05-09T12:34:25.62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8"/>
  </p:normalViewPr>
  <p:slideViewPr>
    <p:cSldViewPr snapToGrid="0">
      <p:cViewPr varScale="1">
        <p:scale>
          <a:sx n="105" d="100"/>
          <a:sy n="105" d="100"/>
        </p:scale>
        <p:origin x="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1F36A-EAB8-446F-B71E-5357D2F382CD}"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93259-4F5E-4ACF-A961-FCB4B26AD9E9}" type="slidenum">
              <a:rPr lang="en-GB" smtClean="0"/>
              <a:t>‹#›</a:t>
            </a:fld>
            <a:endParaRPr lang="en-GB"/>
          </a:p>
        </p:txBody>
      </p:sp>
    </p:spTree>
    <p:extLst>
      <p:ext uri="{BB962C8B-B14F-4D97-AF65-F5344CB8AC3E}">
        <p14:creationId xmlns:p14="http://schemas.microsoft.com/office/powerpoint/2010/main" val="26731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9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1282890" y="2087999"/>
            <a:ext cx="4558831" cy="407326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1282890" y="1188000"/>
            <a:ext cx="4558831"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60886" y="2089034"/>
            <a:ext cx="4558831" cy="407223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560886" y="1188000"/>
            <a:ext cx="4558831"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0174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812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033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157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300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6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895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13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4053599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402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42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0389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3811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279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00469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421730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74867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688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591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2883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08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565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5755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2250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48168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956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1955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3777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4892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829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50559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4230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8873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534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1664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925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93009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405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23/07/2025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13012370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347008" y="1262091"/>
            <a:ext cx="5748992" cy="1995909"/>
          </a:xfrm>
        </p:spPr>
        <p:txBody>
          <a:bodyPr/>
          <a:lstStyle/>
          <a:p>
            <a:r>
              <a:rPr lang="en-GB" sz="4800" dirty="0"/>
              <a:t>Asthma Friendly Schools Guide</a:t>
            </a:r>
          </a:p>
        </p:txBody>
      </p:sp>
      <p:sp>
        <p:nvSpPr>
          <p:cNvPr id="5" name="Text Placeholder 3">
            <a:extLst>
              <a:ext uri="{FF2B5EF4-FFF2-40B4-BE49-F238E27FC236}">
                <a16:creationId xmlns:a16="http://schemas.microsoft.com/office/drawing/2014/main" id="{91D8D75B-E202-11D5-D837-6BF62A546DE9}"/>
              </a:ext>
            </a:extLst>
          </p:cNvPr>
          <p:cNvSpPr txBox="1">
            <a:spLocks/>
          </p:cNvSpPr>
          <p:nvPr/>
        </p:nvSpPr>
        <p:spPr>
          <a:xfrm>
            <a:off x="347008" y="5796861"/>
            <a:ext cx="6259513" cy="596838"/>
          </a:xfrm>
          <a:prstGeom prst="rect">
            <a:avLst/>
          </a:prstGeom>
        </p:spPr>
        <p:txBody>
          <a:bodyPr vert="horz" lIns="0" tIns="0" rIns="0" bIns="0" rtlCol="0">
            <a:normAutofit fontScale="85000" lnSpcReduction="20000"/>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a:t>NHS England – London</a:t>
            </a:r>
          </a:p>
          <a:p>
            <a:r>
              <a:rPr lang="en-GB"/>
              <a:t>Babies, Children and Young People’s Programme</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7A19-BFFA-04EE-A8AF-4BB7ADF9576A}"/>
              </a:ext>
            </a:extLst>
          </p:cNvPr>
          <p:cNvSpPr>
            <a:spLocks noGrp="1"/>
          </p:cNvSpPr>
          <p:nvPr>
            <p:ph type="title"/>
          </p:nvPr>
        </p:nvSpPr>
        <p:spPr>
          <a:xfrm>
            <a:off x="357810" y="128045"/>
            <a:ext cx="5214730" cy="1217051"/>
          </a:xfrm>
        </p:spPr>
        <p:txBody>
          <a:bodyPr>
            <a:normAutofit/>
          </a:bodyPr>
          <a:lstStyle/>
          <a:p>
            <a:r>
              <a:rPr lang="en-GB" sz="2800" dirty="0"/>
              <a:t>The London AFS Guide has been updated for 2025</a:t>
            </a:r>
          </a:p>
        </p:txBody>
      </p:sp>
      <p:pic>
        <p:nvPicPr>
          <p:cNvPr id="5" name="Picture Placeholder 4">
            <a:extLst>
              <a:ext uri="{FF2B5EF4-FFF2-40B4-BE49-F238E27FC236}">
                <a16:creationId xmlns:a16="http://schemas.microsoft.com/office/drawing/2014/main" id="{54767BD7-743F-E926-CF50-654A825AFF24}"/>
              </a:ext>
            </a:extLst>
          </p:cNvPr>
          <p:cNvPicPr>
            <a:picLocks noGrp="1" noChangeAspect="1"/>
          </p:cNvPicPr>
          <p:nvPr>
            <p:ph type="pic" sz="quarter" idx="10"/>
          </p:nvPr>
        </p:nvPicPr>
        <p:blipFill>
          <a:blip r:embed="rId2"/>
          <a:srcRect t="10324" b="10324"/>
          <a:stretch/>
        </p:blipFill>
        <p:spPr>
          <a:xfrm>
            <a:off x="6096000" y="0"/>
            <a:ext cx="6096000" cy="6857999"/>
          </a:xfrm>
        </p:spPr>
      </p:pic>
      <p:sp>
        <p:nvSpPr>
          <p:cNvPr id="6" name="TextBox 5">
            <a:extLst>
              <a:ext uri="{FF2B5EF4-FFF2-40B4-BE49-F238E27FC236}">
                <a16:creationId xmlns:a16="http://schemas.microsoft.com/office/drawing/2014/main" id="{7A6A7FBB-9FFB-93BB-2D49-AD97F701F809}"/>
              </a:ext>
            </a:extLst>
          </p:cNvPr>
          <p:cNvSpPr txBox="1"/>
          <p:nvPr/>
        </p:nvSpPr>
        <p:spPr>
          <a:xfrm>
            <a:off x="304800" y="1861930"/>
            <a:ext cx="5791199" cy="5355312"/>
          </a:xfrm>
          <a:prstGeom prst="rect">
            <a:avLst/>
          </a:prstGeom>
          <a:noFill/>
        </p:spPr>
        <p:txBody>
          <a:bodyPr wrap="square" rtlCol="0">
            <a:spAutoFit/>
          </a:bodyPr>
          <a:lstStyle/>
          <a:p>
            <a:r>
              <a:rPr lang="en-GB" dirty="0"/>
              <a:t>It takes account of:</a:t>
            </a:r>
          </a:p>
          <a:p>
            <a:pPr marL="285750" indent="-285750">
              <a:buFont typeface="Wingdings" panose="05000000000000000000" pitchFamily="2" charset="2"/>
              <a:buChar char="§"/>
            </a:pPr>
            <a:r>
              <a:rPr lang="en-GB" sz="1800" dirty="0"/>
              <a:t>New clinical guidance</a:t>
            </a:r>
          </a:p>
          <a:p>
            <a:pPr marL="285750" indent="-285750">
              <a:buFont typeface="Wingdings" panose="05000000000000000000" pitchFamily="2" charset="2"/>
              <a:buChar char="§"/>
            </a:pPr>
            <a:r>
              <a:rPr lang="en-GB" sz="1800" dirty="0"/>
              <a:t>Increased awareness around the risks of air pollution </a:t>
            </a:r>
          </a:p>
          <a:p>
            <a:pPr marL="285750" indent="-285750">
              <a:buFont typeface="Wingdings" panose="05000000000000000000" pitchFamily="2" charset="2"/>
              <a:buChar char="§"/>
            </a:pPr>
            <a:r>
              <a:rPr lang="en-GB" sz="1800" dirty="0"/>
              <a:t>Concerns from schools around healthcare responsibilities </a:t>
            </a:r>
          </a:p>
          <a:p>
            <a:pPr marL="285750" indent="-285750">
              <a:buFont typeface="Wingdings" panose="05000000000000000000" pitchFamily="2" charset="2"/>
              <a:buChar char="§"/>
            </a:pPr>
            <a:endParaRPr lang="en-GB" dirty="0"/>
          </a:p>
          <a:p>
            <a:r>
              <a:rPr lang="en-GB" dirty="0"/>
              <a:t>There are responsibilities placed on:</a:t>
            </a:r>
          </a:p>
          <a:p>
            <a:pPr marL="285750" indent="-285750">
              <a:buFont typeface="Wingdings" panose="05000000000000000000" pitchFamily="2" charset="2"/>
              <a:buChar char="§"/>
            </a:pPr>
            <a:r>
              <a:rPr lang="en-GB" dirty="0"/>
              <a:t>Parents </a:t>
            </a:r>
          </a:p>
          <a:p>
            <a:pPr marL="285750" indent="-285750">
              <a:buFont typeface="Wingdings" panose="05000000000000000000" pitchFamily="2" charset="2"/>
              <a:buChar char="§"/>
            </a:pPr>
            <a:r>
              <a:rPr lang="en-GB" sz="1800" dirty="0"/>
              <a:t>Asthma Champions/Asthma Leads</a:t>
            </a:r>
          </a:p>
          <a:p>
            <a:pPr marL="285750" indent="-285750">
              <a:buFont typeface="Wingdings" panose="05000000000000000000" pitchFamily="2" charset="2"/>
              <a:buChar char="§"/>
            </a:pPr>
            <a:r>
              <a:rPr lang="en-GB" dirty="0"/>
              <a:t>All school staff</a:t>
            </a:r>
            <a:endParaRPr lang="en-GB" sz="1800" dirty="0"/>
          </a:p>
          <a:p>
            <a:endParaRPr lang="en-GB" dirty="0"/>
          </a:p>
          <a:p>
            <a:r>
              <a:rPr lang="en-GB" dirty="0"/>
              <a:t>The Guide</a:t>
            </a:r>
            <a:r>
              <a:rPr lang="en-GB" sz="1800" dirty="0"/>
              <a:t> includes updated resources for schools </a:t>
            </a:r>
            <a:r>
              <a:rPr lang="en-GB" sz="1800" dirty="0" err="1"/>
              <a:t>eg</a:t>
            </a:r>
            <a:r>
              <a:rPr lang="en-GB" sz="1800" dirty="0"/>
              <a:t>:</a:t>
            </a:r>
          </a:p>
          <a:p>
            <a:pPr marL="285750" indent="-285750">
              <a:buFont typeface="Wingdings" panose="05000000000000000000" pitchFamily="2" charset="2"/>
              <a:buChar char="§"/>
            </a:pPr>
            <a:r>
              <a:rPr lang="en-GB" dirty="0"/>
              <a:t>Letters for parents/carers</a:t>
            </a:r>
          </a:p>
          <a:p>
            <a:pPr marL="285750" indent="-285750">
              <a:buFont typeface="Wingdings" panose="05000000000000000000" pitchFamily="2" charset="2"/>
              <a:buChar char="§"/>
            </a:pPr>
            <a:r>
              <a:rPr lang="en-GB" sz="1800" dirty="0"/>
              <a:t>Emergency asthma kit checklist</a:t>
            </a:r>
          </a:p>
          <a:p>
            <a:pPr marL="285750" indent="-285750">
              <a:buFont typeface="Wingdings" panose="05000000000000000000" pitchFamily="2" charset="2"/>
              <a:buChar char="§"/>
            </a:pPr>
            <a:r>
              <a:rPr lang="en-GB" dirty="0"/>
              <a:t>New advice around pre-sport inhaler use</a:t>
            </a:r>
          </a:p>
          <a:p>
            <a:pPr marL="285750" indent="-285750">
              <a:buFont typeface="Wingdings" panose="05000000000000000000" pitchFamily="2" charset="2"/>
              <a:buChar char="§"/>
            </a:pPr>
            <a:endParaRPr lang="en-GB" sz="1800" dirty="0"/>
          </a:p>
          <a:p>
            <a:br>
              <a:rPr lang="en-GB" sz="1800" dirty="0"/>
            </a:br>
            <a:endParaRPr lang="en-GB" dirty="0"/>
          </a:p>
        </p:txBody>
      </p:sp>
    </p:spTree>
    <p:extLst>
      <p:ext uri="{BB962C8B-B14F-4D97-AF65-F5344CB8AC3E}">
        <p14:creationId xmlns:p14="http://schemas.microsoft.com/office/powerpoint/2010/main" val="18499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748740-855E-D79D-2F49-F590E672B382}"/>
              </a:ext>
            </a:extLst>
          </p:cNvPr>
          <p:cNvSpPr>
            <a:spLocks noGrp="1"/>
          </p:cNvSpPr>
          <p:nvPr>
            <p:ph idx="1"/>
          </p:nvPr>
        </p:nvSpPr>
        <p:spPr>
          <a:xfrm>
            <a:off x="271671" y="865186"/>
            <a:ext cx="11721546" cy="5072183"/>
          </a:xfrm>
        </p:spPr>
        <p:txBody>
          <a:bodyPr/>
          <a:lstStyle/>
          <a:p>
            <a:pPr marL="342900" indent="-342900">
              <a:buFont typeface="Wingdings" panose="05000000000000000000" pitchFamily="2" charset="2"/>
              <a:buChar char="§"/>
            </a:pPr>
            <a:r>
              <a:rPr lang="en-GB" sz="2000" dirty="0"/>
              <a:t>Each school should have an up-to-date </a:t>
            </a:r>
            <a:r>
              <a:rPr lang="en-GB" sz="2000" b="1" dirty="0">
                <a:solidFill>
                  <a:schemeClr val="accent5">
                    <a:lumMod val="75000"/>
                  </a:schemeClr>
                </a:solidFill>
              </a:rPr>
              <a:t>medical conditions /asthma policy</a:t>
            </a:r>
            <a:r>
              <a:rPr lang="en-GB" sz="2000" dirty="0"/>
              <a:t>.</a:t>
            </a:r>
          </a:p>
          <a:p>
            <a:pPr marL="342900" indent="-342900">
              <a:buFont typeface="Wingdings" panose="05000000000000000000" pitchFamily="2" charset="2"/>
              <a:buChar char="§"/>
            </a:pPr>
            <a:r>
              <a:rPr lang="en-GB" sz="2000" dirty="0"/>
              <a:t>The school should maintain a </a:t>
            </a:r>
            <a:r>
              <a:rPr lang="en-GB" sz="2000" b="1" dirty="0">
                <a:solidFill>
                  <a:schemeClr val="accent5">
                    <a:lumMod val="75000"/>
                  </a:schemeClr>
                </a:solidFill>
              </a:rPr>
              <a:t>register</a:t>
            </a:r>
            <a:r>
              <a:rPr lang="en-GB" sz="2000" dirty="0"/>
              <a:t> of children and young people with asthma.</a:t>
            </a:r>
          </a:p>
          <a:p>
            <a:pPr marL="342900" indent="-342900">
              <a:buFont typeface="Wingdings" panose="05000000000000000000" pitchFamily="2" charset="2"/>
              <a:buChar char="§"/>
            </a:pPr>
            <a:r>
              <a:rPr lang="en-GB" sz="2000" dirty="0"/>
              <a:t>Staff will have access to </a:t>
            </a:r>
            <a:r>
              <a:rPr lang="en-GB" sz="2000" b="1" dirty="0">
                <a:solidFill>
                  <a:schemeClr val="accent5">
                    <a:lumMod val="75000"/>
                  </a:schemeClr>
                </a:solidFill>
              </a:rPr>
              <a:t>appropriate training</a:t>
            </a:r>
            <a:r>
              <a:rPr lang="en-GB" sz="2000" dirty="0"/>
              <a:t> and annual updates.</a:t>
            </a:r>
          </a:p>
          <a:p>
            <a:pPr marL="342900" indent="-342900">
              <a:buFont typeface="Wingdings" panose="05000000000000000000" pitchFamily="2" charset="2"/>
              <a:buChar char="§"/>
            </a:pPr>
            <a:r>
              <a:rPr lang="en-GB" sz="2000" dirty="0"/>
              <a:t>Schools should request individual or </a:t>
            </a:r>
            <a:r>
              <a:rPr lang="en-GB" sz="2000" b="1" dirty="0">
                <a:solidFill>
                  <a:schemeClr val="accent5">
                    <a:lumMod val="75000"/>
                  </a:schemeClr>
                </a:solidFill>
              </a:rPr>
              <a:t>personalised asthma action plans </a:t>
            </a:r>
            <a:r>
              <a:rPr lang="en-GB" sz="2000" dirty="0"/>
              <a:t>as well as having a </a:t>
            </a:r>
            <a:r>
              <a:rPr lang="en-GB" sz="2000" b="1" dirty="0">
                <a:solidFill>
                  <a:schemeClr val="accent5">
                    <a:lumMod val="75000"/>
                  </a:schemeClr>
                </a:solidFill>
              </a:rPr>
              <a:t>school-wide plan </a:t>
            </a:r>
            <a:r>
              <a:rPr lang="en-GB" sz="2000" dirty="0"/>
              <a:t>for what to do in the event of an asthma attack. </a:t>
            </a:r>
          </a:p>
          <a:p>
            <a:pPr marL="342900" indent="-342900">
              <a:buFont typeface="Wingdings" panose="05000000000000000000" pitchFamily="2" charset="2"/>
              <a:buChar char="§"/>
            </a:pPr>
            <a:r>
              <a:rPr lang="en-GB" sz="2000" dirty="0"/>
              <a:t>Children and young people should have </a:t>
            </a:r>
            <a:r>
              <a:rPr lang="en-GB" sz="2000" b="1" dirty="0">
                <a:solidFill>
                  <a:schemeClr val="accent5">
                    <a:lumMod val="75000"/>
                  </a:schemeClr>
                </a:solidFill>
              </a:rPr>
              <a:t>appropriate supervision </a:t>
            </a:r>
            <a:r>
              <a:rPr lang="en-GB" sz="2000" dirty="0"/>
              <a:t>depending on their individual needs.</a:t>
            </a:r>
          </a:p>
          <a:p>
            <a:pPr marL="342900" indent="-342900">
              <a:buFont typeface="Wingdings" panose="05000000000000000000" pitchFamily="2" charset="2"/>
              <a:buChar char="§"/>
            </a:pPr>
            <a:r>
              <a:rPr lang="en-GB" sz="2000" dirty="0"/>
              <a:t>Children and young people should have </a:t>
            </a:r>
            <a:r>
              <a:rPr lang="en-GB" sz="2000" b="1" dirty="0">
                <a:solidFill>
                  <a:schemeClr val="accent5">
                    <a:lumMod val="75000"/>
                  </a:schemeClr>
                </a:solidFill>
              </a:rPr>
              <a:t>immediate access </a:t>
            </a:r>
            <a:r>
              <a:rPr lang="en-GB" sz="2000" dirty="0"/>
              <a:t>to their inhalers and spacers, ideally in the classroom. It is the school’s responsibility to make sure staff know where the inhalers and spacers are kept. </a:t>
            </a:r>
          </a:p>
          <a:p>
            <a:pPr marL="342900" indent="-342900">
              <a:buFont typeface="Wingdings" panose="05000000000000000000" pitchFamily="2" charset="2"/>
              <a:buChar char="§"/>
            </a:pPr>
            <a:r>
              <a:rPr lang="en-GB" sz="2000" dirty="0"/>
              <a:t>In the event of an asthma attack, </a:t>
            </a:r>
            <a:r>
              <a:rPr lang="en-GB" sz="2000" b="1" dirty="0">
                <a:solidFill>
                  <a:schemeClr val="accent5">
                    <a:lumMod val="75000"/>
                  </a:schemeClr>
                </a:solidFill>
              </a:rPr>
              <a:t>the inhaler and spacer should always be taken to the child</a:t>
            </a:r>
            <a:r>
              <a:rPr lang="en-GB" sz="2000" dirty="0"/>
              <a:t>.</a:t>
            </a:r>
          </a:p>
          <a:p>
            <a:pPr marL="342900" indent="-342900">
              <a:buFont typeface="Wingdings" panose="05000000000000000000" pitchFamily="2" charset="2"/>
              <a:buChar char="§"/>
            </a:pPr>
            <a:r>
              <a:rPr lang="en-GB" sz="2000" dirty="0"/>
              <a:t>Schools should ensure they have at least two </a:t>
            </a:r>
            <a:r>
              <a:rPr lang="en-GB" sz="2000" b="1" dirty="0">
                <a:solidFill>
                  <a:schemeClr val="accent5">
                    <a:lumMod val="75000"/>
                  </a:schemeClr>
                </a:solidFill>
              </a:rPr>
              <a:t>emergency asthma kits </a:t>
            </a:r>
            <a:r>
              <a:rPr lang="en-GB" sz="2000" dirty="0"/>
              <a:t>available. Larger or multi-site schools may need more.</a:t>
            </a:r>
          </a:p>
          <a:p>
            <a:pPr marL="342900" indent="-342900">
              <a:buFont typeface="Wingdings" panose="05000000000000000000" pitchFamily="2" charset="2"/>
              <a:buChar char="§"/>
            </a:pPr>
            <a:r>
              <a:rPr lang="en-GB" sz="2000" dirty="0"/>
              <a:t>Primary schools: Children may require support to manage their asthma in school in line with the Children and Families Act 2014. </a:t>
            </a:r>
          </a:p>
          <a:p>
            <a:pPr marL="342900" indent="-342900">
              <a:buFont typeface="Wingdings" panose="05000000000000000000" pitchFamily="2" charset="2"/>
              <a:buChar char="§"/>
            </a:pPr>
            <a:r>
              <a:rPr lang="en-GB" sz="2000" dirty="0"/>
              <a:t>Secondary school: The student will be largely independent but may require intermittent support.</a:t>
            </a:r>
          </a:p>
          <a:p>
            <a:pPr marL="342900" indent="-342900">
              <a:buFont typeface="Wingdings" panose="05000000000000000000" pitchFamily="2" charset="2"/>
              <a:buChar char="§"/>
            </a:pPr>
            <a:r>
              <a:rPr lang="en-GB" sz="2000" b="1" dirty="0">
                <a:solidFill>
                  <a:schemeClr val="accent5">
                    <a:lumMod val="75000"/>
                  </a:schemeClr>
                </a:solidFill>
              </a:rPr>
              <a:t>Schools should recognise the impact of exposure to air pollution inside and outside the school building on children and young people, and work with local authorities to reduce exposure to air pollution.</a:t>
            </a:r>
          </a:p>
        </p:txBody>
      </p:sp>
      <p:sp>
        <p:nvSpPr>
          <p:cNvPr id="4" name="Title 3">
            <a:extLst>
              <a:ext uri="{FF2B5EF4-FFF2-40B4-BE49-F238E27FC236}">
                <a16:creationId xmlns:a16="http://schemas.microsoft.com/office/drawing/2014/main" id="{776C3631-B7A8-F56B-ECDC-F48D5FB2DFE3}"/>
              </a:ext>
            </a:extLst>
          </p:cNvPr>
          <p:cNvSpPr>
            <a:spLocks noGrp="1"/>
          </p:cNvSpPr>
          <p:nvPr>
            <p:ph type="title"/>
          </p:nvPr>
        </p:nvSpPr>
        <p:spPr>
          <a:xfrm>
            <a:off x="271671" y="0"/>
            <a:ext cx="11404154" cy="865186"/>
          </a:xfrm>
        </p:spPr>
        <p:txBody>
          <a:bodyPr/>
          <a:lstStyle/>
          <a:p>
            <a:r>
              <a:rPr lang="en-GB" dirty="0">
                <a:solidFill>
                  <a:schemeClr val="accent5">
                    <a:lumMod val="75000"/>
                  </a:schemeClr>
                </a:solidFill>
              </a:rPr>
              <a:t>Key recommendations</a:t>
            </a:r>
          </a:p>
        </p:txBody>
      </p:sp>
    </p:spTree>
    <p:extLst>
      <p:ext uri="{BB962C8B-B14F-4D97-AF65-F5344CB8AC3E}">
        <p14:creationId xmlns:p14="http://schemas.microsoft.com/office/powerpoint/2010/main" val="40975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38439218B51458B34892D9F7F91A4" ma:contentTypeVersion="17" ma:contentTypeDescription="Create a new document." ma:contentTypeScope="" ma:versionID="b5962ea05ec6c35adf84595ebaa13416">
  <xsd:schema xmlns:xsd="http://www.w3.org/2001/XMLSchema" xmlns:xs="http://www.w3.org/2001/XMLSchema" xmlns:p="http://schemas.microsoft.com/office/2006/metadata/properties" xmlns:ns2="e5e4dbf6-565d-4406-8fdd-77d94833c6da" xmlns:ns3="118fb8da-7f95-4af1-b06c-9f538da7b227" targetNamespace="http://schemas.microsoft.com/office/2006/metadata/properties" ma:root="true" ma:fieldsID="d2a1b42283ef293a7eab0f8724f5b772" ns2:_="" ns3:_="">
    <xsd:import namespace="e5e4dbf6-565d-4406-8fdd-77d94833c6da"/>
    <xsd:import namespace="118fb8da-7f95-4af1-b06c-9f538da7b227"/>
    <xsd:element name="properties">
      <xsd:complexType>
        <xsd:sequence>
          <xsd:element name="documentManagement">
            <xsd:complexType>
              <xsd:all>
                <xsd:element ref="ns2:_ip_UnifiedCompliancePolicyProperties" minOccurs="0"/>
                <xsd:element ref="ns2:_ip_UnifiedCompliancePolicyUIAction"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4dbf6-565d-4406-8fdd-77d94833c6da"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internalName="_ip_UnifiedCompliancePolicyProperties" ma:readOnly="false">
      <xsd:simpleType>
        <xsd:restriction base="dms:Note"/>
      </xsd:simpleType>
    </xsd:element>
    <xsd:element name="_ip_UnifiedCompliancePolicyUIAction" ma:index="9"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e857c73d-935c-47f9-ae2f-0098558f0582}" ma:internalName="TaxCatchAll" ma:showField="CatchAllData" ma:web="e5e4dbf6-565d-4406-8fdd-77d94833c6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8fb8da-7f95-4af1-b06c-9f538da7b22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e5e4dbf6-565d-4406-8fdd-77d94833c6da" xsi:nil="true"/>
    <lcf76f155ced4ddcb4097134ff3c332f xmlns="118fb8da-7f95-4af1-b06c-9f538da7b227">
      <Terms xmlns="http://schemas.microsoft.com/office/infopath/2007/PartnerControls"/>
    </lcf76f155ced4ddcb4097134ff3c332f>
    <_ip_UnifiedCompliancePolicyProperties xmlns="e5e4dbf6-565d-4406-8fdd-77d94833c6da" xsi:nil="true"/>
    <TaxCatchAll xmlns="e5e4dbf6-565d-4406-8fdd-77d94833c6da" xsi:nil="true"/>
  </documentManagement>
</p:properties>
</file>

<file path=customXml/itemProps1.xml><?xml version="1.0" encoding="utf-8"?>
<ds:datastoreItem xmlns:ds="http://schemas.openxmlformats.org/officeDocument/2006/customXml" ds:itemID="{7B988639-187A-4EC2-92ED-E0D254671274}">
  <ds:schemaRefs>
    <ds:schemaRef ds:uri="http://schemas.microsoft.com/sharepoint/v3/contenttype/forms"/>
  </ds:schemaRefs>
</ds:datastoreItem>
</file>

<file path=customXml/itemProps2.xml><?xml version="1.0" encoding="utf-8"?>
<ds:datastoreItem xmlns:ds="http://schemas.openxmlformats.org/officeDocument/2006/customXml" ds:itemID="{83E9FA8F-1CCB-4579-8894-2310AA426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4dbf6-565d-4406-8fdd-77d94833c6da"/>
    <ds:schemaRef ds:uri="118fb8da-7f95-4af1-b06c-9f538da7b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DD087A-616C-4DE4-9528-0B3AE7D7C83A}">
  <ds:schemaRefs>
    <ds:schemaRef ds:uri="470130c8-a881-4bee-98b4-16d048cf70d7"/>
    <ds:schemaRef ds:uri="c91515f3-5142-4256-b30b-21ecc30bd2e2"/>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e5e4dbf6-565d-4406-8fdd-77d94833c6da"/>
    <ds:schemaRef ds:uri="118fb8da-7f95-4af1-b06c-9f538da7b227"/>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321</Words>
  <Application>Microsoft Macintosh PowerPoint</Application>
  <PresentationFormat>Widescreen</PresentationFormat>
  <Paragraphs>34</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NHSD-Refresh-Theme-NOV1120B</vt:lpstr>
      <vt:lpstr>Asthma Friendly Schools Guide</vt:lpstr>
      <vt:lpstr>The London AFS Guide has been updated for 2025</vt:lpstr>
      <vt:lpstr>Key recommendations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#AskAboutAsthma conference</dc:title>
  <dc:creator>Josephine Taylor</dc:creator>
  <cp:lastModifiedBy>Catherine Sutton</cp:lastModifiedBy>
  <cp:revision>25</cp:revision>
  <dcterms:created xsi:type="dcterms:W3CDTF">2023-09-08T08:20:27Z</dcterms:created>
  <dcterms:modified xsi:type="dcterms:W3CDTF">2025-07-23T11:45:35Z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0x0101008A338439218B51458B34892D9F7F91A4</vt:lpwstr>
  </property>
  <property fmtid="{D5CDD505-2E9C-101B-9397-08002B2CF9AE}" pid="3" name="MediaServiceImageTags">
    <vt:lpwstr/>
  </property>
  <property fmtid="{D5CDD505-2E9C-101B-9397-08002B2CF9AE}" pid="4" name="_ExtendedDescription">
    <vt:lpwstr/>
  </property>
</Properties>
</file>