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56" r:id="rId5"/>
    <p:sldId id="272" r:id="rId6"/>
    <p:sldId id="291" r:id="rId7"/>
    <p:sldId id="289" r:id="rId8"/>
    <p:sldId id="286" r:id="rId9"/>
    <p:sldId id="283" r:id="rId10"/>
    <p:sldId id="274" r:id="rId11"/>
    <p:sldId id="276" r:id="rId12"/>
    <p:sldId id="288" r:id="rId13"/>
    <p:sldId id="28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E135C41-414E-43B7-9B81-602F053B4E8A}">
          <p14:sldIdLst>
            <p14:sldId id="256"/>
            <p14:sldId id="272"/>
            <p14:sldId id="291"/>
            <p14:sldId id="289"/>
            <p14:sldId id="286"/>
            <p14:sldId id="283"/>
            <p14:sldId id="274"/>
            <p14:sldId id="276"/>
            <p14:sldId id="288"/>
            <p14:sldId id="28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8BB97C-E442-2E0B-C159-25A0C489D1DF}" name="Joanne Gray" initials="JG" userId="S::joannegray@england.nhs.uk::e455f3ff-dc01-4697-a97a-4a80ab1d70c5" providerId="AD"/>
  <p188:author id="{21C2B8D1-3713-9F3D-7AD5-430E70044CC8}" name="Laura Hope" initials="LH" userId="S::laura.hope1@england.nhs.uk::9ed9ed5e-47a7-4bac-9683-7434392f335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ick Wood" initials="NW" lastIdx="1" clrIdx="0">
    <p:extLst>
      <p:ext uri="{19B8F6BF-5375-455C-9EA6-DF929625EA0E}">
        <p15:presenceInfo xmlns:p15="http://schemas.microsoft.com/office/powerpoint/2012/main" userId="S::nick.wood3@england.nhs.uk::39ea3413-5728-4259-929d-36dca43d61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133087"/>
    <a:srgbClr val="003087"/>
    <a:srgbClr val="2F407A"/>
    <a:srgbClr val="1E3A78"/>
    <a:srgbClr val="8384AE"/>
    <a:srgbClr val="4E578E"/>
    <a:srgbClr val="1F3A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993B60-C4D5-425F-8AF1-41C7DEC1FA3E}" v="3" dt="2023-07-13T16:09:33.3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39" autoAdjust="0"/>
    <p:restoredTop sz="96208"/>
  </p:normalViewPr>
  <p:slideViewPr>
    <p:cSldViewPr snapToGrid="0" snapToObjects="1">
      <p:cViewPr varScale="1">
        <p:scale>
          <a:sx n="94" d="100"/>
          <a:sy n="94" d="100"/>
        </p:scale>
        <p:origin x="114"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haila Brentnall" userId="f0f0f523-d81f-43e6-8fba-3845b00a6dec" providerId="ADAL" clId="{42993B60-C4D5-425F-8AF1-41C7DEC1FA3E}"/>
    <pc:docChg chg="custSel delSld modSld modSection">
      <pc:chgData name="Mikhaila Brentnall" userId="f0f0f523-d81f-43e6-8fba-3845b00a6dec" providerId="ADAL" clId="{42993B60-C4D5-425F-8AF1-41C7DEC1FA3E}" dt="2023-07-18T13:54:22.664" v="293" actId="313"/>
      <pc:docMkLst>
        <pc:docMk/>
      </pc:docMkLst>
      <pc:sldChg chg="modSp mod">
        <pc:chgData name="Mikhaila Brentnall" userId="f0f0f523-d81f-43e6-8fba-3845b00a6dec" providerId="ADAL" clId="{42993B60-C4D5-425F-8AF1-41C7DEC1FA3E}" dt="2023-07-18T13:48:37.472" v="202" actId="20577"/>
        <pc:sldMkLst>
          <pc:docMk/>
          <pc:sldMk cId="3896590296" sldId="272"/>
        </pc:sldMkLst>
        <pc:spChg chg="mod">
          <ac:chgData name="Mikhaila Brentnall" userId="f0f0f523-d81f-43e6-8fba-3845b00a6dec" providerId="ADAL" clId="{42993B60-C4D5-425F-8AF1-41C7DEC1FA3E}" dt="2023-07-18T13:48:37.472" v="202" actId="20577"/>
          <ac:spMkLst>
            <pc:docMk/>
            <pc:sldMk cId="3896590296" sldId="272"/>
            <ac:spMk id="9" creationId="{4AF9D709-AD54-4072-9233-9179F778DE77}"/>
          </ac:spMkLst>
        </pc:spChg>
      </pc:sldChg>
      <pc:sldChg chg="modSp mod">
        <pc:chgData name="Mikhaila Brentnall" userId="f0f0f523-d81f-43e6-8fba-3845b00a6dec" providerId="ADAL" clId="{42993B60-C4D5-425F-8AF1-41C7DEC1FA3E}" dt="2023-07-13T16:08:36.640" v="42" actId="13926"/>
        <pc:sldMkLst>
          <pc:docMk/>
          <pc:sldMk cId="2230879829" sldId="274"/>
        </pc:sldMkLst>
        <pc:spChg chg="mod">
          <ac:chgData name="Mikhaila Brentnall" userId="f0f0f523-d81f-43e6-8fba-3845b00a6dec" providerId="ADAL" clId="{42993B60-C4D5-425F-8AF1-41C7DEC1FA3E}" dt="2023-07-13T16:08:36.640" v="42" actId="13926"/>
          <ac:spMkLst>
            <pc:docMk/>
            <pc:sldMk cId="2230879829" sldId="274"/>
            <ac:spMk id="5" creationId="{6F24DAEE-54C2-4FBB-A4A5-D1B7F4385394}"/>
          </ac:spMkLst>
        </pc:spChg>
      </pc:sldChg>
      <pc:sldChg chg="addSp delSp modSp mod">
        <pc:chgData name="Mikhaila Brentnall" userId="f0f0f523-d81f-43e6-8fba-3845b00a6dec" providerId="ADAL" clId="{42993B60-C4D5-425F-8AF1-41C7DEC1FA3E}" dt="2023-07-13T16:10:17.490" v="190" actId="14100"/>
        <pc:sldMkLst>
          <pc:docMk/>
          <pc:sldMk cId="1762637292" sldId="276"/>
        </pc:sldMkLst>
        <pc:spChg chg="del">
          <ac:chgData name="Mikhaila Brentnall" userId="f0f0f523-d81f-43e6-8fba-3845b00a6dec" providerId="ADAL" clId="{42993B60-C4D5-425F-8AF1-41C7DEC1FA3E}" dt="2023-07-13T15:03:00.372" v="38" actId="478"/>
          <ac:spMkLst>
            <pc:docMk/>
            <pc:sldMk cId="1762637292" sldId="276"/>
            <ac:spMk id="2" creationId="{BD606E3D-2913-2765-37B5-5A935F23C6E9}"/>
          </ac:spMkLst>
        </pc:spChg>
        <pc:spChg chg="del">
          <ac:chgData name="Mikhaila Brentnall" userId="f0f0f523-d81f-43e6-8fba-3845b00a6dec" providerId="ADAL" clId="{42993B60-C4D5-425F-8AF1-41C7DEC1FA3E}" dt="2023-07-13T15:03:01.953" v="39" actId="478"/>
          <ac:spMkLst>
            <pc:docMk/>
            <pc:sldMk cId="1762637292" sldId="276"/>
            <ac:spMk id="3" creationId="{40D00ABD-705F-20AB-0E80-FB47835735DC}"/>
          </ac:spMkLst>
        </pc:spChg>
        <pc:spChg chg="add mod">
          <ac:chgData name="Mikhaila Brentnall" userId="f0f0f523-d81f-43e6-8fba-3845b00a6dec" providerId="ADAL" clId="{42993B60-C4D5-425F-8AF1-41C7DEC1FA3E}" dt="2023-07-13T16:10:01.787" v="163" actId="1036"/>
          <ac:spMkLst>
            <pc:docMk/>
            <pc:sldMk cId="1762637292" sldId="276"/>
            <ac:spMk id="5" creationId="{89E412FC-FA2E-BA49-48CE-2940C406D066}"/>
          </ac:spMkLst>
        </pc:spChg>
        <pc:spChg chg="add mod">
          <ac:chgData name="Mikhaila Brentnall" userId="f0f0f523-d81f-43e6-8fba-3845b00a6dec" providerId="ADAL" clId="{42993B60-C4D5-425F-8AF1-41C7DEC1FA3E}" dt="2023-07-13T16:09:50.489" v="129" actId="6549"/>
          <ac:spMkLst>
            <pc:docMk/>
            <pc:sldMk cId="1762637292" sldId="276"/>
            <ac:spMk id="6" creationId="{71997692-9D26-7827-806E-2FC186D79AE3}"/>
          </ac:spMkLst>
        </pc:spChg>
        <pc:spChg chg="mod">
          <ac:chgData name="Mikhaila Brentnall" userId="f0f0f523-d81f-43e6-8fba-3845b00a6dec" providerId="ADAL" clId="{42993B60-C4D5-425F-8AF1-41C7DEC1FA3E}" dt="2023-07-13T16:09:28.871" v="44" actId="6549"/>
          <ac:spMkLst>
            <pc:docMk/>
            <pc:sldMk cId="1762637292" sldId="276"/>
            <ac:spMk id="7" creationId="{02B650A2-1162-4AF1-9E09-1A11987B34A0}"/>
          </ac:spMkLst>
        </pc:spChg>
        <pc:spChg chg="add mod">
          <ac:chgData name="Mikhaila Brentnall" userId="f0f0f523-d81f-43e6-8fba-3845b00a6dec" providerId="ADAL" clId="{42993B60-C4D5-425F-8AF1-41C7DEC1FA3E}" dt="2023-07-13T16:10:01.787" v="163" actId="1036"/>
          <ac:spMkLst>
            <pc:docMk/>
            <pc:sldMk cId="1762637292" sldId="276"/>
            <ac:spMk id="9" creationId="{E2B6B016-07AF-D783-CE90-0E0F13CB2DCB}"/>
          </ac:spMkLst>
        </pc:spChg>
        <pc:spChg chg="add mod">
          <ac:chgData name="Mikhaila Brentnall" userId="f0f0f523-d81f-43e6-8fba-3845b00a6dec" providerId="ADAL" clId="{42993B60-C4D5-425F-8AF1-41C7DEC1FA3E}" dt="2023-07-13T16:09:46.635" v="128" actId="1035"/>
          <ac:spMkLst>
            <pc:docMk/>
            <pc:sldMk cId="1762637292" sldId="276"/>
            <ac:spMk id="10" creationId="{F07214F9-1373-1B4D-7CA1-90025B5F1A8C}"/>
          </ac:spMkLst>
        </pc:spChg>
        <pc:picChg chg="add mod">
          <ac:chgData name="Mikhaila Brentnall" userId="f0f0f523-d81f-43e6-8fba-3845b00a6dec" providerId="ADAL" clId="{42993B60-C4D5-425F-8AF1-41C7DEC1FA3E}" dt="2023-07-13T16:10:01.787" v="163" actId="1036"/>
          <ac:picMkLst>
            <pc:docMk/>
            <pc:sldMk cId="1762637292" sldId="276"/>
            <ac:picMk id="2" creationId="{AE6BABB0-7414-EE17-F9A0-C95A35569164}"/>
          </ac:picMkLst>
        </pc:picChg>
        <pc:picChg chg="add mod">
          <ac:chgData name="Mikhaila Brentnall" userId="f0f0f523-d81f-43e6-8fba-3845b00a6dec" providerId="ADAL" clId="{42993B60-C4D5-425F-8AF1-41C7DEC1FA3E}" dt="2023-07-13T16:10:17.490" v="190" actId="14100"/>
          <ac:picMkLst>
            <pc:docMk/>
            <pc:sldMk cId="1762637292" sldId="276"/>
            <ac:picMk id="3" creationId="{C5F6F0DC-F1F8-09D1-BD00-9A7CFBEF0487}"/>
          </ac:picMkLst>
        </pc:picChg>
        <pc:picChg chg="add del mod">
          <ac:chgData name="Mikhaila Brentnall" userId="f0f0f523-d81f-43e6-8fba-3845b00a6dec" providerId="ADAL" clId="{42993B60-C4D5-425F-8AF1-41C7DEC1FA3E}" dt="2023-07-13T16:09:53.186" v="130" actId="478"/>
          <ac:picMkLst>
            <pc:docMk/>
            <pc:sldMk cId="1762637292" sldId="276"/>
            <ac:picMk id="4" creationId="{7AD23B33-3078-4F5C-0A8A-6A117508063A}"/>
          </ac:picMkLst>
        </pc:picChg>
        <pc:picChg chg="mod">
          <ac:chgData name="Mikhaila Brentnall" userId="f0f0f523-d81f-43e6-8fba-3845b00a6dec" providerId="ADAL" clId="{42993B60-C4D5-425F-8AF1-41C7DEC1FA3E}" dt="2023-07-13T16:10:11.769" v="188" actId="1035"/>
          <ac:picMkLst>
            <pc:docMk/>
            <pc:sldMk cId="1762637292" sldId="276"/>
            <ac:picMk id="14" creationId="{A6155FF6-0B29-4F74-A4D0-106FE0373DC0}"/>
          </ac:picMkLst>
        </pc:picChg>
        <pc:picChg chg="del">
          <ac:chgData name="Mikhaila Brentnall" userId="f0f0f523-d81f-43e6-8fba-3845b00a6dec" providerId="ADAL" clId="{42993B60-C4D5-425F-8AF1-41C7DEC1FA3E}" dt="2023-07-13T16:09:07.822" v="43" actId="478"/>
          <ac:picMkLst>
            <pc:docMk/>
            <pc:sldMk cId="1762637292" sldId="276"/>
            <ac:picMk id="1026" creationId="{72ADD7DF-D5E8-A731-4400-0EE45B67A0E4}"/>
          </ac:picMkLst>
        </pc:picChg>
      </pc:sldChg>
      <pc:sldChg chg="modSp mod">
        <pc:chgData name="Mikhaila Brentnall" userId="f0f0f523-d81f-43e6-8fba-3845b00a6dec" providerId="ADAL" clId="{42993B60-C4D5-425F-8AF1-41C7DEC1FA3E}" dt="2023-07-18T13:54:22.664" v="293" actId="313"/>
        <pc:sldMkLst>
          <pc:docMk/>
          <pc:sldMk cId="2205765598" sldId="280"/>
        </pc:sldMkLst>
        <pc:spChg chg="mod">
          <ac:chgData name="Mikhaila Brentnall" userId="f0f0f523-d81f-43e6-8fba-3845b00a6dec" providerId="ADAL" clId="{42993B60-C4D5-425F-8AF1-41C7DEC1FA3E}" dt="2023-07-18T13:54:22.664" v="293" actId="313"/>
          <ac:spMkLst>
            <pc:docMk/>
            <pc:sldMk cId="2205765598" sldId="280"/>
            <ac:spMk id="5" creationId="{5C20DC15-65BB-48FB-A5D5-6FC02E3B0B71}"/>
          </ac:spMkLst>
        </pc:spChg>
      </pc:sldChg>
      <pc:sldChg chg="del">
        <pc:chgData name="Mikhaila Brentnall" userId="f0f0f523-d81f-43e6-8fba-3845b00a6dec" providerId="ADAL" clId="{42993B60-C4D5-425F-8AF1-41C7DEC1FA3E}" dt="2023-07-13T16:10:24.201" v="191" actId="47"/>
        <pc:sldMkLst>
          <pc:docMk/>
          <pc:sldMk cId="2290414082" sldId="284"/>
        </pc:sldMkLst>
      </pc:sldChg>
      <pc:sldChg chg="modSp mod">
        <pc:chgData name="Mikhaila Brentnall" userId="f0f0f523-d81f-43e6-8fba-3845b00a6dec" providerId="ADAL" clId="{42993B60-C4D5-425F-8AF1-41C7DEC1FA3E}" dt="2023-07-13T16:08:15.820" v="41" actId="20577"/>
        <pc:sldMkLst>
          <pc:docMk/>
          <pc:sldMk cId="693016863" sldId="286"/>
        </pc:sldMkLst>
        <pc:spChg chg="mod">
          <ac:chgData name="Mikhaila Brentnall" userId="f0f0f523-d81f-43e6-8fba-3845b00a6dec" providerId="ADAL" clId="{42993B60-C4D5-425F-8AF1-41C7DEC1FA3E}" dt="2023-07-13T16:08:15.820" v="41" actId="20577"/>
          <ac:spMkLst>
            <pc:docMk/>
            <pc:sldMk cId="693016863" sldId="286"/>
            <ac:spMk id="9" creationId="{4AF9D709-AD54-4072-9233-9179F778DE77}"/>
          </ac:spMkLst>
        </pc:spChg>
      </pc:sldChg>
      <pc:sldChg chg="modSp mod">
        <pc:chgData name="Mikhaila Brentnall" userId="f0f0f523-d81f-43e6-8fba-3845b00a6dec" providerId="ADAL" clId="{42993B60-C4D5-425F-8AF1-41C7DEC1FA3E}" dt="2023-07-13T16:10:46.768" v="195" actId="6549"/>
        <pc:sldMkLst>
          <pc:docMk/>
          <pc:sldMk cId="2900218805" sldId="288"/>
        </pc:sldMkLst>
        <pc:spChg chg="mod">
          <ac:chgData name="Mikhaila Brentnall" userId="f0f0f523-d81f-43e6-8fba-3845b00a6dec" providerId="ADAL" clId="{42993B60-C4D5-425F-8AF1-41C7DEC1FA3E}" dt="2023-07-13T16:10:46.768" v="195" actId="6549"/>
          <ac:spMkLst>
            <pc:docMk/>
            <pc:sldMk cId="2900218805" sldId="288"/>
            <ac:spMk id="3" creationId="{799E77FE-4958-46B1-90BD-967E1C0DDA70}"/>
          </ac:spMkLst>
        </pc:spChg>
      </pc:sldChg>
      <pc:sldChg chg="modSp mod">
        <pc:chgData name="Mikhaila Brentnall" userId="f0f0f523-d81f-43e6-8fba-3845b00a6dec" providerId="ADAL" clId="{42993B60-C4D5-425F-8AF1-41C7DEC1FA3E}" dt="2023-07-18T13:50:31.643" v="258" actId="20577"/>
        <pc:sldMkLst>
          <pc:docMk/>
          <pc:sldMk cId="2902308480" sldId="289"/>
        </pc:sldMkLst>
        <pc:spChg chg="mod">
          <ac:chgData name="Mikhaila Brentnall" userId="f0f0f523-d81f-43e6-8fba-3845b00a6dec" providerId="ADAL" clId="{42993B60-C4D5-425F-8AF1-41C7DEC1FA3E}" dt="2023-07-18T13:50:31.643" v="258" actId="20577"/>
          <ac:spMkLst>
            <pc:docMk/>
            <pc:sldMk cId="2902308480" sldId="289"/>
            <ac:spMk id="7" creationId="{44A2BC56-956D-95CF-5E85-871B613ED057}"/>
          </ac:spMkLst>
        </pc:spChg>
      </pc:sldChg>
      <pc:sldChg chg="modSp mod">
        <pc:chgData name="Mikhaila Brentnall" userId="f0f0f523-d81f-43e6-8fba-3845b00a6dec" providerId="ADAL" clId="{42993B60-C4D5-425F-8AF1-41C7DEC1FA3E}" dt="2023-07-18T13:50:01.756" v="253" actId="20577"/>
        <pc:sldMkLst>
          <pc:docMk/>
          <pc:sldMk cId="2058660921" sldId="291"/>
        </pc:sldMkLst>
        <pc:spChg chg="mod">
          <ac:chgData name="Mikhaila Brentnall" userId="f0f0f523-d81f-43e6-8fba-3845b00a6dec" providerId="ADAL" clId="{42993B60-C4D5-425F-8AF1-41C7DEC1FA3E}" dt="2023-07-18T13:50:01.756" v="253" actId="20577"/>
          <ac:spMkLst>
            <pc:docMk/>
            <pc:sldMk cId="2058660921" sldId="291"/>
            <ac:spMk id="9" creationId="{4AF9D709-AD54-4072-9233-9179F778DE7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6E8166-861C-9749-BA34-7BAEFB665376}" type="datetimeFigureOut">
              <a:rPr lang="en-US" smtClean="0"/>
              <a:t>7/18/2023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5A181E-18D3-E54E-A851-DA26FBA37517}" type="slidenum">
              <a:rPr lang="en-US" smtClean="0"/>
              <a:t>‹#›</a:t>
            </a:fld>
            <a:endParaRPr lang="en-US"/>
          </a:p>
        </p:txBody>
      </p:sp>
    </p:spTree>
    <p:extLst>
      <p:ext uri="{BB962C8B-B14F-4D97-AF65-F5344CB8AC3E}">
        <p14:creationId xmlns:p14="http://schemas.microsoft.com/office/powerpoint/2010/main" val="158448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29806-0B63-3C4D-83C6-EB7449762F4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7F12C8C-64A8-644F-84BF-02281CC056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EC7C3F2F-27E5-0643-8728-ABCC65ABB768}"/>
              </a:ext>
            </a:extLst>
          </p:cNvPr>
          <p:cNvSpPr>
            <a:spLocks noGrp="1"/>
          </p:cNvSpPr>
          <p:nvPr>
            <p:ph type="dt" sz="half" idx="10"/>
          </p:nvPr>
        </p:nvSpPr>
        <p:spPr/>
        <p:txBody>
          <a:bodyPr/>
          <a:lstStyle/>
          <a:p>
            <a:fld id="{89C813A0-7037-6249-8A12-9C8B126406AD}" type="datetime1">
              <a:rPr lang="en-GB" smtClean="0"/>
              <a:t>18/07/2023</a:t>
            </a:fld>
            <a:endParaRPr lang="en-US"/>
          </a:p>
        </p:txBody>
      </p:sp>
      <p:sp>
        <p:nvSpPr>
          <p:cNvPr id="5" name="Footer Placeholder 4">
            <a:extLst>
              <a:ext uri="{FF2B5EF4-FFF2-40B4-BE49-F238E27FC236}">
                <a16:creationId xmlns:a16="http://schemas.microsoft.com/office/drawing/2014/main" id="{F51E5450-6193-3240-9A16-84D9F2330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336D19-6B42-DA42-8A5F-29621CD44AD8}"/>
              </a:ext>
            </a:extLst>
          </p:cNvPr>
          <p:cNvSpPr>
            <a:spLocks noGrp="1"/>
          </p:cNvSpPr>
          <p:nvPr>
            <p:ph type="sldNum" sz="quarter" idx="12"/>
          </p:nvPr>
        </p:nvSpPr>
        <p:spPr/>
        <p:txBody>
          <a:bodyPr/>
          <a:lstStyle/>
          <a:p>
            <a:fld id="{C733BBA1-C3A5-544F-A37C-DC155C341E59}" type="slidenum">
              <a:rPr lang="en-US" smtClean="0"/>
              <a:t>‹#›</a:t>
            </a:fld>
            <a:endParaRPr lang="en-US"/>
          </a:p>
        </p:txBody>
      </p:sp>
    </p:spTree>
    <p:extLst>
      <p:ext uri="{BB962C8B-B14F-4D97-AF65-F5344CB8AC3E}">
        <p14:creationId xmlns:p14="http://schemas.microsoft.com/office/powerpoint/2010/main" val="1569485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D5298-4327-424A-9A76-0C9DBA9551B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E0C6471-175B-994D-9F2E-CB418270FD6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01D6198-B718-6E4F-A26A-7A817FB93B8B}"/>
              </a:ext>
            </a:extLst>
          </p:cNvPr>
          <p:cNvSpPr>
            <a:spLocks noGrp="1"/>
          </p:cNvSpPr>
          <p:nvPr>
            <p:ph type="dt" sz="half" idx="10"/>
          </p:nvPr>
        </p:nvSpPr>
        <p:spPr/>
        <p:txBody>
          <a:bodyPr/>
          <a:lstStyle/>
          <a:p>
            <a:fld id="{D1DCF4E6-0542-BF4C-8913-EF627CE647B1}" type="datetime1">
              <a:rPr lang="en-GB" smtClean="0"/>
              <a:t>18/07/2023</a:t>
            </a:fld>
            <a:endParaRPr lang="en-US"/>
          </a:p>
        </p:txBody>
      </p:sp>
      <p:sp>
        <p:nvSpPr>
          <p:cNvPr id="5" name="Footer Placeholder 4">
            <a:extLst>
              <a:ext uri="{FF2B5EF4-FFF2-40B4-BE49-F238E27FC236}">
                <a16:creationId xmlns:a16="http://schemas.microsoft.com/office/drawing/2014/main" id="{AB8288C4-E793-004F-BA04-683A2B0BF2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0CCAAE-C738-2B40-9AA0-3F6DBA272DC2}"/>
              </a:ext>
            </a:extLst>
          </p:cNvPr>
          <p:cNvSpPr>
            <a:spLocks noGrp="1"/>
          </p:cNvSpPr>
          <p:nvPr>
            <p:ph type="sldNum" sz="quarter" idx="12"/>
          </p:nvPr>
        </p:nvSpPr>
        <p:spPr/>
        <p:txBody>
          <a:bodyPr/>
          <a:lstStyle/>
          <a:p>
            <a:fld id="{C733BBA1-C3A5-544F-A37C-DC155C341E59}" type="slidenum">
              <a:rPr lang="en-US" smtClean="0"/>
              <a:t>‹#›</a:t>
            </a:fld>
            <a:endParaRPr lang="en-US"/>
          </a:p>
        </p:txBody>
      </p:sp>
    </p:spTree>
    <p:extLst>
      <p:ext uri="{BB962C8B-B14F-4D97-AF65-F5344CB8AC3E}">
        <p14:creationId xmlns:p14="http://schemas.microsoft.com/office/powerpoint/2010/main" val="3336604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5A6D45-753F-9448-8A15-010E1A3B6DC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499A812-2FB8-8548-95F8-FF1F2D03676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5753112-209B-3640-A795-9F3A80B8EBF1}"/>
              </a:ext>
            </a:extLst>
          </p:cNvPr>
          <p:cNvSpPr>
            <a:spLocks noGrp="1"/>
          </p:cNvSpPr>
          <p:nvPr>
            <p:ph type="dt" sz="half" idx="10"/>
          </p:nvPr>
        </p:nvSpPr>
        <p:spPr/>
        <p:txBody>
          <a:bodyPr/>
          <a:lstStyle/>
          <a:p>
            <a:fld id="{A47B2B85-745B-8B4C-8240-C3D1FE1926E1}" type="datetime1">
              <a:rPr lang="en-GB" smtClean="0"/>
              <a:t>18/07/2023</a:t>
            </a:fld>
            <a:endParaRPr lang="en-US"/>
          </a:p>
        </p:txBody>
      </p:sp>
      <p:sp>
        <p:nvSpPr>
          <p:cNvPr id="5" name="Footer Placeholder 4">
            <a:extLst>
              <a:ext uri="{FF2B5EF4-FFF2-40B4-BE49-F238E27FC236}">
                <a16:creationId xmlns:a16="http://schemas.microsoft.com/office/drawing/2014/main" id="{702F184A-31A6-444C-A5BB-092520942D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8DB644-0BCD-AD4D-A5BA-823B1ECAD4BF}"/>
              </a:ext>
            </a:extLst>
          </p:cNvPr>
          <p:cNvSpPr>
            <a:spLocks noGrp="1"/>
          </p:cNvSpPr>
          <p:nvPr>
            <p:ph type="sldNum" sz="quarter" idx="12"/>
          </p:nvPr>
        </p:nvSpPr>
        <p:spPr/>
        <p:txBody>
          <a:bodyPr/>
          <a:lstStyle/>
          <a:p>
            <a:fld id="{C733BBA1-C3A5-544F-A37C-DC155C341E59}" type="slidenum">
              <a:rPr lang="en-US" smtClean="0"/>
              <a:t>‹#›</a:t>
            </a:fld>
            <a:endParaRPr lang="en-US"/>
          </a:p>
        </p:txBody>
      </p:sp>
    </p:spTree>
    <p:extLst>
      <p:ext uri="{BB962C8B-B14F-4D97-AF65-F5344CB8AC3E}">
        <p14:creationId xmlns:p14="http://schemas.microsoft.com/office/powerpoint/2010/main" val="2493624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8E61E-ABA0-A749-8C39-11B23BF9846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90300E7-E425-0245-A63E-6F3ECAC64D0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50AE1DB-A979-CB47-8885-502535260737}"/>
              </a:ext>
            </a:extLst>
          </p:cNvPr>
          <p:cNvSpPr>
            <a:spLocks noGrp="1"/>
          </p:cNvSpPr>
          <p:nvPr>
            <p:ph type="dt" sz="half" idx="10"/>
          </p:nvPr>
        </p:nvSpPr>
        <p:spPr/>
        <p:txBody>
          <a:bodyPr/>
          <a:lstStyle/>
          <a:p>
            <a:fld id="{47C7BFE7-5E8A-D74C-9C7C-8ED59DD06E8F}" type="datetime1">
              <a:rPr lang="en-GB" smtClean="0"/>
              <a:t>18/07/2023</a:t>
            </a:fld>
            <a:endParaRPr lang="en-US"/>
          </a:p>
        </p:txBody>
      </p:sp>
      <p:sp>
        <p:nvSpPr>
          <p:cNvPr id="5" name="Footer Placeholder 4">
            <a:extLst>
              <a:ext uri="{FF2B5EF4-FFF2-40B4-BE49-F238E27FC236}">
                <a16:creationId xmlns:a16="http://schemas.microsoft.com/office/drawing/2014/main" id="{1DCBF391-AC7C-1942-884E-5EEBA783AA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F69BC2-3A41-0443-B8E8-D644BD3D94E2}"/>
              </a:ext>
            </a:extLst>
          </p:cNvPr>
          <p:cNvSpPr>
            <a:spLocks noGrp="1"/>
          </p:cNvSpPr>
          <p:nvPr>
            <p:ph type="sldNum" sz="quarter" idx="12"/>
          </p:nvPr>
        </p:nvSpPr>
        <p:spPr/>
        <p:txBody>
          <a:bodyPr/>
          <a:lstStyle/>
          <a:p>
            <a:fld id="{C733BBA1-C3A5-544F-A37C-DC155C341E59}" type="slidenum">
              <a:rPr lang="en-US" smtClean="0"/>
              <a:t>‹#›</a:t>
            </a:fld>
            <a:endParaRPr lang="en-US"/>
          </a:p>
        </p:txBody>
      </p:sp>
    </p:spTree>
    <p:extLst>
      <p:ext uri="{BB962C8B-B14F-4D97-AF65-F5344CB8AC3E}">
        <p14:creationId xmlns:p14="http://schemas.microsoft.com/office/powerpoint/2010/main" val="2285459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C9CE7-E0C3-0E4B-AC75-987EE6CF944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6B5D188-9480-4741-99EE-860DFCAE0B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4B7CB94-2AB6-CC45-A4DE-EEC9970F2C56}"/>
              </a:ext>
            </a:extLst>
          </p:cNvPr>
          <p:cNvSpPr>
            <a:spLocks noGrp="1"/>
          </p:cNvSpPr>
          <p:nvPr>
            <p:ph type="dt" sz="half" idx="10"/>
          </p:nvPr>
        </p:nvSpPr>
        <p:spPr/>
        <p:txBody>
          <a:bodyPr/>
          <a:lstStyle/>
          <a:p>
            <a:fld id="{AA6E36C3-C62B-6A4C-BBB9-60180C86B733}" type="datetime1">
              <a:rPr lang="en-GB" smtClean="0"/>
              <a:t>18/07/2023</a:t>
            </a:fld>
            <a:endParaRPr lang="en-US"/>
          </a:p>
        </p:txBody>
      </p:sp>
      <p:sp>
        <p:nvSpPr>
          <p:cNvPr id="5" name="Footer Placeholder 4">
            <a:extLst>
              <a:ext uri="{FF2B5EF4-FFF2-40B4-BE49-F238E27FC236}">
                <a16:creationId xmlns:a16="http://schemas.microsoft.com/office/drawing/2014/main" id="{61C53760-D08F-384D-8DE0-9C1449ACCE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7549F9-7CE3-494B-8876-611A8E05DC8E}"/>
              </a:ext>
            </a:extLst>
          </p:cNvPr>
          <p:cNvSpPr>
            <a:spLocks noGrp="1"/>
          </p:cNvSpPr>
          <p:nvPr>
            <p:ph type="sldNum" sz="quarter" idx="12"/>
          </p:nvPr>
        </p:nvSpPr>
        <p:spPr/>
        <p:txBody>
          <a:bodyPr/>
          <a:lstStyle/>
          <a:p>
            <a:fld id="{C733BBA1-C3A5-544F-A37C-DC155C341E59}" type="slidenum">
              <a:rPr lang="en-US" smtClean="0"/>
              <a:t>‹#›</a:t>
            </a:fld>
            <a:endParaRPr lang="en-US"/>
          </a:p>
        </p:txBody>
      </p:sp>
    </p:spTree>
    <p:extLst>
      <p:ext uri="{BB962C8B-B14F-4D97-AF65-F5344CB8AC3E}">
        <p14:creationId xmlns:p14="http://schemas.microsoft.com/office/powerpoint/2010/main" val="3908645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27A69-A989-9542-A63A-05BA6D8D5EB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6330BA5-521A-3649-80F0-F6FFAF4F1DD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155991E-B298-BC49-AF60-B527002173E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762825A-9E37-C744-87E4-EC1018D4E9BB}"/>
              </a:ext>
            </a:extLst>
          </p:cNvPr>
          <p:cNvSpPr>
            <a:spLocks noGrp="1"/>
          </p:cNvSpPr>
          <p:nvPr>
            <p:ph type="dt" sz="half" idx="10"/>
          </p:nvPr>
        </p:nvSpPr>
        <p:spPr/>
        <p:txBody>
          <a:bodyPr/>
          <a:lstStyle/>
          <a:p>
            <a:fld id="{D28A8339-4C6C-4544-B952-1A63C9548A29}" type="datetime1">
              <a:rPr lang="en-GB" smtClean="0"/>
              <a:t>18/07/2023</a:t>
            </a:fld>
            <a:endParaRPr lang="en-US"/>
          </a:p>
        </p:txBody>
      </p:sp>
      <p:sp>
        <p:nvSpPr>
          <p:cNvPr id="6" name="Footer Placeholder 5">
            <a:extLst>
              <a:ext uri="{FF2B5EF4-FFF2-40B4-BE49-F238E27FC236}">
                <a16:creationId xmlns:a16="http://schemas.microsoft.com/office/drawing/2014/main" id="{236C8660-B05C-DD41-B241-5C03164A44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C29EE1-F2E1-A544-A59A-287D5BE3FE11}"/>
              </a:ext>
            </a:extLst>
          </p:cNvPr>
          <p:cNvSpPr>
            <a:spLocks noGrp="1"/>
          </p:cNvSpPr>
          <p:nvPr>
            <p:ph type="sldNum" sz="quarter" idx="12"/>
          </p:nvPr>
        </p:nvSpPr>
        <p:spPr/>
        <p:txBody>
          <a:bodyPr/>
          <a:lstStyle/>
          <a:p>
            <a:fld id="{C733BBA1-C3A5-544F-A37C-DC155C341E59}" type="slidenum">
              <a:rPr lang="en-US" smtClean="0"/>
              <a:t>‹#›</a:t>
            </a:fld>
            <a:endParaRPr lang="en-US"/>
          </a:p>
        </p:txBody>
      </p:sp>
    </p:spTree>
    <p:extLst>
      <p:ext uri="{BB962C8B-B14F-4D97-AF65-F5344CB8AC3E}">
        <p14:creationId xmlns:p14="http://schemas.microsoft.com/office/powerpoint/2010/main" val="790722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4E204-95FB-0B4D-8EB4-98EB2B1D5F8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191F583-EE28-BC49-B2EA-9DB4963C24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2A3FA7D-D777-3447-86B9-B0A1526E4A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C0588D1-6448-F74D-B288-E04A5E2DF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0E34E04-084A-4545-8D64-8917F8E9592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2A90A42-D7C1-CD41-81C7-48995C02A5EB}"/>
              </a:ext>
            </a:extLst>
          </p:cNvPr>
          <p:cNvSpPr>
            <a:spLocks noGrp="1"/>
          </p:cNvSpPr>
          <p:nvPr>
            <p:ph type="dt" sz="half" idx="10"/>
          </p:nvPr>
        </p:nvSpPr>
        <p:spPr/>
        <p:txBody>
          <a:bodyPr/>
          <a:lstStyle/>
          <a:p>
            <a:fld id="{CA3A8E2C-B847-4248-BB1F-418FEE2ECAE0}" type="datetime1">
              <a:rPr lang="en-GB" smtClean="0"/>
              <a:t>18/07/2023</a:t>
            </a:fld>
            <a:endParaRPr lang="en-US"/>
          </a:p>
        </p:txBody>
      </p:sp>
      <p:sp>
        <p:nvSpPr>
          <p:cNvPr id="8" name="Footer Placeholder 7">
            <a:extLst>
              <a:ext uri="{FF2B5EF4-FFF2-40B4-BE49-F238E27FC236}">
                <a16:creationId xmlns:a16="http://schemas.microsoft.com/office/drawing/2014/main" id="{6363BFF5-542B-1F4E-8B47-048AF75462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EAE386-DC64-1549-808D-A665905D9CD7}"/>
              </a:ext>
            </a:extLst>
          </p:cNvPr>
          <p:cNvSpPr>
            <a:spLocks noGrp="1"/>
          </p:cNvSpPr>
          <p:nvPr>
            <p:ph type="sldNum" sz="quarter" idx="12"/>
          </p:nvPr>
        </p:nvSpPr>
        <p:spPr/>
        <p:txBody>
          <a:bodyPr/>
          <a:lstStyle/>
          <a:p>
            <a:fld id="{C733BBA1-C3A5-544F-A37C-DC155C341E59}" type="slidenum">
              <a:rPr lang="en-US" smtClean="0"/>
              <a:t>‹#›</a:t>
            </a:fld>
            <a:endParaRPr lang="en-US"/>
          </a:p>
        </p:txBody>
      </p:sp>
    </p:spTree>
    <p:extLst>
      <p:ext uri="{BB962C8B-B14F-4D97-AF65-F5344CB8AC3E}">
        <p14:creationId xmlns:p14="http://schemas.microsoft.com/office/powerpoint/2010/main" val="2868908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CFE21-642F-0448-A4C2-FD453DBC66C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4E48AFC-B5E1-EB46-8F11-86CE9AC7FFC1}"/>
              </a:ext>
            </a:extLst>
          </p:cNvPr>
          <p:cNvSpPr>
            <a:spLocks noGrp="1"/>
          </p:cNvSpPr>
          <p:nvPr>
            <p:ph type="dt" sz="half" idx="10"/>
          </p:nvPr>
        </p:nvSpPr>
        <p:spPr/>
        <p:txBody>
          <a:bodyPr/>
          <a:lstStyle/>
          <a:p>
            <a:fld id="{C35BD2A9-26EE-9B4A-A51E-0F6F9D410D50}" type="datetime1">
              <a:rPr lang="en-GB" smtClean="0"/>
              <a:t>18/07/2023</a:t>
            </a:fld>
            <a:endParaRPr lang="en-US"/>
          </a:p>
        </p:txBody>
      </p:sp>
      <p:sp>
        <p:nvSpPr>
          <p:cNvPr id="4" name="Footer Placeholder 3">
            <a:extLst>
              <a:ext uri="{FF2B5EF4-FFF2-40B4-BE49-F238E27FC236}">
                <a16:creationId xmlns:a16="http://schemas.microsoft.com/office/drawing/2014/main" id="{EE6F4745-B7DB-C24C-A575-FFC7C9DD20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C5AB4C5-8F35-744F-9859-CB97F571E415}"/>
              </a:ext>
            </a:extLst>
          </p:cNvPr>
          <p:cNvSpPr>
            <a:spLocks noGrp="1"/>
          </p:cNvSpPr>
          <p:nvPr>
            <p:ph type="sldNum" sz="quarter" idx="12"/>
          </p:nvPr>
        </p:nvSpPr>
        <p:spPr/>
        <p:txBody>
          <a:bodyPr/>
          <a:lstStyle/>
          <a:p>
            <a:fld id="{C733BBA1-C3A5-544F-A37C-DC155C341E59}" type="slidenum">
              <a:rPr lang="en-US" smtClean="0"/>
              <a:t>‹#›</a:t>
            </a:fld>
            <a:endParaRPr lang="en-US"/>
          </a:p>
        </p:txBody>
      </p:sp>
    </p:spTree>
    <p:extLst>
      <p:ext uri="{BB962C8B-B14F-4D97-AF65-F5344CB8AC3E}">
        <p14:creationId xmlns:p14="http://schemas.microsoft.com/office/powerpoint/2010/main" val="3866325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A6990D-ABC2-5A4B-848F-D676350B3D22}"/>
              </a:ext>
            </a:extLst>
          </p:cNvPr>
          <p:cNvSpPr>
            <a:spLocks noGrp="1"/>
          </p:cNvSpPr>
          <p:nvPr>
            <p:ph type="dt" sz="half" idx="10"/>
          </p:nvPr>
        </p:nvSpPr>
        <p:spPr/>
        <p:txBody>
          <a:bodyPr/>
          <a:lstStyle/>
          <a:p>
            <a:fld id="{1870E178-9AFF-374B-8A51-C1EC98DA62C6}" type="datetime1">
              <a:rPr lang="en-GB" smtClean="0"/>
              <a:t>18/07/2023</a:t>
            </a:fld>
            <a:endParaRPr lang="en-US"/>
          </a:p>
        </p:txBody>
      </p:sp>
      <p:sp>
        <p:nvSpPr>
          <p:cNvPr id="3" name="Footer Placeholder 2">
            <a:extLst>
              <a:ext uri="{FF2B5EF4-FFF2-40B4-BE49-F238E27FC236}">
                <a16:creationId xmlns:a16="http://schemas.microsoft.com/office/drawing/2014/main" id="{BF059A17-9775-B84F-A0E5-FEAEC9456E7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1CACE4-11F5-9140-9F29-9CD9910A8E21}"/>
              </a:ext>
            </a:extLst>
          </p:cNvPr>
          <p:cNvSpPr>
            <a:spLocks noGrp="1"/>
          </p:cNvSpPr>
          <p:nvPr>
            <p:ph type="sldNum" sz="quarter" idx="12"/>
          </p:nvPr>
        </p:nvSpPr>
        <p:spPr/>
        <p:txBody>
          <a:bodyPr/>
          <a:lstStyle/>
          <a:p>
            <a:fld id="{C733BBA1-C3A5-544F-A37C-DC155C341E59}" type="slidenum">
              <a:rPr lang="en-US" smtClean="0"/>
              <a:t>‹#›</a:t>
            </a:fld>
            <a:endParaRPr lang="en-US"/>
          </a:p>
        </p:txBody>
      </p:sp>
    </p:spTree>
    <p:extLst>
      <p:ext uri="{BB962C8B-B14F-4D97-AF65-F5344CB8AC3E}">
        <p14:creationId xmlns:p14="http://schemas.microsoft.com/office/powerpoint/2010/main" val="2048991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62339-D994-AF46-AF60-6014CA3BE57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846AE4A-2DCA-BF4C-906D-C2410B257E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3F82C15-26AE-6E48-BF01-94E692447D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199E6D8-6262-AF43-9CD3-53916FC9AD4E}"/>
              </a:ext>
            </a:extLst>
          </p:cNvPr>
          <p:cNvSpPr>
            <a:spLocks noGrp="1"/>
          </p:cNvSpPr>
          <p:nvPr>
            <p:ph type="dt" sz="half" idx="10"/>
          </p:nvPr>
        </p:nvSpPr>
        <p:spPr/>
        <p:txBody>
          <a:bodyPr/>
          <a:lstStyle/>
          <a:p>
            <a:fld id="{62FA1742-8932-AD43-8760-D532037A98EB}" type="datetime1">
              <a:rPr lang="en-GB" smtClean="0"/>
              <a:t>18/07/2023</a:t>
            </a:fld>
            <a:endParaRPr lang="en-US"/>
          </a:p>
        </p:txBody>
      </p:sp>
      <p:sp>
        <p:nvSpPr>
          <p:cNvPr id="6" name="Footer Placeholder 5">
            <a:extLst>
              <a:ext uri="{FF2B5EF4-FFF2-40B4-BE49-F238E27FC236}">
                <a16:creationId xmlns:a16="http://schemas.microsoft.com/office/drawing/2014/main" id="{0A0E859D-DADD-DF4A-A2ED-00E04893C9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02ABE5-07EB-A14D-879D-E5907F07BD9E}"/>
              </a:ext>
            </a:extLst>
          </p:cNvPr>
          <p:cNvSpPr>
            <a:spLocks noGrp="1"/>
          </p:cNvSpPr>
          <p:nvPr>
            <p:ph type="sldNum" sz="quarter" idx="12"/>
          </p:nvPr>
        </p:nvSpPr>
        <p:spPr/>
        <p:txBody>
          <a:bodyPr/>
          <a:lstStyle/>
          <a:p>
            <a:fld id="{C733BBA1-C3A5-544F-A37C-DC155C341E59}" type="slidenum">
              <a:rPr lang="en-US" smtClean="0"/>
              <a:t>‹#›</a:t>
            </a:fld>
            <a:endParaRPr lang="en-US"/>
          </a:p>
        </p:txBody>
      </p:sp>
    </p:spTree>
    <p:extLst>
      <p:ext uri="{BB962C8B-B14F-4D97-AF65-F5344CB8AC3E}">
        <p14:creationId xmlns:p14="http://schemas.microsoft.com/office/powerpoint/2010/main" val="705813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D4D76-6428-DC47-8E99-20ECF42A8D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B486B40-9B5A-4E4E-A9E5-13C64EF40C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796C68-5926-1E47-BCD3-6EC9ECB9C5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EED8F31-180A-154F-9E1D-0FCF906FF02B}"/>
              </a:ext>
            </a:extLst>
          </p:cNvPr>
          <p:cNvSpPr>
            <a:spLocks noGrp="1"/>
          </p:cNvSpPr>
          <p:nvPr>
            <p:ph type="dt" sz="half" idx="10"/>
          </p:nvPr>
        </p:nvSpPr>
        <p:spPr/>
        <p:txBody>
          <a:bodyPr/>
          <a:lstStyle/>
          <a:p>
            <a:fld id="{82ED166C-0D3E-BF47-984E-5865FEE87DEC}" type="datetime1">
              <a:rPr lang="en-GB" smtClean="0"/>
              <a:t>18/07/2023</a:t>
            </a:fld>
            <a:endParaRPr lang="en-US"/>
          </a:p>
        </p:txBody>
      </p:sp>
      <p:sp>
        <p:nvSpPr>
          <p:cNvPr id="6" name="Footer Placeholder 5">
            <a:extLst>
              <a:ext uri="{FF2B5EF4-FFF2-40B4-BE49-F238E27FC236}">
                <a16:creationId xmlns:a16="http://schemas.microsoft.com/office/drawing/2014/main" id="{23B43D1C-D62B-BA4F-8D02-777B3FF06F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E91F6E-7545-1E4E-BA28-66C345ABFBB9}"/>
              </a:ext>
            </a:extLst>
          </p:cNvPr>
          <p:cNvSpPr>
            <a:spLocks noGrp="1"/>
          </p:cNvSpPr>
          <p:nvPr>
            <p:ph type="sldNum" sz="quarter" idx="12"/>
          </p:nvPr>
        </p:nvSpPr>
        <p:spPr/>
        <p:txBody>
          <a:bodyPr/>
          <a:lstStyle/>
          <a:p>
            <a:fld id="{C733BBA1-C3A5-544F-A37C-DC155C341E59}" type="slidenum">
              <a:rPr lang="en-US" smtClean="0"/>
              <a:t>‹#›</a:t>
            </a:fld>
            <a:endParaRPr lang="en-US"/>
          </a:p>
        </p:txBody>
      </p:sp>
    </p:spTree>
    <p:extLst>
      <p:ext uri="{BB962C8B-B14F-4D97-AF65-F5344CB8AC3E}">
        <p14:creationId xmlns:p14="http://schemas.microsoft.com/office/powerpoint/2010/main" val="2519706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EFF85C-7694-AF44-81FD-6B81F61B74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CBD5E35-8067-7446-BD15-6C09C14F2E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0D85020-7D9E-B247-A77F-FDE5A57288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78F247-2200-5E44-BC0C-E890629C1D09}" type="datetime1">
              <a:rPr lang="en-GB" smtClean="0"/>
              <a:t>18/07/2023</a:t>
            </a:fld>
            <a:endParaRPr lang="en-US"/>
          </a:p>
        </p:txBody>
      </p:sp>
      <p:sp>
        <p:nvSpPr>
          <p:cNvPr id="5" name="Footer Placeholder 4">
            <a:extLst>
              <a:ext uri="{FF2B5EF4-FFF2-40B4-BE49-F238E27FC236}">
                <a16:creationId xmlns:a16="http://schemas.microsoft.com/office/drawing/2014/main" id="{E02475BB-0F46-0340-85D1-152E9486BB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4750FE9-D9E3-8E46-B5DE-0437F497B3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3BBA1-C3A5-544F-A37C-DC155C341E59}" type="slidenum">
              <a:rPr lang="en-US" smtClean="0"/>
              <a:t>‹#›</a:t>
            </a:fld>
            <a:endParaRPr lang="en-US"/>
          </a:p>
        </p:txBody>
      </p:sp>
    </p:spTree>
    <p:extLst>
      <p:ext uri="{BB962C8B-B14F-4D97-AF65-F5344CB8AC3E}">
        <p14:creationId xmlns:p14="http://schemas.microsoft.com/office/powerpoint/2010/main" val="977274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nhs.uk/conditions/vaccinations/nhs-vaccinations-and-when-to-have-them/?msclkid=9df15083b5ab11ec890d081689933c03"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tatics.teams.cdn.office.net/evergreen-assets/safelinks/1/atp-safelinks.html"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hyperlink" Target="https://www.nhs.uk/conditions/vaccinations/nhs-vaccinations-and-when-to-have-them/?msclkid=9df15083b5ab11ec890d081689933c03"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future.nhs.uk/CommsLink/view?objectId=44900912" TargetMode="Externa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future.nhs.uk/connect.ti/PHCO/viewdocument?docid=164957669" TargetMode="External"/><Relationship Id="rId4" Type="http://schemas.openxmlformats.org/officeDocument/2006/relationships/hyperlink" Target="https://future.nhs.uk/connect.ti/CommsLink/view?objectId=42414960"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hyperlink" Target="https://gbr01.safelinks.protection.outlook.com/?url=https%3A%2F%2Fwww.nhs.uk%2Fconditions%2Fvaccinations%2Fmmr-vaccine%2F&amp;data=05%7C01%7Cmikhaila.brentnall%40nhs.net%7C2cd52470fdf54142452508db82c9daef%7C37c354b285b047f5b22207b48d774ee3%7C0%7C0%7C638247575697538983%7CUnknown%7CTWFpbGZsb3d8eyJWIjoiMC4wLjAwMDAiLCJQIjoiV2luMzIiLCJBTiI6Ik1haWwiLCJXVCI6Mn0%3D%7C3000%7C%7C%7C&amp;sdata=MoXDK48ctaeqGuJ%2BtZ8pekZ7ee2uUw36UyhUijXFpq0%3D&amp;reserved=0" TargetMode="Externa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www.nhs.uk/conditions/measle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facebook.com/NHSwebsite/" TargetMode="External"/><Relationship Id="rId7" Type="http://schemas.openxmlformats.org/officeDocument/2006/relationships/hyperlink" Target="https://www.gov.uk/government/statistics/cover-of-vaccination-evaluated-rapidly-cover-programme-2022-to-2023-quarterly-data" TargetMode="Externa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hyperlink" Target="https://www.nhs.uk/conditions/vaccinations/nhs-vaccinations-and-when-to-have-them/?msclkid=9df15083b5ab11ec890d081689933c03" TargetMode="External"/><Relationship Id="rId5" Type="http://schemas.openxmlformats.org/officeDocument/2006/relationships/hyperlink" Target="https://twitter.com/NHSuk" TargetMode="External"/><Relationship Id="rId4" Type="http://schemas.openxmlformats.org/officeDocument/2006/relationships/hyperlink" Target="https://twitter.com/nhsuk?lang=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descr="A picture containing text&#10;&#10;Description automatically generated">
            <a:extLst>
              <a:ext uri="{FF2B5EF4-FFF2-40B4-BE49-F238E27FC236}">
                <a16:creationId xmlns:a16="http://schemas.microsoft.com/office/drawing/2014/main" id="{34FD5F05-F608-46C0-9336-5E993DC5F275}"/>
              </a:ext>
            </a:extLst>
          </p:cNvPr>
          <p:cNvPicPr>
            <a:picLocks noChangeAspect="1"/>
          </p:cNvPicPr>
          <p:nvPr/>
        </p:nvPicPr>
        <p:blipFill rotWithShape="1">
          <a:blip r:embed="rId2"/>
          <a:srcRect l="9845" t="11528" r="25171" b="10011"/>
          <a:stretch/>
        </p:blipFill>
        <p:spPr>
          <a:xfrm>
            <a:off x="6930907" y="1445635"/>
            <a:ext cx="5261093" cy="5296864"/>
          </a:xfrm>
          <a:prstGeom prst="rect">
            <a:avLst/>
          </a:prstGeom>
        </p:spPr>
      </p:pic>
      <p:pic>
        <p:nvPicPr>
          <p:cNvPr id="34" name="Picture 33" descr="A picture containing drawing&#10;&#10;Description automatically generated">
            <a:extLst>
              <a:ext uri="{FF2B5EF4-FFF2-40B4-BE49-F238E27FC236}">
                <a16:creationId xmlns:a16="http://schemas.microsoft.com/office/drawing/2014/main" id="{2327BAA0-987E-C547-9403-EF286C09511B}"/>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
        <p:nvSpPr>
          <p:cNvPr id="35" name="TextBox 34">
            <a:extLst>
              <a:ext uri="{FF2B5EF4-FFF2-40B4-BE49-F238E27FC236}">
                <a16:creationId xmlns:a16="http://schemas.microsoft.com/office/drawing/2014/main" id="{1CF84402-09F7-3149-946A-AED2C93D60E1}"/>
              </a:ext>
            </a:extLst>
          </p:cNvPr>
          <p:cNvSpPr txBox="1"/>
          <p:nvPr/>
        </p:nvSpPr>
        <p:spPr>
          <a:xfrm>
            <a:off x="262744" y="1480749"/>
            <a:ext cx="6931628" cy="4046685"/>
          </a:xfrm>
          <a:prstGeom prst="rect">
            <a:avLst/>
          </a:prstGeom>
          <a:noFill/>
        </p:spPr>
        <p:txBody>
          <a:bodyPr wrap="square" rtlCol="0">
            <a:spAutoFit/>
          </a:bodyPr>
          <a:lstStyle/>
          <a:p>
            <a:pPr algn="ctr">
              <a:lnSpc>
                <a:spcPts val="6280"/>
              </a:lnSpc>
            </a:pPr>
            <a:r>
              <a:rPr lang="en-US" sz="4000" b="1">
                <a:solidFill>
                  <a:srgbClr val="005EB8"/>
                </a:solidFill>
                <a:latin typeface="Arial" panose="020B0604020202020204" pitchFamily="34" charset="0"/>
                <a:cs typeface="Arial" panose="020B0604020202020204" pitchFamily="34" charset="0"/>
              </a:rPr>
              <a:t>Measles Response</a:t>
            </a:r>
            <a:endParaRPr lang="en-US" sz="4000" b="1" dirty="0">
              <a:solidFill>
                <a:srgbClr val="005EB8"/>
              </a:solidFill>
              <a:latin typeface="Arial" panose="020B0604020202020204" pitchFamily="34" charset="0"/>
              <a:cs typeface="Arial" panose="020B0604020202020204" pitchFamily="34" charset="0"/>
            </a:endParaRPr>
          </a:p>
          <a:p>
            <a:pPr algn="ctr">
              <a:lnSpc>
                <a:spcPts val="6280"/>
              </a:lnSpc>
            </a:pPr>
            <a:r>
              <a:rPr lang="en-US" sz="4000" b="1" dirty="0">
                <a:solidFill>
                  <a:srgbClr val="005EB8"/>
                </a:solidFill>
                <a:latin typeface="Arial" panose="020B0604020202020204" pitchFamily="34" charset="0"/>
                <a:cs typeface="Arial" panose="020B0604020202020204" pitchFamily="34" charset="0"/>
              </a:rPr>
              <a:t>(14</a:t>
            </a:r>
            <a:r>
              <a:rPr lang="en-US" sz="4000" b="1" baseline="30000" dirty="0">
                <a:solidFill>
                  <a:srgbClr val="005EB8"/>
                </a:solidFill>
                <a:latin typeface="Arial" panose="020B0604020202020204" pitchFamily="34" charset="0"/>
                <a:cs typeface="Arial" panose="020B0604020202020204" pitchFamily="34" charset="0"/>
              </a:rPr>
              <a:t>th</a:t>
            </a:r>
            <a:r>
              <a:rPr lang="en-US" sz="4000" b="1" dirty="0">
                <a:solidFill>
                  <a:srgbClr val="005EB8"/>
                </a:solidFill>
                <a:latin typeface="Arial" panose="020B0604020202020204" pitchFamily="34" charset="0"/>
                <a:cs typeface="Arial" panose="020B0604020202020204" pitchFamily="34" charset="0"/>
              </a:rPr>
              <a:t> July 2023)</a:t>
            </a:r>
          </a:p>
          <a:p>
            <a:pPr algn="ctr">
              <a:lnSpc>
                <a:spcPts val="6280"/>
              </a:lnSpc>
            </a:pPr>
            <a:r>
              <a:rPr lang="en-US" sz="4000" b="1" dirty="0">
                <a:solidFill>
                  <a:srgbClr val="005EB8"/>
                </a:solidFill>
                <a:latin typeface="Arial" panose="020B0604020202020204" pitchFamily="34" charset="0"/>
                <a:cs typeface="Arial" panose="020B0604020202020204" pitchFamily="34" charset="0"/>
              </a:rPr>
              <a:t>-</a:t>
            </a:r>
          </a:p>
          <a:p>
            <a:pPr algn="ctr">
              <a:lnSpc>
                <a:spcPts val="6280"/>
              </a:lnSpc>
            </a:pPr>
            <a:r>
              <a:rPr lang="en-US" sz="4000" b="1" dirty="0">
                <a:solidFill>
                  <a:srgbClr val="005EB8"/>
                </a:solidFill>
                <a:latin typeface="Arial" panose="020B0604020202020204" pitchFamily="34" charset="0"/>
                <a:cs typeface="Arial" panose="020B0604020202020204" pitchFamily="34" charset="0"/>
              </a:rPr>
              <a:t>Regional communications toolkit</a:t>
            </a:r>
          </a:p>
        </p:txBody>
      </p:sp>
      <p:pic>
        <p:nvPicPr>
          <p:cNvPr id="42" name="Picture 41" descr="A picture containing drawing&#10;&#10;Description automatically generated">
            <a:extLst>
              <a:ext uri="{FF2B5EF4-FFF2-40B4-BE49-F238E27FC236}">
                <a16:creationId xmlns:a16="http://schemas.microsoft.com/office/drawing/2014/main" id="{8C36CA3A-6BD3-964D-93BB-D02A9C96F85E}"/>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Tree>
    <p:extLst>
      <p:ext uri="{BB962C8B-B14F-4D97-AF65-F5344CB8AC3E}">
        <p14:creationId xmlns:p14="http://schemas.microsoft.com/office/powerpoint/2010/main" val="772125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503842" y="304363"/>
            <a:ext cx="9433265"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Example copy</a:t>
            </a:r>
          </a:p>
        </p:txBody>
      </p:sp>
      <p:sp>
        <p:nvSpPr>
          <p:cNvPr id="5" name="TextBox 4">
            <a:extLst>
              <a:ext uri="{FF2B5EF4-FFF2-40B4-BE49-F238E27FC236}">
                <a16:creationId xmlns:a16="http://schemas.microsoft.com/office/drawing/2014/main" id="{5C20DC15-65BB-48FB-A5D5-6FC02E3B0B71}"/>
              </a:ext>
            </a:extLst>
          </p:cNvPr>
          <p:cNvSpPr txBox="1"/>
          <p:nvPr/>
        </p:nvSpPr>
        <p:spPr>
          <a:xfrm>
            <a:off x="657164" y="1866198"/>
            <a:ext cx="11215438" cy="4801314"/>
          </a:xfrm>
          <a:prstGeom prst="rect">
            <a:avLst/>
          </a:prstGeom>
          <a:noFill/>
        </p:spPr>
        <p:txBody>
          <a:bodyPr wrap="square" rtlCol="0">
            <a:spAutoFit/>
          </a:bodyPr>
          <a:lstStyle/>
          <a:p>
            <a:r>
              <a:rPr lang="en-US" dirty="0">
                <a:solidFill>
                  <a:srgbClr val="005EB8"/>
                </a:solidFill>
                <a:latin typeface="Arial" panose="020B0604020202020204" pitchFamily="34" charset="0"/>
                <a:cs typeface="Arial" panose="020B0604020202020204" pitchFamily="34" charset="0"/>
              </a:rPr>
              <a:t>Measles cases are on the rise in England and across the whole of Europe. Make sure you and your family are protected against becoming seriously unwell with measles by checking you are up to date with the MMR vaccine.</a:t>
            </a:r>
          </a:p>
          <a:p>
            <a:endParaRPr lang="en-US"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Across England, on average one in ten children are not up to date with their MMR vaccinations, with some areas of the country as low as two in five, putting thousands of children at risk of catching measles and the disease spreading in unvaccinated communities. </a:t>
            </a:r>
          </a:p>
          <a:p>
            <a:endParaRPr lang="en-US"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Just two doses of the MMR vaccine gives you and your family lifelong protection against catching measles. The first vaccine is given at age one year and the second at age three years and four months old. If you’ve missed any doses it’s not too late to catch up. Contact your GP Practice today to book an appointment to get up to date. </a:t>
            </a:r>
          </a:p>
          <a:p>
            <a:endParaRPr lang="en-US"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If you are unsure if you or your child are up to date, check your child's red book or GP records and make an appointment to catch up any missed doses. </a:t>
            </a:r>
          </a:p>
          <a:p>
            <a:endParaRPr lang="en-US"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For more information on the NHS vaccination schedule, please </a:t>
            </a:r>
            <a:r>
              <a:rPr lang="en-US" b="1" dirty="0">
                <a:solidFill>
                  <a:srgbClr val="005EB8"/>
                </a:solidFill>
                <a:latin typeface="Arial" panose="020B0604020202020204" pitchFamily="34" charset="0"/>
                <a:cs typeface="Arial" panose="020B0604020202020204" pitchFamily="34" charset="0"/>
                <a:hlinkClick r:id="rId3"/>
              </a:rPr>
              <a:t>visit</a:t>
            </a:r>
            <a:r>
              <a:rPr lang="en-US" dirty="0">
                <a:solidFill>
                  <a:srgbClr val="005EB8"/>
                </a:solidFill>
                <a:latin typeface="Arial" panose="020B0604020202020204" pitchFamily="34" charset="0"/>
                <a:cs typeface="Arial" panose="020B0604020202020204" pitchFamily="34" charset="0"/>
              </a:rPr>
              <a:t>.</a:t>
            </a:r>
          </a:p>
        </p:txBody>
      </p:sp>
      <p:sp>
        <p:nvSpPr>
          <p:cNvPr id="9" name="TextBox 8">
            <a:extLst>
              <a:ext uri="{FF2B5EF4-FFF2-40B4-BE49-F238E27FC236}">
                <a16:creationId xmlns:a16="http://schemas.microsoft.com/office/drawing/2014/main" id="{59DFE771-E36E-4493-B845-847135E4D455}"/>
              </a:ext>
            </a:extLst>
          </p:cNvPr>
          <p:cNvSpPr txBox="1"/>
          <p:nvPr/>
        </p:nvSpPr>
        <p:spPr>
          <a:xfrm>
            <a:off x="413036" y="1275800"/>
            <a:ext cx="11500206" cy="456535"/>
          </a:xfrm>
          <a:prstGeom prst="rect">
            <a:avLst/>
          </a:prstGeom>
          <a:noFill/>
        </p:spPr>
        <p:txBody>
          <a:bodyPr wrap="square">
            <a:spAutoFit/>
          </a:bodyPr>
          <a:lstStyle/>
          <a:p>
            <a:pPr>
              <a:lnSpc>
                <a:spcPct val="150000"/>
              </a:lnSpc>
            </a:pPr>
            <a:r>
              <a:rPr lang="en-US" sz="1800" b="1" i="1" dirty="0">
                <a:solidFill>
                  <a:srgbClr val="FF0000"/>
                </a:solidFill>
                <a:latin typeface="Arial" panose="020B0604020202020204" pitchFamily="34" charset="0"/>
                <a:cs typeface="Arial" panose="020B0604020202020204" pitchFamily="34" charset="0"/>
              </a:rPr>
              <a:t>This can be used as a basis for bulletins/websites/fact cards/ depending on your activity.</a:t>
            </a:r>
          </a:p>
        </p:txBody>
      </p:sp>
    </p:spTree>
    <p:extLst>
      <p:ext uri="{BB962C8B-B14F-4D97-AF65-F5344CB8AC3E}">
        <p14:creationId xmlns:p14="http://schemas.microsoft.com/office/powerpoint/2010/main" val="2205765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503844" y="288822"/>
            <a:ext cx="8589356"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What is the background?</a:t>
            </a:r>
          </a:p>
        </p:txBody>
      </p:sp>
      <p:sp>
        <p:nvSpPr>
          <p:cNvPr id="9" name="TextBox 8">
            <a:extLst>
              <a:ext uri="{FF2B5EF4-FFF2-40B4-BE49-F238E27FC236}">
                <a16:creationId xmlns:a16="http://schemas.microsoft.com/office/drawing/2014/main" id="{4AF9D709-AD54-4072-9233-9179F778DE77}"/>
              </a:ext>
            </a:extLst>
          </p:cNvPr>
          <p:cNvSpPr txBox="1"/>
          <p:nvPr/>
        </p:nvSpPr>
        <p:spPr>
          <a:xfrm>
            <a:off x="503844" y="1223632"/>
            <a:ext cx="10712796" cy="5078313"/>
          </a:xfrm>
          <a:prstGeom prst="rect">
            <a:avLst/>
          </a:prstGeom>
          <a:noFill/>
        </p:spPr>
        <p:txBody>
          <a:bodyPr wrap="square" rtlCol="0">
            <a:spAutoFit/>
          </a:bodyPr>
          <a:lstStyle/>
          <a:p>
            <a:r>
              <a:rPr lang="en-US" sz="2400" b="1" dirty="0">
                <a:solidFill>
                  <a:srgbClr val="005EB8"/>
                </a:solidFill>
                <a:latin typeface="Arial" panose="020B0604020202020204" pitchFamily="34" charset="0"/>
                <a:cs typeface="Arial" panose="020B0604020202020204" pitchFamily="34" charset="0"/>
              </a:rPr>
              <a:t>Overview</a:t>
            </a:r>
          </a:p>
          <a:p>
            <a:endParaRPr lang="en-US" sz="2400" b="1" dirty="0">
              <a:solidFill>
                <a:srgbClr val="005EB8"/>
              </a:solidFill>
              <a:latin typeface="Arial" panose="020B0604020202020204" pitchFamily="34" charset="0"/>
              <a:cs typeface="Arial" panose="020B0604020202020204" pitchFamily="34" charset="0"/>
            </a:endParaRPr>
          </a:p>
          <a:p>
            <a:r>
              <a:rPr lang="en-GB" sz="2000" b="1" dirty="0">
                <a:solidFill>
                  <a:srgbClr val="005EB8"/>
                </a:solidFill>
                <a:latin typeface="Arial" panose="020B0604020202020204" pitchFamily="34" charset="0"/>
                <a:cs typeface="Arial" panose="020B0604020202020204" pitchFamily="34" charset="0"/>
              </a:rPr>
              <a:t>Measles cases are rising in England this year. There were 128 cases from 1</a:t>
            </a:r>
            <a:r>
              <a:rPr lang="en-GB" sz="2000" b="1" baseline="30000" dirty="0">
                <a:solidFill>
                  <a:srgbClr val="005EB8"/>
                </a:solidFill>
                <a:latin typeface="Arial" panose="020B0604020202020204" pitchFamily="34" charset="0"/>
                <a:cs typeface="Arial" panose="020B0604020202020204" pitchFamily="34" charset="0"/>
              </a:rPr>
              <a:t>st</a:t>
            </a:r>
            <a:r>
              <a:rPr lang="en-GB" sz="2000" b="1" dirty="0">
                <a:solidFill>
                  <a:srgbClr val="005EB8"/>
                </a:solidFill>
                <a:latin typeface="Arial" panose="020B0604020202020204" pitchFamily="34" charset="0"/>
                <a:cs typeface="Arial" panose="020B0604020202020204" pitchFamily="34" charset="0"/>
              </a:rPr>
              <a:t> Jan – 30</a:t>
            </a:r>
            <a:r>
              <a:rPr lang="en-GB" sz="2000" b="1" baseline="30000" dirty="0">
                <a:solidFill>
                  <a:srgbClr val="005EB8"/>
                </a:solidFill>
                <a:latin typeface="Arial" panose="020B0604020202020204" pitchFamily="34" charset="0"/>
                <a:cs typeface="Arial" panose="020B0604020202020204" pitchFamily="34" charset="0"/>
              </a:rPr>
              <a:t>th</a:t>
            </a:r>
            <a:r>
              <a:rPr lang="en-GB" sz="2000" b="1" dirty="0">
                <a:solidFill>
                  <a:srgbClr val="005EB8"/>
                </a:solidFill>
                <a:latin typeface="Arial" panose="020B0604020202020204" pitchFamily="34" charset="0"/>
                <a:cs typeface="Arial" panose="020B0604020202020204" pitchFamily="34" charset="0"/>
              </a:rPr>
              <a:t> June, of which the majority are in London. The vaccination rate is lower than the 95% target set by WHO and as low as 60% in some areas of London. </a:t>
            </a:r>
            <a:endParaRPr lang="en-GB" sz="2000" dirty="0">
              <a:solidFill>
                <a:srgbClr val="005EB8"/>
              </a:solidFill>
              <a:latin typeface="Arial" panose="020B0604020202020204" pitchFamily="34" charset="0"/>
              <a:cs typeface="Arial" panose="020B0604020202020204" pitchFamily="34" charset="0"/>
            </a:endParaRPr>
          </a:p>
          <a:p>
            <a:endParaRPr lang="en-GB" sz="800" dirty="0">
              <a:solidFill>
                <a:srgbClr val="005EB8"/>
              </a:solidFill>
              <a:latin typeface="Arial" panose="020B0604020202020204" pitchFamily="34" charset="0"/>
              <a:cs typeface="Arial" panose="020B0604020202020204" pitchFamily="34" charset="0"/>
            </a:endParaRPr>
          </a:p>
          <a:p>
            <a:endParaRPr lang="en-US" sz="800"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UKHSA have predicted that the risk in London is high this year and cases could rise to between 40k and 160k due to low uptake of the MMR and the number of cases being imported and spread.</a:t>
            </a:r>
          </a:p>
          <a:p>
            <a:endParaRPr lang="en-US"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The overall risk to England is low, but there are cases of measles in every region and numbers are rising. UKHSA suggest that without intervention cases will continue to rise in all regions.</a:t>
            </a:r>
          </a:p>
          <a:p>
            <a:endParaRPr lang="en-US"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UKHSA are announcing their predictions and modeling paper outlining the risk of measles in England as low and London as high on 14</a:t>
            </a:r>
            <a:r>
              <a:rPr lang="en-US" baseline="30000" dirty="0">
                <a:solidFill>
                  <a:srgbClr val="005EB8"/>
                </a:solidFill>
                <a:latin typeface="Arial" panose="020B0604020202020204" pitchFamily="34" charset="0"/>
                <a:cs typeface="Arial" panose="020B0604020202020204" pitchFamily="34" charset="0"/>
              </a:rPr>
              <a:t>th</a:t>
            </a:r>
            <a:r>
              <a:rPr lang="en-US" dirty="0">
                <a:solidFill>
                  <a:srgbClr val="005EB8"/>
                </a:solidFill>
                <a:latin typeface="Arial" panose="020B0604020202020204" pitchFamily="34" charset="0"/>
                <a:cs typeface="Arial" panose="020B0604020202020204" pitchFamily="34" charset="0"/>
              </a:rPr>
              <a:t> July 2023, which is expected to gain much media interest. </a:t>
            </a:r>
          </a:p>
          <a:p>
            <a:endParaRPr lang="en-US"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Here is a pack to support that announcement.</a:t>
            </a:r>
            <a:endParaRPr lang="en-US" sz="2000" b="1" dirty="0">
              <a:solidFill>
                <a:srgbClr val="005EB8"/>
              </a:solidFill>
              <a:latin typeface="Arial" panose="020B0604020202020204" pitchFamily="34" charset="0"/>
              <a:cs typeface="Arial" panose="020B0604020202020204" pitchFamily="34" charset="0"/>
            </a:endParaRPr>
          </a:p>
          <a:p>
            <a:endParaRPr lang="en-US" sz="2000" b="1" dirty="0">
              <a:solidFill>
                <a:srgbClr val="005E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6590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503844" y="288822"/>
            <a:ext cx="8589356"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What are the next steps?</a:t>
            </a:r>
          </a:p>
        </p:txBody>
      </p:sp>
      <p:sp>
        <p:nvSpPr>
          <p:cNvPr id="9" name="TextBox 8">
            <a:extLst>
              <a:ext uri="{FF2B5EF4-FFF2-40B4-BE49-F238E27FC236}">
                <a16:creationId xmlns:a16="http://schemas.microsoft.com/office/drawing/2014/main" id="{4AF9D709-AD54-4072-9233-9179F778DE77}"/>
              </a:ext>
            </a:extLst>
          </p:cNvPr>
          <p:cNvSpPr txBox="1"/>
          <p:nvPr/>
        </p:nvSpPr>
        <p:spPr>
          <a:xfrm>
            <a:off x="503844" y="1325232"/>
            <a:ext cx="10712796" cy="5940088"/>
          </a:xfrm>
          <a:prstGeom prst="rect">
            <a:avLst/>
          </a:prstGeom>
          <a:noFill/>
        </p:spPr>
        <p:txBody>
          <a:bodyPr wrap="square" rtlCol="0">
            <a:spAutoFit/>
          </a:bodyPr>
          <a:lstStyle/>
          <a:p>
            <a:r>
              <a:rPr lang="en-US" dirty="0">
                <a:solidFill>
                  <a:srgbClr val="005EB8"/>
                </a:solidFill>
                <a:latin typeface="Arial" panose="020B0604020202020204" pitchFamily="34" charset="0"/>
                <a:cs typeface="Arial" panose="020B0604020202020204" pitchFamily="34" charset="0"/>
              </a:rPr>
              <a:t>With the number of cases rising UKHSA are to declare there is a public health risk and the NHS will be pushing for the uptake of the MMR vaccine as a response to the risk.</a:t>
            </a:r>
          </a:p>
          <a:p>
            <a:endParaRPr lang="en-US"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An NHSE national comms and marketing campaign will be launching on 14</a:t>
            </a:r>
            <a:r>
              <a:rPr lang="en-US" baseline="30000" dirty="0">
                <a:solidFill>
                  <a:srgbClr val="005EB8"/>
                </a:solidFill>
                <a:latin typeface="Arial" panose="020B0604020202020204" pitchFamily="34" charset="0"/>
                <a:cs typeface="Arial" panose="020B0604020202020204" pitchFamily="34" charset="0"/>
              </a:rPr>
              <a:t>th</a:t>
            </a:r>
            <a:r>
              <a:rPr lang="en-US" dirty="0">
                <a:solidFill>
                  <a:srgbClr val="005EB8"/>
                </a:solidFill>
                <a:latin typeface="Arial" panose="020B0604020202020204" pitchFamily="34" charset="0"/>
                <a:cs typeface="Arial" panose="020B0604020202020204" pitchFamily="34" charset="0"/>
              </a:rPr>
              <a:t> July with a specific focus on low uptake communities in London where there is the biggest risk highlighted. However, with all regions being affected by cases the campaign launch will be a national approach hitting all national media.</a:t>
            </a:r>
          </a:p>
          <a:p>
            <a:endParaRPr lang="en-US" sz="800" dirty="0">
              <a:solidFill>
                <a:srgbClr val="005EB8"/>
              </a:solidFill>
              <a:latin typeface="Arial" panose="020B0604020202020204" pitchFamily="34" charset="0"/>
              <a:cs typeface="Arial" panose="020B0604020202020204" pitchFamily="34" charset="0"/>
            </a:endParaRPr>
          </a:p>
          <a:p>
            <a:endParaRPr lang="en-US" sz="800"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The national campaign and key messages will be pushed to stakeholders, charities and health care practitioners.</a:t>
            </a:r>
          </a:p>
          <a:p>
            <a:endParaRPr lang="en-US"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Community outreach will be taking place in the London area targeting the key audiences known to have low uptake of MMR. The national launch will also target other regions through radio channels and on social media. </a:t>
            </a:r>
          </a:p>
          <a:p>
            <a:endParaRPr lang="en-US" dirty="0">
              <a:solidFill>
                <a:srgbClr val="005EB8"/>
              </a:solidFill>
              <a:latin typeface="Arial" panose="020B0604020202020204" pitchFamily="34" charset="0"/>
              <a:cs typeface="Arial" panose="020B0604020202020204" pitchFamily="34" charset="0"/>
            </a:endParaRPr>
          </a:p>
          <a:p>
            <a:r>
              <a:rPr lang="en-US" dirty="0">
                <a:solidFill>
                  <a:srgbClr val="005EB8"/>
                </a:solidFill>
                <a:latin typeface="Arial" panose="020B0604020202020204" pitchFamily="34" charset="0"/>
                <a:cs typeface="Arial" panose="020B0604020202020204" pitchFamily="34" charset="0"/>
              </a:rPr>
              <a:t>Where possible please can regions and ICBs share the pack assets with media, stakeholders and on social media to amplify the key messages.</a:t>
            </a:r>
          </a:p>
          <a:p>
            <a:endParaRPr lang="en-US" dirty="0">
              <a:solidFill>
                <a:srgbClr val="005EB8"/>
              </a:solidFill>
              <a:latin typeface="Arial" panose="020B0604020202020204" pitchFamily="34" charset="0"/>
              <a:cs typeface="Arial" panose="020B0604020202020204" pitchFamily="34" charset="0"/>
            </a:endParaRPr>
          </a:p>
          <a:p>
            <a:r>
              <a:rPr lang="en-US" b="1" dirty="0">
                <a:solidFill>
                  <a:srgbClr val="005EB8"/>
                </a:solidFill>
                <a:latin typeface="Arial" panose="020B0604020202020204" pitchFamily="34" charset="0"/>
                <a:cs typeface="Arial" panose="020B0604020202020204" pitchFamily="34" charset="0"/>
              </a:rPr>
              <a:t>Press activity and social to start no earlier than 14</a:t>
            </a:r>
            <a:r>
              <a:rPr lang="en-US" b="1" baseline="30000" dirty="0">
                <a:solidFill>
                  <a:srgbClr val="005EB8"/>
                </a:solidFill>
                <a:latin typeface="Arial" panose="020B0604020202020204" pitchFamily="34" charset="0"/>
                <a:cs typeface="Arial" panose="020B0604020202020204" pitchFamily="34" charset="0"/>
              </a:rPr>
              <a:t>th</a:t>
            </a:r>
            <a:r>
              <a:rPr lang="en-US" b="1" dirty="0">
                <a:solidFill>
                  <a:srgbClr val="005EB8"/>
                </a:solidFill>
                <a:latin typeface="Arial" panose="020B0604020202020204" pitchFamily="34" charset="0"/>
                <a:cs typeface="Arial" panose="020B0604020202020204" pitchFamily="34" charset="0"/>
              </a:rPr>
              <a:t> July 2023</a:t>
            </a:r>
          </a:p>
          <a:p>
            <a:endParaRPr lang="en-US" sz="2000" b="1" dirty="0">
              <a:solidFill>
                <a:srgbClr val="005EB8"/>
              </a:solidFill>
              <a:latin typeface="Arial" panose="020B0604020202020204" pitchFamily="34" charset="0"/>
              <a:cs typeface="Arial" panose="020B0604020202020204" pitchFamily="34" charset="0"/>
            </a:endParaRPr>
          </a:p>
          <a:p>
            <a:endParaRPr lang="en-US" sz="2000" b="1" dirty="0">
              <a:solidFill>
                <a:srgbClr val="005E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8660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B9A322E-9638-DC8A-F0AB-868F1B740C58}"/>
              </a:ext>
            </a:extLst>
          </p:cNvPr>
          <p:cNvSpPr>
            <a:spLocks noGrp="1"/>
          </p:cNvSpPr>
          <p:nvPr>
            <p:ph type="sldNum" sz="quarter" idx="12"/>
          </p:nvPr>
        </p:nvSpPr>
        <p:spPr/>
        <p:txBody>
          <a:bodyPr/>
          <a:lstStyle/>
          <a:p>
            <a:fld id="{C733BBA1-C3A5-544F-A37C-DC155C341E59}" type="slidenum">
              <a:rPr lang="en-US" smtClean="0"/>
              <a:t>4</a:t>
            </a:fld>
            <a:endParaRPr lang="en-US"/>
          </a:p>
        </p:txBody>
      </p:sp>
      <p:pic>
        <p:nvPicPr>
          <p:cNvPr id="5" name="Picture 4" descr="A picture containing drawing&#10;&#10;Description automatically generated">
            <a:extLst>
              <a:ext uri="{FF2B5EF4-FFF2-40B4-BE49-F238E27FC236}">
                <a16:creationId xmlns:a16="http://schemas.microsoft.com/office/drawing/2014/main" id="{53765FC2-BF92-E30F-42F1-81AC2EC1231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6" name="TextBox 5">
            <a:extLst>
              <a:ext uri="{FF2B5EF4-FFF2-40B4-BE49-F238E27FC236}">
                <a16:creationId xmlns:a16="http://schemas.microsoft.com/office/drawing/2014/main" id="{9291AEDF-76C8-AB93-4162-56C8014156A8}"/>
              </a:ext>
            </a:extLst>
          </p:cNvPr>
          <p:cNvSpPr txBox="1"/>
          <p:nvPr/>
        </p:nvSpPr>
        <p:spPr>
          <a:xfrm>
            <a:off x="503843" y="208186"/>
            <a:ext cx="9363233" cy="1184876"/>
          </a:xfrm>
          <a:prstGeom prst="rect">
            <a:avLst/>
          </a:prstGeom>
          <a:noFill/>
        </p:spPr>
        <p:txBody>
          <a:bodyPr wrap="square" rtlCol="0">
            <a:spAutoFit/>
          </a:bodyPr>
          <a:lstStyle/>
          <a:p>
            <a:pPr>
              <a:lnSpc>
                <a:spcPct val="150000"/>
              </a:lnSpc>
            </a:pPr>
            <a:r>
              <a:rPr lang="en-US" sz="5400" b="1" dirty="0">
                <a:solidFill>
                  <a:srgbClr val="005EB8"/>
                </a:solidFill>
                <a:latin typeface="Arial" panose="020B0604020202020204" pitchFamily="34" charset="0"/>
                <a:cs typeface="Arial" panose="020B0604020202020204" pitchFamily="34" charset="0"/>
              </a:rPr>
              <a:t>Objectives/Aims</a:t>
            </a:r>
            <a:endParaRPr lang="en-US" sz="5400" b="1" i="1" dirty="0">
              <a:solidFill>
                <a:srgbClr val="FF0000"/>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44A2BC56-956D-95CF-5E85-871B613ED057}"/>
              </a:ext>
            </a:extLst>
          </p:cNvPr>
          <p:cNvSpPr txBox="1"/>
          <p:nvPr/>
        </p:nvSpPr>
        <p:spPr>
          <a:xfrm>
            <a:off x="608733" y="1452442"/>
            <a:ext cx="9363233" cy="6117829"/>
          </a:xfrm>
          <a:prstGeom prst="rect">
            <a:avLst/>
          </a:prstGeom>
          <a:noFill/>
        </p:spPr>
        <p:txBody>
          <a:bodyPr wrap="square" rtlCol="0">
            <a:spAutoFit/>
          </a:bodyPr>
          <a:lstStyle/>
          <a:p>
            <a:pPr marL="342900" indent="-342900">
              <a:buFont typeface="Arial" panose="020B0604020202020204" pitchFamily="34" charset="0"/>
              <a:buChar char="•"/>
            </a:pPr>
            <a:r>
              <a:rPr lang="en-US" sz="2000" dirty="0">
                <a:solidFill>
                  <a:srgbClr val="005EB8"/>
                </a:solidFill>
                <a:latin typeface="Arial" panose="020B0604020202020204" pitchFamily="34" charset="0"/>
                <a:cs typeface="Arial" panose="020B0604020202020204" pitchFamily="34" charset="0"/>
              </a:rPr>
              <a:t>Increase the awareness of the seriousness of measles in the community. It is not just a rash and can make children seriously unwell.  There is no medical treatment for measles.</a:t>
            </a:r>
          </a:p>
          <a:p>
            <a:pPr marL="342900" indent="-342900">
              <a:buFont typeface="Arial" panose="020B0604020202020204" pitchFamily="34" charset="0"/>
              <a:buChar char="•"/>
            </a:pPr>
            <a:endParaRPr lang="en-US" sz="2000" dirty="0">
              <a:solidFill>
                <a:srgbClr val="005EB8"/>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solidFill>
                  <a:srgbClr val="005EB8"/>
                </a:solidFill>
                <a:latin typeface="Arial" panose="020B0604020202020204" pitchFamily="34" charset="0"/>
                <a:cs typeface="Arial" panose="020B0604020202020204" pitchFamily="34" charset="0"/>
              </a:rPr>
              <a:t>Educate communities of the benefits of the MMR vaccine to prevent children becoming seriously unwell. </a:t>
            </a:r>
          </a:p>
          <a:p>
            <a:pPr marL="342900" indent="-342900">
              <a:buFont typeface="Arial" panose="020B0604020202020204" pitchFamily="34" charset="0"/>
              <a:buChar char="•"/>
            </a:pPr>
            <a:endParaRPr lang="en-US" sz="2000" dirty="0">
              <a:solidFill>
                <a:srgbClr val="005EB8"/>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solidFill>
                  <a:srgbClr val="005EB8"/>
                </a:solidFill>
                <a:latin typeface="Arial" panose="020B0604020202020204" pitchFamily="34" charset="0"/>
                <a:cs typeface="Arial" panose="020B0604020202020204" pitchFamily="34" charset="0"/>
              </a:rPr>
              <a:t>Inform the public that measles cases are on the rise in England and across Europe, encouraging the uptake of the MMR vaccine</a:t>
            </a:r>
          </a:p>
          <a:p>
            <a:pPr marL="342900" indent="-342900">
              <a:buFont typeface="Arial" panose="020B0604020202020204" pitchFamily="34" charset="0"/>
              <a:buChar char="•"/>
            </a:pPr>
            <a:endParaRPr lang="en-US" sz="2000" dirty="0">
              <a:solidFill>
                <a:srgbClr val="005EB8"/>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solidFill>
                  <a:srgbClr val="005EB8"/>
                </a:solidFill>
                <a:latin typeface="Arial" panose="020B0604020202020204" pitchFamily="34" charset="0"/>
                <a:cs typeface="Arial" panose="020B0604020202020204" pitchFamily="34" charset="0"/>
              </a:rPr>
              <a:t>Where suitable, educate that there is no link between the MMR vaccine and autism. (National Autism Society state ‘</a:t>
            </a:r>
            <a:r>
              <a:rPr lang="en-GB" sz="2000" dirty="0">
                <a:solidFill>
                  <a:srgbClr val="005EB8"/>
                </a:solidFill>
                <a:latin typeface="Arial" panose="020B0604020202020204" pitchFamily="34" charset="0"/>
                <a:cs typeface="Arial" panose="020B0604020202020204" pitchFamily="34" charset="0"/>
              </a:rPr>
              <a:t>There is no link between autism and vaccines.’</a:t>
            </a:r>
            <a:r>
              <a:rPr lang="en-US" sz="2000" dirty="0">
                <a:solidFill>
                  <a:srgbClr val="005EB8"/>
                </a:solidFill>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endParaRPr lang="en-US" sz="2000" dirty="0">
              <a:solidFill>
                <a:srgbClr val="005EB8"/>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solidFill>
                  <a:srgbClr val="005EB8"/>
                </a:solidFill>
                <a:latin typeface="Arial" panose="020B0604020202020204" pitchFamily="34" charset="0"/>
                <a:cs typeface="Arial" panose="020B0604020202020204" pitchFamily="34" charset="0"/>
              </a:rPr>
              <a:t>Remind people the MMR vaccine needs 2 doses in childhood starting from one1 year old</a:t>
            </a:r>
          </a:p>
          <a:p>
            <a:endParaRPr lang="en-US" sz="2000" dirty="0">
              <a:solidFill>
                <a:srgbClr val="005EB8"/>
              </a:solidFill>
              <a:latin typeface="Arial" panose="020B0604020202020204" pitchFamily="34" charset="0"/>
              <a:cs typeface="Arial" panose="020B0604020202020204" pitchFamily="34" charset="0"/>
            </a:endParaRPr>
          </a:p>
          <a:p>
            <a:endParaRPr lang="en-US" sz="2000" dirty="0">
              <a:solidFill>
                <a:srgbClr val="005EB8"/>
              </a:solidFill>
              <a:latin typeface="Arial" panose="020B0604020202020204" pitchFamily="34" charset="0"/>
              <a:cs typeface="Arial" panose="020B0604020202020204" pitchFamily="34" charset="0"/>
            </a:endParaRPr>
          </a:p>
          <a:p>
            <a:pPr marL="342900" indent="-342900">
              <a:lnSpc>
                <a:spcPct val="150000"/>
              </a:lnSpc>
              <a:buFont typeface="Arial" panose="020B0604020202020204" pitchFamily="34" charset="0"/>
              <a:buChar char="•"/>
            </a:pPr>
            <a:endParaRPr lang="en-US" sz="2400" b="1" dirty="0">
              <a:solidFill>
                <a:srgbClr val="005E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2308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B2BF871-EDC2-42F7-A9F9-93CF157392BC}"/>
              </a:ext>
            </a:extLst>
          </p:cNvPr>
          <p:cNvPicPr>
            <a:picLocks noChangeAspect="1"/>
          </p:cNvPicPr>
          <p:nvPr/>
        </p:nvPicPr>
        <p:blipFill>
          <a:blip r:embed="rId2"/>
          <a:stretch>
            <a:fillRect/>
          </a:stretch>
        </p:blipFill>
        <p:spPr>
          <a:xfrm>
            <a:off x="8905042" y="1963454"/>
            <a:ext cx="3209732" cy="2860373"/>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503843" y="208186"/>
            <a:ext cx="9363233" cy="923330"/>
          </a:xfrm>
          <a:prstGeom prst="rect">
            <a:avLst/>
          </a:prstGeom>
          <a:noFill/>
        </p:spPr>
        <p:txBody>
          <a:bodyPr wrap="square" rtlCol="0">
            <a:spAutoFit/>
          </a:bodyPr>
          <a:lstStyle/>
          <a:p>
            <a:r>
              <a:rPr lang="en-US" sz="5400" b="1" dirty="0">
                <a:solidFill>
                  <a:srgbClr val="005EB8"/>
                </a:solidFill>
                <a:latin typeface="Arial" panose="020B0604020202020204" pitchFamily="34" charset="0"/>
                <a:cs typeface="Arial" panose="020B0604020202020204" pitchFamily="34" charset="0"/>
              </a:rPr>
              <a:t>Audience and insights</a:t>
            </a:r>
          </a:p>
        </p:txBody>
      </p:sp>
      <p:sp>
        <p:nvSpPr>
          <p:cNvPr id="9" name="TextBox 8">
            <a:extLst>
              <a:ext uri="{FF2B5EF4-FFF2-40B4-BE49-F238E27FC236}">
                <a16:creationId xmlns:a16="http://schemas.microsoft.com/office/drawing/2014/main" id="{4AF9D709-AD54-4072-9233-9179F778DE77}"/>
              </a:ext>
            </a:extLst>
          </p:cNvPr>
          <p:cNvSpPr txBox="1"/>
          <p:nvPr/>
        </p:nvSpPr>
        <p:spPr>
          <a:xfrm>
            <a:off x="608733" y="1452442"/>
            <a:ext cx="8805723" cy="6117829"/>
          </a:xfrm>
          <a:prstGeom prst="rect">
            <a:avLst/>
          </a:prstGeom>
          <a:noFill/>
        </p:spPr>
        <p:txBody>
          <a:bodyPr wrap="square" rtlCol="0">
            <a:spAutoFit/>
          </a:bodyPr>
          <a:lstStyle/>
          <a:p>
            <a:r>
              <a:rPr lang="en-US" sz="2400" b="1" dirty="0">
                <a:solidFill>
                  <a:srgbClr val="005EB8"/>
                </a:solidFill>
                <a:latin typeface="Arial" panose="020B0604020202020204" pitchFamily="34" charset="0"/>
                <a:cs typeface="Arial" panose="020B0604020202020204" pitchFamily="34" charset="0"/>
              </a:rPr>
              <a:t>Audiences</a:t>
            </a:r>
            <a:endParaRPr lang="en-US" sz="1600" b="1" i="1"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solidFill>
                  <a:srgbClr val="005EB8"/>
                </a:solidFill>
                <a:latin typeface="Arial" panose="020B0604020202020204" pitchFamily="34" charset="0"/>
                <a:cs typeface="Arial" panose="020B0604020202020204" pitchFamily="34" charset="0"/>
              </a:rPr>
              <a:t>General public (including parents/carers of pre- and school age children).</a:t>
            </a:r>
          </a:p>
          <a:p>
            <a:pPr marL="342900" indent="-342900">
              <a:buFont typeface="Arial" panose="020B0604020202020204" pitchFamily="34" charset="0"/>
              <a:buChar char="•"/>
            </a:pPr>
            <a:r>
              <a:rPr lang="en-US" sz="2000" dirty="0">
                <a:solidFill>
                  <a:srgbClr val="005EB8"/>
                </a:solidFill>
                <a:latin typeface="Arial" panose="020B0604020202020204" pitchFamily="34" charset="0"/>
                <a:cs typeface="Arial" panose="020B0604020202020204" pitchFamily="34" charset="0"/>
              </a:rPr>
              <a:t>Healthcare professionals</a:t>
            </a:r>
          </a:p>
          <a:p>
            <a:pPr marL="342900" indent="-342900">
              <a:buFont typeface="Arial" panose="020B0604020202020204" pitchFamily="34" charset="0"/>
              <a:buChar char="•"/>
            </a:pPr>
            <a:r>
              <a:rPr lang="en-US" sz="2000" dirty="0">
                <a:solidFill>
                  <a:srgbClr val="005EB8"/>
                </a:solidFill>
                <a:latin typeface="Arial" panose="020B0604020202020204" pitchFamily="34" charset="0"/>
                <a:cs typeface="Arial" panose="020B0604020202020204" pitchFamily="34" charset="0"/>
              </a:rPr>
              <a:t>Stakeholders and children's charities</a:t>
            </a:r>
          </a:p>
          <a:p>
            <a:pPr>
              <a:lnSpc>
                <a:spcPct val="150000"/>
              </a:lnSpc>
            </a:pPr>
            <a:endParaRPr lang="en-US" sz="800" b="1" dirty="0">
              <a:solidFill>
                <a:srgbClr val="005EB8"/>
              </a:solidFill>
              <a:latin typeface="Arial" panose="020B0604020202020204" pitchFamily="34" charset="0"/>
              <a:cs typeface="Arial" panose="020B0604020202020204" pitchFamily="34" charset="0"/>
            </a:endParaRPr>
          </a:p>
          <a:p>
            <a:r>
              <a:rPr lang="en-US" sz="2400" b="1" dirty="0">
                <a:solidFill>
                  <a:srgbClr val="005EB8"/>
                </a:solidFill>
                <a:latin typeface="Arial" panose="020B0604020202020204" pitchFamily="34" charset="0"/>
                <a:cs typeface="Arial" panose="020B0604020202020204" pitchFamily="34" charset="0"/>
              </a:rPr>
              <a:t>Key stats and insights </a:t>
            </a:r>
          </a:p>
          <a:p>
            <a:pPr marL="285750" indent="-285750">
              <a:buFont typeface="Arial" panose="020B0604020202020204" pitchFamily="34" charset="0"/>
              <a:buChar char="•"/>
            </a:pPr>
            <a:r>
              <a:rPr lang="en-GB" sz="2000" b="1" dirty="0">
                <a:solidFill>
                  <a:schemeClr val="accent1"/>
                </a:solidFill>
                <a:latin typeface="Arial" panose="020B0604020202020204" pitchFamily="34" charset="0"/>
                <a:cs typeface="Arial" panose="020B0604020202020204" pitchFamily="34" charset="0"/>
              </a:rPr>
              <a:t>Over 1 in 10 children</a:t>
            </a:r>
            <a:r>
              <a:rPr lang="en-GB" sz="2000" dirty="0">
                <a:solidFill>
                  <a:schemeClr val="accent1"/>
                </a:solidFill>
                <a:latin typeface="Arial" panose="020B0604020202020204" pitchFamily="34" charset="0"/>
                <a:cs typeface="Arial" panose="020B0604020202020204" pitchFamily="34" charset="0"/>
              </a:rPr>
              <a:t> are unvaccinated and unprotected against Measles, Mumps, Rubella (MMR) in England</a:t>
            </a:r>
          </a:p>
          <a:p>
            <a:pPr marL="285750" indent="-285750">
              <a:buFont typeface="Arial" panose="020B0604020202020204" pitchFamily="34" charset="0"/>
              <a:buChar char="•"/>
            </a:pPr>
            <a:r>
              <a:rPr lang="en-GB" sz="2000" dirty="0">
                <a:solidFill>
                  <a:schemeClr val="accent1"/>
                </a:solidFill>
                <a:latin typeface="Arial" panose="020B0604020202020204" pitchFamily="34" charset="0"/>
                <a:cs typeface="Arial" panose="020B0604020202020204" pitchFamily="34" charset="0"/>
              </a:rPr>
              <a:t>Vaccination for MMR has been in decline for over a decade and is</a:t>
            </a:r>
            <a:r>
              <a:rPr lang="en-US" sz="2000" b="1" i="0" dirty="0">
                <a:solidFill>
                  <a:schemeClr val="accent1"/>
                </a:solidFill>
                <a:effectLst/>
                <a:latin typeface="Arial" panose="020B0604020202020204" pitchFamily="34" charset="0"/>
                <a:cs typeface="Arial" panose="020B0604020202020204" pitchFamily="34" charset="0"/>
              </a:rPr>
              <a:t> </a:t>
            </a:r>
            <a:r>
              <a:rPr lang="en-GB" sz="2000" b="1" dirty="0">
                <a:solidFill>
                  <a:schemeClr val="accent1"/>
                </a:solidFill>
                <a:latin typeface="Arial" panose="020B0604020202020204" pitchFamily="34" charset="0"/>
                <a:cs typeface="Arial" panose="020B0604020202020204" pitchFamily="34" charset="0"/>
              </a:rPr>
              <a:t>well below the 95% </a:t>
            </a:r>
            <a:r>
              <a:rPr lang="en-GB" sz="2000" dirty="0">
                <a:solidFill>
                  <a:schemeClr val="accent1"/>
                </a:solidFill>
                <a:latin typeface="Arial" panose="020B0604020202020204" pitchFamily="34" charset="0"/>
                <a:cs typeface="Arial" panose="020B0604020202020204" pitchFamily="34" charset="0"/>
              </a:rPr>
              <a:t>WHO target needed to achieve and sustain measles elimination. </a:t>
            </a:r>
          </a:p>
          <a:p>
            <a:pPr marL="285750" indent="-285750">
              <a:buFont typeface="Arial" panose="020B0604020202020204" pitchFamily="34" charset="0"/>
              <a:buChar char="•"/>
            </a:pPr>
            <a:r>
              <a:rPr lang="en-GB" sz="2000" dirty="0">
                <a:solidFill>
                  <a:schemeClr val="accent1"/>
                </a:solidFill>
                <a:latin typeface="Arial" panose="020B0604020202020204" pitchFamily="34" charset="0"/>
                <a:cs typeface="Arial" panose="020B0604020202020204" pitchFamily="34" charset="0"/>
              </a:rPr>
              <a:t>London has an increased risk due to as low as 2 in 5 children unvaccinated and higher case numbers of measles this year</a:t>
            </a:r>
          </a:p>
          <a:p>
            <a:pPr marL="285750" indent="-285750">
              <a:buFont typeface="Arial" panose="020B0604020202020204" pitchFamily="34" charset="0"/>
              <a:buChar char="•"/>
            </a:pPr>
            <a:r>
              <a:rPr lang="en-GB" sz="2000" dirty="0">
                <a:solidFill>
                  <a:schemeClr val="accent1"/>
                </a:solidFill>
                <a:latin typeface="Arial" panose="020B0604020202020204" pitchFamily="34" charset="0"/>
                <a:cs typeface="Arial" panose="020B0604020202020204" pitchFamily="34" charset="0"/>
              </a:rPr>
              <a:t>All regions of England have measles cases</a:t>
            </a:r>
          </a:p>
          <a:p>
            <a:pPr marL="285750" indent="-285750">
              <a:buFont typeface="Arial" panose="020B0604020202020204" pitchFamily="34" charset="0"/>
              <a:buChar char="•"/>
            </a:pPr>
            <a:r>
              <a:rPr lang="en-GB" sz="2000" dirty="0">
                <a:solidFill>
                  <a:schemeClr val="accent1"/>
                </a:solidFill>
                <a:latin typeface="Arial" panose="020B0604020202020204" pitchFamily="34" charset="0"/>
                <a:cs typeface="Arial" panose="020B0604020202020204" pitchFamily="34" charset="0"/>
              </a:rPr>
              <a:t>The WHO has advised that measles cases are on the rise across Europe </a:t>
            </a:r>
          </a:p>
          <a:p>
            <a:pPr marL="285750" indent="-285750">
              <a:buFont typeface="Arial" panose="020B0604020202020204" pitchFamily="34" charset="0"/>
              <a:buChar char="•"/>
            </a:pPr>
            <a:r>
              <a:rPr lang="en-GB" sz="2000" dirty="0">
                <a:solidFill>
                  <a:schemeClr val="accent1"/>
                </a:solidFill>
                <a:latin typeface="Arial" panose="020B0604020202020204" pitchFamily="34" charset="0"/>
                <a:cs typeface="Arial" panose="020B0604020202020204" pitchFamily="34" charset="0"/>
              </a:rPr>
              <a:t>UKHSA modelling suggests London could sustain 40k – 160k measles cases</a:t>
            </a:r>
          </a:p>
          <a:p>
            <a:pPr marL="285750" indent="-285750">
              <a:buFont typeface="Arial" panose="020B0604020202020204" pitchFamily="34" charset="0"/>
              <a:buChar char="•"/>
            </a:pPr>
            <a:endParaRPr lang="en-US" sz="2000" dirty="0">
              <a:solidFill>
                <a:schemeClr val="accent1"/>
              </a:solidFill>
              <a:latin typeface="Arial" panose="020B0604020202020204" pitchFamily="34" charset="0"/>
              <a:cs typeface="Arial" panose="020B0604020202020204" pitchFamily="34" charset="0"/>
            </a:endParaRPr>
          </a:p>
          <a:p>
            <a:pPr marL="342900" indent="-342900">
              <a:lnSpc>
                <a:spcPct val="150000"/>
              </a:lnSpc>
              <a:buFont typeface="Arial" panose="020B0604020202020204" pitchFamily="34" charset="0"/>
              <a:buChar char="•"/>
            </a:pPr>
            <a:endParaRPr lang="en-US" sz="2400" b="1" dirty="0">
              <a:solidFill>
                <a:srgbClr val="005E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3016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503844" y="288822"/>
            <a:ext cx="8270286"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Key messages</a:t>
            </a:r>
          </a:p>
        </p:txBody>
      </p:sp>
      <p:sp>
        <p:nvSpPr>
          <p:cNvPr id="7" name="TextBox 6">
            <a:extLst>
              <a:ext uri="{FF2B5EF4-FFF2-40B4-BE49-F238E27FC236}">
                <a16:creationId xmlns:a16="http://schemas.microsoft.com/office/drawing/2014/main" id="{56CFB804-4BBD-4433-AA13-7688D1652640}"/>
              </a:ext>
            </a:extLst>
          </p:cNvPr>
          <p:cNvSpPr txBox="1"/>
          <p:nvPr/>
        </p:nvSpPr>
        <p:spPr>
          <a:xfrm>
            <a:off x="404322" y="1036851"/>
            <a:ext cx="11482878" cy="5047536"/>
          </a:xfrm>
          <a:prstGeom prst="rect">
            <a:avLst/>
          </a:prstGeom>
          <a:noFill/>
        </p:spPr>
        <p:txBody>
          <a:bodyPr wrap="square" rtlCol="0">
            <a:spAutoFit/>
          </a:bodyPr>
          <a:lstStyle/>
          <a:p>
            <a:pPr>
              <a:lnSpc>
                <a:spcPct val="150000"/>
              </a:lnSpc>
            </a:pPr>
            <a:r>
              <a:rPr lang="en-US" sz="1600" b="1" dirty="0">
                <a:solidFill>
                  <a:srgbClr val="005EB8"/>
                </a:solidFill>
                <a:latin typeface="Arial" panose="020B0604020202020204" pitchFamily="34" charset="0"/>
                <a:cs typeface="Arial" panose="020B0604020202020204" pitchFamily="34" charset="0"/>
              </a:rPr>
              <a:t>General</a:t>
            </a:r>
            <a:endParaRPr lang="en-US" sz="1600" b="1"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Measles cases are rising in England and across Europe</a:t>
            </a: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Measles can make children seriously unwell with one in five needing a hospital visit</a:t>
            </a: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One on 15 children develop serious complications from a measles infection, which can include meningitis and blindness</a:t>
            </a: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There is no medical treatment for measles; vaccination is the best protection against becoming seriously unwell</a:t>
            </a: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The Measles, Mumps and Rubella (MMR) vaccine is safe and has been used since the early 1980s. </a:t>
            </a: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Over 20 million cases of measles have been prevented since the start of measles vaccination in the UK. Over 4,500 lives have been saved as a result (81 lives per year</a:t>
            </a:r>
            <a:r>
              <a:rPr lang="en-GB" sz="1200" dirty="0">
                <a:solidFill>
                  <a:srgbClr val="005EB8"/>
                </a:solidFill>
                <a:latin typeface="Arial" panose="020B0604020202020204" pitchFamily="34" charset="0"/>
                <a:cs typeface="Arial" panose="020B0604020202020204" pitchFamily="34" charset="0"/>
              </a:rPr>
              <a:t>) *</a:t>
            </a:r>
            <a:r>
              <a:rPr lang="en-GB" sz="1200" dirty="0">
                <a:solidFill>
                  <a:srgbClr val="005EB8"/>
                </a:solidFill>
                <a:latin typeface="Arial" panose="020B0604020202020204" pitchFamily="34" charset="0"/>
                <a:cs typeface="Arial" panose="020B0604020202020204" pitchFamily="34" charset="0"/>
                <a:hlinkClick r:id="rId3"/>
              </a:rPr>
              <a:t>source is UKHSA blog</a:t>
            </a:r>
            <a:r>
              <a:rPr lang="en-GB" sz="1200" dirty="0">
                <a:solidFill>
                  <a:srgbClr val="005EB8"/>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MMR vaccination is free on the NHS with the first dose being offered when a child is one and the second at 3 years and 4 months old. This provides long lasting protection against measles, mumps and rubella which can cause long term health conditions such as blindness and asthma. </a:t>
            </a: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Vaccination is the best way to protect a child from becoming seriously unwell from preventable diseases such as measles</a:t>
            </a: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The evidence is clear; there is no link between the MMR vaccine and autism </a:t>
            </a:r>
          </a:p>
          <a:p>
            <a:endParaRPr lang="en-GB" sz="1000" dirty="0">
              <a:solidFill>
                <a:srgbClr val="005EB8"/>
              </a:solidFill>
              <a:latin typeface="Arial" panose="020B0604020202020204" pitchFamily="34" charset="0"/>
              <a:cs typeface="Arial" panose="020B0604020202020204" pitchFamily="34" charset="0"/>
            </a:endParaRPr>
          </a:p>
          <a:p>
            <a:r>
              <a:rPr lang="en-US" sz="1600" b="1" dirty="0">
                <a:solidFill>
                  <a:srgbClr val="005EB8"/>
                </a:solidFill>
                <a:latin typeface="Arial" panose="020B0604020202020204" pitchFamily="34" charset="0"/>
                <a:cs typeface="Arial" panose="020B0604020202020204" pitchFamily="34" charset="0"/>
              </a:rPr>
              <a:t>Call to action</a:t>
            </a: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If your child has missed their first or second dose of MMR vaccine contact your GP practice to book an appointment. </a:t>
            </a: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If you are unsure if your child is due a vaccination or has missed a vaccination check their red book or contact your GP practice.</a:t>
            </a:r>
          </a:p>
          <a:p>
            <a:pPr marL="342900" indent="-342900">
              <a:buFont typeface="Arial" panose="020B0604020202020204" pitchFamily="34" charset="0"/>
              <a:buChar char="•"/>
            </a:pPr>
            <a:r>
              <a:rPr lang="en-GB" sz="1600" dirty="0">
                <a:solidFill>
                  <a:srgbClr val="005EB8"/>
                </a:solidFill>
                <a:latin typeface="Arial" panose="020B0604020202020204" pitchFamily="34" charset="0"/>
                <a:cs typeface="Arial" panose="020B0604020202020204" pitchFamily="34" charset="0"/>
              </a:rPr>
              <a:t>For adults, it is never too late to catch up on their MMR vaccinations, contact your GP practice to book an appointment</a:t>
            </a:r>
          </a:p>
          <a:p>
            <a:pPr marL="342900" indent="-342900">
              <a:buFont typeface="Arial" panose="020B0604020202020204" pitchFamily="34" charset="0"/>
              <a:buChar char="•"/>
            </a:pPr>
            <a:r>
              <a:rPr lang="en-US" sz="1600" dirty="0">
                <a:solidFill>
                  <a:srgbClr val="005EB8"/>
                </a:solidFill>
                <a:latin typeface="Arial" panose="020B0604020202020204" pitchFamily="34" charset="0"/>
                <a:cs typeface="Arial" panose="020B0604020202020204" pitchFamily="34" charset="0"/>
              </a:rPr>
              <a:t>For more information visit the </a:t>
            </a:r>
            <a:r>
              <a:rPr lang="en-US" sz="1600" b="1" dirty="0">
                <a:solidFill>
                  <a:srgbClr val="005EB8"/>
                </a:solidFill>
                <a:latin typeface="Arial" panose="020B0604020202020204" pitchFamily="34" charset="0"/>
                <a:cs typeface="Arial" panose="020B0604020202020204" pitchFamily="34" charset="0"/>
                <a:hlinkClick r:id="rId4"/>
              </a:rPr>
              <a:t>NHS website</a:t>
            </a:r>
            <a:endParaRPr lang="en-US" sz="1600" b="1" dirty="0">
              <a:solidFill>
                <a:srgbClr val="005E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0594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467360" y="288822"/>
            <a:ext cx="10444480" cy="844205"/>
          </a:xfrm>
          <a:prstGeom prst="rect">
            <a:avLst/>
          </a:prstGeom>
          <a:noFill/>
        </p:spPr>
        <p:txBody>
          <a:bodyPr wrap="square" rtlCol="0">
            <a:spAutoFit/>
          </a:bodyPr>
          <a:lstStyle/>
          <a:p>
            <a:pPr>
              <a:lnSpc>
                <a:spcPts val="6280"/>
              </a:lnSpc>
            </a:pPr>
            <a:r>
              <a:rPr lang="en-US" sz="5000" b="1" dirty="0">
                <a:solidFill>
                  <a:srgbClr val="005EB8"/>
                </a:solidFill>
                <a:latin typeface="Arial" panose="020B0604020202020204" pitchFamily="34" charset="0"/>
                <a:cs typeface="Arial" panose="020B0604020202020204" pitchFamily="34" charset="0"/>
              </a:rPr>
              <a:t>Assets for use &amp; sharing</a:t>
            </a:r>
          </a:p>
        </p:txBody>
      </p:sp>
      <p:sp>
        <p:nvSpPr>
          <p:cNvPr id="5" name="TextBox 4">
            <a:extLst>
              <a:ext uri="{FF2B5EF4-FFF2-40B4-BE49-F238E27FC236}">
                <a16:creationId xmlns:a16="http://schemas.microsoft.com/office/drawing/2014/main" id="{6F24DAEE-54C2-4FBB-A4A5-D1B7F4385394}"/>
              </a:ext>
            </a:extLst>
          </p:cNvPr>
          <p:cNvSpPr txBox="1"/>
          <p:nvPr/>
        </p:nvSpPr>
        <p:spPr>
          <a:xfrm>
            <a:off x="417347" y="1189068"/>
            <a:ext cx="7025636" cy="6494085"/>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rgbClr val="005EB8"/>
                </a:solidFill>
                <a:latin typeface="Arial" panose="020B0604020202020204" pitchFamily="34" charset="0"/>
                <a:cs typeface="Arial" panose="020B0604020202020204" pitchFamily="34" charset="0"/>
              </a:rPr>
              <a:t>New social media assets have been created for this measles campaign and to support the UKHSA announcement. </a:t>
            </a:r>
            <a:r>
              <a:rPr lang="en-US" sz="2400" dirty="0">
                <a:solidFill>
                  <a:srgbClr val="005EB8"/>
                </a:solidFill>
                <a:latin typeface="Arial" panose="020B0604020202020204" pitchFamily="34" charset="0"/>
                <a:cs typeface="Arial" panose="020B0604020202020204" pitchFamily="34" charset="0"/>
                <a:hlinkClick r:id="rId3"/>
              </a:rPr>
              <a:t>These can be found here</a:t>
            </a:r>
            <a:endParaRPr lang="en-US" sz="2400" b="1" dirty="0">
              <a:solidFill>
                <a:srgbClr val="005EB8"/>
              </a:solidFill>
              <a:latin typeface="Arial" panose="020B0604020202020204" pitchFamily="34" charset="0"/>
              <a:cs typeface="Arial" panose="020B0604020202020204" pitchFamily="34" charset="0"/>
            </a:endParaRPr>
          </a:p>
          <a:p>
            <a:endParaRPr lang="en-US" sz="800" dirty="0">
              <a:solidFill>
                <a:srgbClr val="005EB8"/>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solidFill>
                  <a:srgbClr val="005EB8"/>
                </a:solidFill>
                <a:latin typeface="Arial" panose="020B0604020202020204" pitchFamily="34" charset="0"/>
                <a:cs typeface="Arial" panose="020B0604020202020204" pitchFamily="34" charset="0"/>
              </a:rPr>
              <a:t>Please share resources with colleagues, local communications networks, community </a:t>
            </a:r>
            <a:r>
              <a:rPr lang="en-US" sz="2400" dirty="0" err="1">
                <a:solidFill>
                  <a:srgbClr val="005EB8"/>
                </a:solidFill>
                <a:latin typeface="Arial" panose="020B0604020202020204" pitchFamily="34" charset="0"/>
                <a:cs typeface="Arial" panose="020B0604020202020204" pitchFamily="34" charset="0"/>
              </a:rPr>
              <a:t>organisations</a:t>
            </a:r>
            <a:r>
              <a:rPr lang="en-US" sz="2400" dirty="0">
                <a:solidFill>
                  <a:srgbClr val="005EB8"/>
                </a:solidFill>
                <a:latin typeface="Arial" panose="020B0604020202020204" pitchFamily="34" charset="0"/>
                <a:cs typeface="Arial" panose="020B0604020202020204" pitchFamily="34" charset="0"/>
              </a:rPr>
              <a:t> for use</a:t>
            </a:r>
          </a:p>
          <a:p>
            <a:pPr marL="342900" indent="-342900">
              <a:buFont typeface="Arial" panose="020B0604020202020204" pitchFamily="34" charset="0"/>
              <a:buChar char="•"/>
            </a:pPr>
            <a:endParaRPr lang="en-US" sz="800" dirty="0">
              <a:solidFill>
                <a:srgbClr val="005EB8"/>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800" dirty="0">
              <a:solidFill>
                <a:srgbClr val="005EB8"/>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solidFill>
                  <a:srgbClr val="005EB8"/>
                </a:solidFill>
                <a:latin typeface="Arial" panose="020B0604020202020204" pitchFamily="34" charset="0"/>
                <a:cs typeface="Arial" panose="020B0604020202020204" pitchFamily="34" charset="0"/>
              </a:rPr>
              <a:t>National call / recall assets are available for use </a:t>
            </a:r>
            <a:r>
              <a:rPr lang="en-US" sz="2400" dirty="0">
                <a:solidFill>
                  <a:srgbClr val="005EB8"/>
                </a:solidFill>
                <a:latin typeface="Arial" panose="020B0604020202020204" pitchFamily="34" charset="0"/>
                <a:cs typeface="Arial" panose="020B0604020202020204" pitchFamily="34" charset="0"/>
                <a:hlinkClick r:id="rId4"/>
              </a:rPr>
              <a:t>here</a:t>
            </a:r>
            <a:r>
              <a:rPr lang="en-US" sz="2400" dirty="0">
                <a:solidFill>
                  <a:srgbClr val="005EB8"/>
                </a:solidFill>
                <a:latin typeface="Arial" panose="020B0604020202020204" pitchFamily="34" charset="0"/>
                <a:cs typeface="Arial" panose="020B0604020202020204" pitchFamily="34" charset="0"/>
              </a:rPr>
              <a:t> including translated materials</a:t>
            </a:r>
          </a:p>
          <a:p>
            <a:pPr marL="342900" indent="-342900">
              <a:buFont typeface="Arial" panose="020B0604020202020204" pitchFamily="34" charset="0"/>
              <a:buChar char="•"/>
            </a:pPr>
            <a:endParaRPr lang="en-US" sz="2400" dirty="0">
              <a:solidFill>
                <a:srgbClr val="005EB8"/>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solidFill>
                  <a:srgbClr val="005EB8"/>
                </a:solidFill>
                <a:latin typeface="Arial" panose="020B0604020202020204" pitchFamily="34" charset="0"/>
                <a:cs typeface="Arial" panose="020B0604020202020204" pitchFamily="34" charset="0"/>
              </a:rPr>
              <a:t>Recent communication from UKHSA and NHS to Head of Public Health regarding the WHO resurgence predictions and call / recall action </a:t>
            </a:r>
            <a:r>
              <a:rPr lang="en-US" sz="2400" dirty="0">
                <a:solidFill>
                  <a:srgbClr val="005EB8"/>
                </a:solidFill>
                <a:latin typeface="Arial" panose="020B0604020202020204" pitchFamily="34" charset="0"/>
                <a:cs typeface="Arial" panose="020B0604020202020204" pitchFamily="34" charset="0"/>
                <a:hlinkClick r:id="rId5"/>
              </a:rPr>
              <a:t>is here</a:t>
            </a:r>
            <a:endParaRPr lang="en-US" sz="2400" dirty="0">
              <a:solidFill>
                <a:srgbClr val="005EB8"/>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400" dirty="0">
              <a:solidFill>
                <a:srgbClr val="005EB8"/>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400" dirty="0">
              <a:solidFill>
                <a:srgbClr val="005EB8"/>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800" dirty="0">
              <a:solidFill>
                <a:srgbClr val="005EB8"/>
              </a:solidFill>
              <a:latin typeface="Arial" panose="020B0604020202020204" pitchFamily="34" charset="0"/>
              <a:cs typeface="Arial" panose="020B0604020202020204" pitchFamily="34" charset="0"/>
            </a:endParaRPr>
          </a:p>
        </p:txBody>
      </p:sp>
      <p:pic>
        <p:nvPicPr>
          <p:cNvPr id="4" name="Picture 3" descr="A person sitting on a couch holding a child">
            <a:extLst>
              <a:ext uri="{FF2B5EF4-FFF2-40B4-BE49-F238E27FC236}">
                <a16:creationId xmlns:a16="http://schemas.microsoft.com/office/drawing/2014/main" id="{7A2545ED-A683-99BF-63CF-F7FA81F3B030}"/>
              </a:ext>
            </a:extLst>
          </p:cNvPr>
          <p:cNvPicPr>
            <a:picLocks noChangeAspect="1"/>
          </p:cNvPicPr>
          <p:nvPr/>
        </p:nvPicPr>
        <p:blipFill>
          <a:blip r:embed="rId6"/>
          <a:stretch>
            <a:fillRect/>
          </a:stretch>
        </p:blipFill>
        <p:spPr>
          <a:xfrm>
            <a:off x="8173463" y="1244085"/>
            <a:ext cx="3007360" cy="3007360"/>
          </a:xfrm>
          <a:prstGeom prst="rect">
            <a:avLst/>
          </a:prstGeom>
        </p:spPr>
      </p:pic>
    </p:spTree>
    <p:extLst>
      <p:ext uri="{BB962C8B-B14F-4D97-AF65-F5344CB8AC3E}">
        <p14:creationId xmlns:p14="http://schemas.microsoft.com/office/powerpoint/2010/main" val="2230879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A6155FF6-0B29-4F74-A4D0-106FE0373DC0}"/>
              </a:ext>
            </a:extLst>
          </p:cNvPr>
          <p:cNvPicPr>
            <a:picLocks noChangeAspect="1"/>
          </p:cNvPicPr>
          <p:nvPr/>
        </p:nvPicPr>
        <p:blipFill rotWithShape="1">
          <a:blip r:embed="rId2">
            <a:alphaModFix amt="30000"/>
          </a:blip>
          <a:srcRect l="3896" r="3896"/>
          <a:stretch/>
        </p:blipFill>
        <p:spPr>
          <a:xfrm>
            <a:off x="9457824" y="1882192"/>
            <a:ext cx="1635065" cy="1635065"/>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3"/>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503843" y="288822"/>
            <a:ext cx="9537779" cy="900246"/>
          </a:xfrm>
          <a:prstGeom prst="rect">
            <a:avLst/>
          </a:prstGeom>
          <a:noFill/>
        </p:spPr>
        <p:txBody>
          <a:bodyPr wrap="square" rtlCol="0">
            <a:spAutoFit/>
          </a:bodyPr>
          <a:lstStyle/>
          <a:p>
            <a:pPr>
              <a:lnSpc>
                <a:spcPts val="6280"/>
              </a:lnSpc>
            </a:pPr>
            <a:r>
              <a:rPr lang="en-US" sz="5400" b="1">
                <a:solidFill>
                  <a:srgbClr val="005EB8"/>
                </a:solidFill>
                <a:latin typeface="Arial" panose="020B0604020202020204" pitchFamily="34" charset="0"/>
                <a:cs typeface="Arial" panose="020B0604020202020204" pitchFamily="34" charset="0"/>
              </a:rPr>
              <a:t>Example social media posts</a:t>
            </a:r>
            <a:endParaRPr lang="en-US" sz="5400" b="1" dirty="0">
              <a:solidFill>
                <a:srgbClr val="005EB8"/>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02B650A2-1162-4AF1-9E09-1A11987B34A0}"/>
              </a:ext>
            </a:extLst>
          </p:cNvPr>
          <p:cNvSpPr txBox="1"/>
          <p:nvPr/>
        </p:nvSpPr>
        <p:spPr>
          <a:xfrm>
            <a:off x="503843" y="1895968"/>
            <a:ext cx="11383357" cy="1323439"/>
          </a:xfrm>
          <a:prstGeom prst="rect">
            <a:avLst/>
          </a:prstGeom>
          <a:noFill/>
        </p:spPr>
        <p:txBody>
          <a:bodyPr wrap="square" rtlCol="0">
            <a:spAutoFit/>
          </a:bodyPr>
          <a:lstStyle/>
          <a:p>
            <a:r>
              <a:rPr lang="en-GB" sz="2000" i="1" dirty="0">
                <a:solidFill>
                  <a:srgbClr val="005EB8"/>
                </a:solidFill>
                <a:latin typeface="Arial" panose="020B0604020202020204" pitchFamily="34" charset="0"/>
                <a:cs typeface="Arial" panose="020B0604020202020204" pitchFamily="34" charset="0"/>
              </a:rPr>
              <a:t>Cases of measles are rising in England. Measles is more than just a rash with one in five children needing a hospital visit.  Make sure your child is up to date with their MMR vaccination to give them the best protection again becoming seriously unwell. Find out more </a:t>
            </a:r>
            <a:r>
              <a:rPr lang="en-GB" sz="2000" i="1" dirty="0">
                <a:solidFill>
                  <a:srgbClr val="005EB8"/>
                </a:solidFill>
                <a:latin typeface="Arial" panose="020B0604020202020204" pitchFamily="34" charset="0"/>
                <a:cs typeface="Arial" panose="020B0604020202020204" pitchFamily="34" charset="0"/>
                <a:hlinkClick r:id="rId4"/>
              </a:rPr>
              <a:t>here</a:t>
            </a:r>
            <a:r>
              <a:rPr lang="en-GB" sz="2000" i="1" dirty="0">
                <a:solidFill>
                  <a:srgbClr val="005EB8"/>
                </a:solidFill>
                <a:latin typeface="Arial" panose="020B0604020202020204" pitchFamily="34" charset="0"/>
                <a:cs typeface="Arial" panose="020B0604020202020204" pitchFamily="34" charset="0"/>
              </a:rPr>
              <a:t>. </a:t>
            </a:r>
            <a:endParaRPr lang="en-US" sz="2000" i="1" dirty="0">
              <a:solidFill>
                <a:srgbClr val="005EB8"/>
              </a:solidFill>
              <a:latin typeface="Arial" panose="020B0604020202020204" pitchFamily="34" charset="0"/>
              <a:cs typeface="Arial" panose="020B0604020202020204" pitchFamily="34" charset="0"/>
            </a:endParaRPr>
          </a:p>
          <a:p>
            <a:endParaRPr lang="en-US" sz="2000" b="1" i="1" dirty="0">
              <a:solidFill>
                <a:srgbClr val="005EB8"/>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521818CD-62C0-47C6-AA61-375F5DD47A06}"/>
              </a:ext>
            </a:extLst>
          </p:cNvPr>
          <p:cNvSpPr txBox="1"/>
          <p:nvPr/>
        </p:nvSpPr>
        <p:spPr>
          <a:xfrm>
            <a:off x="503844" y="1194032"/>
            <a:ext cx="5525481" cy="815160"/>
          </a:xfrm>
          <a:prstGeom prst="rect">
            <a:avLst/>
          </a:prstGeom>
          <a:noFill/>
        </p:spPr>
        <p:txBody>
          <a:bodyPr wrap="square" rtlCol="0">
            <a:spAutoFit/>
          </a:bodyPr>
          <a:lstStyle/>
          <a:p>
            <a:pPr>
              <a:lnSpc>
                <a:spcPts val="6280"/>
              </a:lnSpc>
            </a:pPr>
            <a:r>
              <a:rPr lang="en-US" sz="3200" b="1" dirty="0">
                <a:solidFill>
                  <a:srgbClr val="005EB8"/>
                </a:solidFill>
                <a:latin typeface="Arial" panose="020B0604020202020204" pitchFamily="34" charset="0"/>
                <a:cs typeface="Arial" panose="020B0604020202020204" pitchFamily="34" charset="0"/>
              </a:rPr>
              <a:t>Twitter</a:t>
            </a:r>
          </a:p>
        </p:txBody>
      </p:sp>
      <p:pic>
        <p:nvPicPr>
          <p:cNvPr id="2" name="Picture 1">
            <a:extLst>
              <a:ext uri="{FF2B5EF4-FFF2-40B4-BE49-F238E27FC236}">
                <a16:creationId xmlns:a16="http://schemas.microsoft.com/office/drawing/2014/main" id="{AE6BABB0-7414-EE17-F9A0-C95A35569164}"/>
              </a:ext>
            </a:extLst>
          </p:cNvPr>
          <p:cNvPicPr>
            <a:picLocks noChangeAspect="1"/>
          </p:cNvPicPr>
          <p:nvPr/>
        </p:nvPicPr>
        <p:blipFill rotWithShape="1">
          <a:blip r:embed="rId5">
            <a:alphaModFix amt="30000"/>
          </a:blip>
          <a:srcRect l="3125" r="3125"/>
          <a:stretch/>
        </p:blipFill>
        <p:spPr>
          <a:xfrm>
            <a:off x="10327412" y="5225947"/>
            <a:ext cx="1465127" cy="1465127"/>
          </a:xfrm>
          <a:prstGeom prst="rect">
            <a:avLst/>
          </a:prstGeom>
        </p:spPr>
      </p:pic>
      <p:pic>
        <p:nvPicPr>
          <p:cNvPr id="3" name="Picture 2">
            <a:extLst>
              <a:ext uri="{FF2B5EF4-FFF2-40B4-BE49-F238E27FC236}">
                <a16:creationId xmlns:a16="http://schemas.microsoft.com/office/drawing/2014/main" id="{C5F6F0DC-F1F8-09D1-BD00-9A7CFBEF0487}"/>
              </a:ext>
            </a:extLst>
          </p:cNvPr>
          <p:cNvPicPr>
            <a:picLocks noChangeAspect="1"/>
          </p:cNvPicPr>
          <p:nvPr/>
        </p:nvPicPr>
        <p:blipFill rotWithShape="1">
          <a:blip r:embed="rId6">
            <a:alphaModFix amt="30000"/>
          </a:blip>
          <a:srcRect t="5263" b="5263"/>
          <a:stretch/>
        </p:blipFill>
        <p:spPr>
          <a:xfrm>
            <a:off x="8474693" y="3513116"/>
            <a:ext cx="1635065" cy="1635065"/>
          </a:xfrm>
          <a:prstGeom prst="rect">
            <a:avLst/>
          </a:prstGeom>
        </p:spPr>
      </p:pic>
      <p:sp>
        <p:nvSpPr>
          <p:cNvPr id="5" name="TextBox 4">
            <a:extLst>
              <a:ext uri="{FF2B5EF4-FFF2-40B4-BE49-F238E27FC236}">
                <a16:creationId xmlns:a16="http://schemas.microsoft.com/office/drawing/2014/main" id="{89E412FC-FA2E-BA49-48CE-2940C406D066}"/>
              </a:ext>
            </a:extLst>
          </p:cNvPr>
          <p:cNvSpPr txBox="1"/>
          <p:nvPr/>
        </p:nvSpPr>
        <p:spPr>
          <a:xfrm>
            <a:off x="608226" y="4585888"/>
            <a:ext cx="6230331" cy="802143"/>
          </a:xfrm>
          <a:prstGeom prst="rect">
            <a:avLst/>
          </a:prstGeom>
          <a:noFill/>
        </p:spPr>
        <p:txBody>
          <a:bodyPr wrap="square" rtlCol="0">
            <a:spAutoFit/>
          </a:bodyPr>
          <a:lstStyle/>
          <a:p>
            <a:pPr>
              <a:lnSpc>
                <a:spcPts val="6280"/>
              </a:lnSpc>
            </a:pPr>
            <a:r>
              <a:rPr lang="en-US" sz="3200" b="1" dirty="0">
                <a:solidFill>
                  <a:srgbClr val="005EB8"/>
                </a:solidFill>
                <a:latin typeface="Arial" panose="020B0604020202020204" pitchFamily="34" charset="0"/>
                <a:cs typeface="Arial" panose="020B0604020202020204" pitchFamily="34" charset="0"/>
              </a:rPr>
              <a:t>Instagram</a:t>
            </a:r>
          </a:p>
        </p:txBody>
      </p:sp>
      <p:sp>
        <p:nvSpPr>
          <p:cNvPr id="6" name="TextBox 5">
            <a:extLst>
              <a:ext uri="{FF2B5EF4-FFF2-40B4-BE49-F238E27FC236}">
                <a16:creationId xmlns:a16="http://schemas.microsoft.com/office/drawing/2014/main" id="{71997692-9D26-7827-806E-2FC186D79AE3}"/>
              </a:ext>
            </a:extLst>
          </p:cNvPr>
          <p:cNvSpPr txBox="1"/>
          <p:nvPr/>
        </p:nvSpPr>
        <p:spPr>
          <a:xfrm>
            <a:off x="503844" y="3611773"/>
            <a:ext cx="11280613" cy="1292662"/>
          </a:xfrm>
          <a:prstGeom prst="rect">
            <a:avLst/>
          </a:prstGeom>
          <a:noFill/>
        </p:spPr>
        <p:txBody>
          <a:bodyPr wrap="square" rtlCol="0">
            <a:spAutoFit/>
          </a:bodyPr>
          <a:lstStyle/>
          <a:p>
            <a:r>
              <a:rPr lang="en-GB" sz="2000" i="1" dirty="0">
                <a:solidFill>
                  <a:srgbClr val="005EB8"/>
                </a:solidFill>
                <a:latin typeface="Arial" panose="020B0604020202020204" pitchFamily="34" charset="0"/>
                <a:cs typeface="Arial" panose="020B0604020202020204" pitchFamily="34" charset="0"/>
              </a:rPr>
              <a:t>Measles cases are rising in England. Make sure your child is up to date with their MMR vaccinations.</a:t>
            </a:r>
          </a:p>
          <a:p>
            <a:r>
              <a:rPr lang="en-GB" sz="2000" i="1" dirty="0">
                <a:solidFill>
                  <a:srgbClr val="005EB8"/>
                </a:solidFill>
                <a:latin typeface="Arial" panose="020B0604020202020204" pitchFamily="34" charset="0"/>
                <a:cs typeface="Arial" panose="020B0604020202020204" pitchFamily="34" charset="0"/>
              </a:rPr>
              <a:t>For more information visit </a:t>
            </a:r>
            <a:r>
              <a:rPr lang="en-GB" sz="2000" i="1" dirty="0">
                <a:solidFill>
                  <a:srgbClr val="005EB8"/>
                </a:solidFill>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nhs.uk/</a:t>
            </a:r>
            <a:r>
              <a:rPr lang="en-GB" sz="2000" i="1" dirty="0" err="1">
                <a:solidFill>
                  <a:srgbClr val="005EB8"/>
                </a:solidFill>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mmr</a:t>
            </a:r>
            <a:endParaRPr lang="en-GB" sz="2000" i="1" dirty="0">
              <a:solidFill>
                <a:srgbClr val="005EB8"/>
              </a:solidFill>
              <a:latin typeface="Arial" panose="020B0604020202020204" pitchFamily="34" charset="0"/>
              <a:cs typeface="Arial" panose="020B0604020202020204" pitchFamily="34" charset="0"/>
            </a:endParaRPr>
          </a:p>
          <a:p>
            <a:endParaRPr lang="en-GB" dirty="0">
              <a:solidFill>
                <a:srgbClr val="0000FF"/>
              </a:solidFill>
              <a:latin typeface="Calibri" panose="020F0502020204030204" pitchFamily="34" charset="0"/>
              <a:ea typeface="Calibri" panose="020F0502020204030204" pitchFamily="34" charset="0"/>
            </a:endParaRPr>
          </a:p>
        </p:txBody>
      </p:sp>
      <p:sp>
        <p:nvSpPr>
          <p:cNvPr id="9" name="TextBox 8">
            <a:extLst>
              <a:ext uri="{FF2B5EF4-FFF2-40B4-BE49-F238E27FC236}">
                <a16:creationId xmlns:a16="http://schemas.microsoft.com/office/drawing/2014/main" id="{E2B6B016-07AF-D783-CE90-0E0F13CB2DCB}"/>
              </a:ext>
            </a:extLst>
          </p:cNvPr>
          <p:cNvSpPr txBox="1"/>
          <p:nvPr/>
        </p:nvSpPr>
        <p:spPr>
          <a:xfrm>
            <a:off x="608226" y="5413248"/>
            <a:ext cx="11184313" cy="1323439"/>
          </a:xfrm>
          <a:prstGeom prst="rect">
            <a:avLst/>
          </a:prstGeom>
          <a:noFill/>
        </p:spPr>
        <p:txBody>
          <a:bodyPr wrap="square" rtlCol="0">
            <a:spAutoFit/>
          </a:bodyPr>
          <a:lstStyle/>
          <a:p>
            <a:r>
              <a:rPr lang="en-GB" sz="2000" i="1" dirty="0">
                <a:solidFill>
                  <a:srgbClr val="005EB8"/>
                </a:solidFill>
                <a:latin typeface="Arial" panose="020B0604020202020204" pitchFamily="34" charset="0"/>
                <a:cs typeface="Arial" panose="020B0604020202020204" pitchFamily="34" charset="0"/>
              </a:rPr>
              <a:t>Two doses of the MMR vaccinations can help stop your child becoming seriously unwell with measles.</a:t>
            </a:r>
          </a:p>
          <a:p>
            <a:r>
              <a:rPr lang="en-GB" sz="2000" i="1" dirty="0">
                <a:solidFill>
                  <a:srgbClr val="005EB8"/>
                </a:solidFill>
                <a:latin typeface="Arial" panose="020B0604020202020204" pitchFamily="34" charset="0"/>
                <a:cs typeface="Arial" panose="020B0604020202020204" pitchFamily="34" charset="0"/>
              </a:rPr>
              <a:t>For more information on how to check your child’s vaccination record, visit </a:t>
            </a:r>
            <a:r>
              <a:rPr lang="en-GB" sz="2000" i="1" dirty="0">
                <a:solidFill>
                  <a:srgbClr val="005EB8"/>
                </a:solidFill>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nhs.uk/</a:t>
            </a:r>
            <a:r>
              <a:rPr lang="en-GB" sz="2000" i="1" dirty="0" err="1">
                <a:solidFill>
                  <a:srgbClr val="005EB8"/>
                </a:solidFill>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mmr</a:t>
            </a:r>
            <a:endParaRPr lang="en-GB" sz="2000" i="1" dirty="0">
              <a:solidFill>
                <a:srgbClr val="005EB8"/>
              </a:solidFill>
              <a:latin typeface="Arial" panose="020B0604020202020204" pitchFamily="34" charset="0"/>
              <a:cs typeface="Arial" panose="020B0604020202020204" pitchFamily="34" charset="0"/>
            </a:endParaRPr>
          </a:p>
          <a:p>
            <a:endParaRPr lang="en-GB" sz="2000" dirty="0">
              <a:effectLst/>
              <a:latin typeface="Times New Roman" panose="02020603050405020304" pitchFamily="18" charset="0"/>
              <a:ea typeface="Calibri" panose="020F0502020204030204" pitchFamily="34" charset="0"/>
            </a:endParaRPr>
          </a:p>
        </p:txBody>
      </p:sp>
      <p:sp>
        <p:nvSpPr>
          <p:cNvPr id="10" name="TextBox 9">
            <a:extLst>
              <a:ext uri="{FF2B5EF4-FFF2-40B4-BE49-F238E27FC236}">
                <a16:creationId xmlns:a16="http://schemas.microsoft.com/office/drawing/2014/main" id="{F07214F9-1373-1B4D-7CA1-90025B5F1A8C}"/>
              </a:ext>
            </a:extLst>
          </p:cNvPr>
          <p:cNvSpPr txBox="1"/>
          <p:nvPr/>
        </p:nvSpPr>
        <p:spPr>
          <a:xfrm>
            <a:off x="503844" y="2797607"/>
            <a:ext cx="6811356" cy="802143"/>
          </a:xfrm>
          <a:prstGeom prst="rect">
            <a:avLst/>
          </a:prstGeom>
          <a:noFill/>
        </p:spPr>
        <p:txBody>
          <a:bodyPr wrap="square" rtlCol="0">
            <a:spAutoFit/>
          </a:bodyPr>
          <a:lstStyle/>
          <a:p>
            <a:pPr>
              <a:lnSpc>
                <a:spcPts val="6280"/>
              </a:lnSpc>
            </a:pPr>
            <a:r>
              <a:rPr lang="en-US" sz="3200" b="1" dirty="0">
                <a:solidFill>
                  <a:srgbClr val="005EB8"/>
                </a:solidFill>
                <a:latin typeface="Arial" panose="020B0604020202020204" pitchFamily="34" charset="0"/>
                <a:cs typeface="Arial" panose="020B0604020202020204" pitchFamily="34" charset="0"/>
              </a:rPr>
              <a:t>Facebook</a:t>
            </a:r>
          </a:p>
        </p:txBody>
      </p:sp>
    </p:spTree>
    <p:extLst>
      <p:ext uri="{BB962C8B-B14F-4D97-AF65-F5344CB8AC3E}">
        <p14:creationId xmlns:p14="http://schemas.microsoft.com/office/powerpoint/2010/main" val="1762637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DE885FC2-DE0D-1444-8F30-851D7676A124}"/>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EAC2B0A7-A308-AB4E-AD4D-CE7684588906}"/>
              </a:ext>
            </a:extLst>
          </p:cNvPr>
          <p:cNvPicPr>
            <a:picLocks noChangeAspect="1"/>
          </p:cNvPicPr>
          <p:nvPr/>
        </p:nvPicPr>
        <p:blipFill rotWithShape="1">
          <a:blip r:embed="rId2"/>
          <a:srcRect l="6010" t="8883" r="5470" b="10197"/>
          <a:stretch/>
        </p:blipFill>
        <p:spPr>
          <a:xfrm>
            <a:off x="9937108" y="288758"/>
            <a:ext cx="1950092" cy="898358"/>
          </a:xfrm>
          <a:prstGeom prst="rect">
            <a:avLst/>
          </a:prstGeom>
        </p:spPr>
      </p:pic>
      <p:sp>
        <p:nvSpPr>
          <p:cNvPr id="18" name="TextBox 17">
            <a:extLst>
              <a:ext uri="{FF2B5EF4-FFF2-40B4-BE49-F238E27FC236}">
                <a16:creationId xmlns:a16="http://schemas.microsoft.com/office/drawing/2014/main" id="{C0EC897C-5867-46EF-B17B-3DF11D455DBA}"/>
              </a:ext>
            </a:extLst>
          </p:cNvPr>
          <p:cNvSpPr txBox="1"/>
          <p:nvPr/>
        </p:nvSpPr>
        <p:spPr>
          <a:xfrm>
            <a:off x="503842" y="323413"/>
            <a:ext cx="9433265" cy="900246"/>
          </a:xfrm>
          <a:prstGeom prst="rect">
            <a:avLst/>
          </a:prstGeom>
          <a:noFill/>
        </p:spPr>
        <p:txBody>
          <a:bodyPr wrap="square" rtlCol="0">
            <a:spAutoFit/>
          </a:bodyPr>
          <a:lstStyle/>
          <a:p>
            <a:pPr>
              <a:lnSpc>
                <a:spcPts val="6280"/>
              </a:lnSpc>
            </a:pPr>
            <a:r>
              <a:rPr lang="en-US" sz="5400" b="1" dirty="0">
                <a:solidFill>
                  <a:srgbClr val="005EB8"/>
                </a:solidFill>
                <a:latin typeface="Arial" panose="020B0604020202020204" pitchFamily="34" charset="0"/>
                <a:cs typeface="Arial" panose="020B0604020202020204" pitchFamily="34" charset="0"/>
              </a:rPr>
              <a:t>Useful links</a:t>
            </a:r>
          </a:p>
        </p:txBody>
      </p:sp>
      <p:sp>
        <p:nvSpPr>
          <p:cNvPr id="5" name="TextBox 4">
            <a:extLst>
              <a:ext uri="{FF2B5EF4-FFF2-40B4-BE49-F238E27FC236}">
                <a16:creationId xmlns:a16="http://schemas.microsoft.com/office/drawing/2014/main" id="{5C20DC15-65BB-48FB-A5D5-6FC02E3B0B71}"/>
              </a:ext>
            </a:extLst>
          </p:cNvPr>
          <p:cNvSpPr txBox="1"/>
          <p:nvPr/>
        </p:nvSpPr>
        <p:spPr>
          <a:xfrm>
            <a:off x="671762" y="1540521"/>
            <a:ext cx="5278101" cy="4401205"/>
          </a:xfrm>
          <a:prstGeom prst="rect">
            <a:avLst/>
          </a:prstGeom>
          <a:noFill/>
        </p:spPr>
        <p:txBody>
          <a:bodyPr wrap="square" rtlCol="0">
            <a:spAutoFit/>
          </a:bodyPr>
          <a:lstStyle/>
          <a:p>
            <a:endParaRPr lang="en-GB" dirty="0">
              <a:solidFill>
                <a:schemeClr val="accent1"/>
              </a:solidFill>
              <a:latin typeface="Arial" panose="020B0604020202020204" pitchFamily="34" charset="0"/>
              <a:cs typeface="Arial" panose="020B0604020202020204" pitchFamily="34" charset="0"/>
            </a:endParaRPr>
          </a:p>
          <a:p>
            <a:r>
              <a:rPr lang="en-GB" sz="2000" b="1" dirty="0">
                <a:solidFill>
                  <a:schemeClr val="accent1"/>
                </a:solidFill>
                <a:latin typeface="Arial" panose="020B0604020202020204" pitchFamily="34" charset="0"/>
                <a:cs typeface="Arial" panose="020B0604020202020204" pitchFamily="34" charset="0"/>
              </a:rPr>
              <a:t>Social Media Handles </a:t>
            </a:r>
          </a:p>
          <a:p>
            <a:endParaRPr lang="en-GB" sz="800" dirty="0">
              <a:solidFill>
                <a:schemeClr val="accent1"/>
              </a:solidFill>
              <a:latin typeface="Arial" panose="020B0604020202020204" pitchFamily="34" charset="0"/>
              <a:cs typeface="Arial" panose="020B0604020202020204" pitchFamily="34" charset="0"/>
            </a:endParaRPr>
          </a:p>
          <a:p>
            <a:r>
              <a:rPr lang="en-GB" b="1" dirty="0">
                <a:solidFill>
                  <a:schemeClr val="accent1"/>
                </a:solidFill>
                <a:latin typeface="Arial" panose="020B0604020202020204" pitchFamily="34" charset="0"/>
                <a:cs typeface="Arial" panose="020B0604020202020204" pitchFamily="34" charset="0"/>
              </a:rPr>
              <a:t>NHS England</a:t>
            </a:r>
          </a:p>
          <a:p>
            <a:r>
              <a:rPr lang="en-GB" u="sng" dirty="0">
                <a:solidFill>
                  <a:schemeClr val="accent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Facebook account</a:t>
            </a:r>
            <a:r>
              <a:rPr lang="en-GB" dirty="0">
                <a:solidFill>
                  <a:schemeClr val="accent1"/>
                </a:solidFill>
                <a:latin typeface="Arial" panose="020B0604020202020204" pitchFamily="34" charset="0"/>
                <a:cs typeface="Arial" panose="020B0604020202020204" pitchFamily="34" charset="0"/>
              </a:rPr>
              <a:t>: @NHSWebsite</a:t>
            </a:r>
          </a:p>
          <a:p>
            <a:r>
              <a:rPr lang="en-GB" u="sng" dirty="0">
                <a:solidFill>
                  <a:schemeClr val="accent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Twitter account:</a:t>
            </a:r>
            <a:r>
              <a:rPr lang="en-GB" dirty="0">
                <a:solidFill>
                  <a:schemeClr val="accent1"/>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 @NHSuk</a:t>
            </a:r>
            <a:endParaRPr lang="en-GB" dirty="0">
              <a:solidFill>
                <a:schemeClr val="accent1"/>
              </a:solidFill>
              <a:latin typeface="Arial" panose="020B0604020202020204" pitchFamily="34" charset="0"/>
              <a:cs typeface="Arial" panose="020B0604020202020204" pitchFamily="34" charset="0"/>
            </a:endParaRPr>
          </a:p>
          <a:p>
            <a:endParaRPr lang="en-GB" b="1" dirty="0">
              <a:solidFill>
                <a:schemeClr val="accent1"/>
              </a:solidFill>
              <a:latin typeface="Arial" panose="020B0604020202020204" pitchFamily="34" charset="0"/>
              <a:cs typeface="Arial" panose="020B0604020202020204" pitchFamily="34" charset="0"/>
            </a:endParaRPr>
          </a:p>
          <a:p>
            <a:r>
              <a:rPr lang="en-GB" b="1" dirty="0">
                <a:solidFill>
                  <a:schemeClr val="accent1"/>
                </a:solidFill>
                <a:latin typeface="Arial" panose="020B0604020202020204" pitchFamily="34" charset="0"/>
                <a:cs typeface="Arial" panose="020B0604020202020204" pitchFamily="34" charset="0"/>
              </a:rPr>
              <a:t>Department of Health and Social Care </a:t>
            </a:r>
          </a:p>
          <a:p>
            <a:r>
              <a:rPr lang="en-GB" u="sng" dirty="0">
                <a:solidFill>
                  <a:schemeClr val="accent1"/>
                </a:solidFill>
                <a:latin typeface="Arial" panose="020B0604020202020204" pitchFamily="34" charset="0"/>
                <a:cs typeface="Arial" panose="020B0604020202020204" pitchFamily="34" charset="0"/>
              </a:rPr>
              <a:t>Facebook account</a:t>
            </a:r>
            <a:r>
              <a:rPr lang="en-GB" dirty="0">
                <a:solidFill>
                  <a:schemeClr val="accent1"/>
                </a:solidFill>
                <a:latin typeface="Arial" panose="020B0604020202020204" pitchFamily="34" charset="0"/>
                <a:cs typeface="Arial" panose="020B0604020202020204" pitchFamily="34" charset="0"/>
              </a:rPr>
              <a:t>: @DHSCgovuk </a:t>
            </a:r>
          </a:p>
          <a:p>
            <a:r>
              <a:rPr lang="en-GB" u="sng" dirty="0">
                <a:solidFill>
                  <a:schemeClr val="accent1"/>
                </a:solidFill>
                <a:latin typeface="Arial" panose="020B0604020202020204" pitchFamily="34" charset="0"/>
                <a:cs typeface="Arial" panose="020B0604020202020204" pitchFamily="34" charset="0"/>
              </a:rPr>
              <a:t>Twitter account</a:t>
            </a:r>
            <a:r>
              <a:rPr lang="en-GB" dirty="0">
                <a:solidFill>
                  <a:schemeClr val="accent1"/>
                </a:solidFill>
                <a:latin typeface="Arial" panose="020B0604020202020204" pitchFamily="34" charset="0"/>
                <a:cs typeface="Arial" panose="020B0604020202020204" pitchFamily="34" charset="0"/>
              </a:rPr>
              <a:t>: @DHSCgovuk </a:t>
            </a:r>
          </a:p>
          <a:p>
            <a:endParaRPr lang="en-GB" dirty="0">
              <a:solidFill>
                <a:schemeClr val="accent1"/>
              </a:solidFill>
              <a:latin typeface="Arial" panose="020B0604020202020204" pitchFamily="34" charset="0"/>
              <a:cs typeface="Arial" panose="020B0604020202020204" pitchFamily="34" charset="0"/>
            </a:endParaRPr>
          </a:p>
          <a:p>
            <a:r>
              <a:rPr lang="en-GB" b="1" dirty="0">
                <a:solidFill>
                  <a:schemeClr val="accent1"/>
                </a:solidFill>
                <a:latin typeface="Arial" panose="020B0604020202020204" pitchFamily="34" charset="0"/>
                <a:cs typeface="Arial" panose="020B0604020202020204" pitchFamily="34" charset="0"/>
              </a:rPr>
              <a:t>UK Health Security Agency</a:t>
            </a:r>
          </a:p>
          <a:p>
            <a:r>
              <a:rPr lang="en-GB" u="sng" dirty="0">
                <a:solidFill>
                  <a:schemeClr val="accent1"/>
                </a:solidFill>
                <a:latin typeface="Arial" panose="020B0604020202020204" pitchFamily="34" charset="0"/>
                <a:cs typeface="Arial" panose="020B0604020202020204" pitchFamily="34" charset="0"/>
              </a:rPr>
              <a:t>Facebook account</a:t>
            </a:r>
            <a:r>
              <a:rPr lang="en-GB" dirty="0">
                <a:solidFill>
                  <a:schemeClr val="accent1"/>
                </a:solidFill>
                <a:latin typeface="Arial" panose="020B0604020202020204" pitchFamily="34" charset="0"/>
                <a:cs typeface="Arial" panose="020B0604020202020204" pitchFamily="34" charset="0"/>
              </a:rPr>
              <a:t>: @UKHealthSecurityAgency</a:t>
            </a:r>
          </a:p>
          <a:p>
            <a:r>
              <a:rPr lang="en-GB" u="sng" dirty="0">
                <a:solidFill>
                  <a:schemeClr val="accent1"/>
                </a:solidFill>
                <a:latin typeface="Arial" panose="020B0604020202020204" pitchFamily="34" charset="0"/>
                <a:cs typeface="Arial" panose="020B0604020202020204" pitchFamily="34" charset="0"/>
              </a:rPr>
              <a:t>Twitter account</a:t>
            </a:r>
            <a:r>
              <a:rPr lang="en-GB" dirty="0">
                <a:solidFill>
                  <a:schemeClr val="accent1"/>
                </a:solidFill>
                <a:latin typeface="Arial" panose="020B0604020202020204" pitchFamily="34" charset="0"/>
                <a:cs typeface="Arial" panose="020B0604020202020204" pitchFamily="34" charset="0"/>
              </a:rPr>
              <a:t>: @UKHSA</a:t>
            </a:r>
          </a:p>
          <a:p>
            <a:r>
              <a:rPr lang="en-GB" dirty="0">
                <a:solidFill>
                  <a:schemeClr val="accent1"/>
                </a:solidFill>
                <a:latin typeface="Arial" panose="020B0604020202020204" pitchFamily="34" charset="0"/>
                <a:cs typeface="Arial" panose="020B0604020202020204" pitchFamily="34" charset="0"/>
              </a:rPr>
              <a:t> </a:t>
            </a:r>
          </a:p>
          <a:p>
            <a:r>
              <a:rPr lang="en-GB" dirty="0">
                <a:solidFill>
                  <a:schemeClr val="accent1"/>
                </a:solidFill>
                <a:latin typeface="Arial" panose="020B0604020202020204" pitchFamily="34" charset="0"/>
                <a:cs typeface="Arial" panose="020B0604020202020204" pitchFamily="34" charset="0"/>
              </a:rPr>
              <a:t> </a:t>
            </a:r>
          </a:p>
        </p:txBody>
      </p:sp>
      <p:sp>
        <p:nvSpPr>
          <p:cNvPr id="2" name="TextBox 1">
            <a:extLst>
              <a:ext uri="{FF2B5EF4-FFF2-40B4-BE49-F238E27FC236}">
                <a16:creationId xmlns:a16="http://schemas.microsoft.com/office/drawing/2014/main" id="{065A664E-A99F-4EFD-B23F-F2A4805A6AB0}"/>
              </a:ext>
            </a:extLst>
          </p:cNvPr>
          <p:cNvSpPr txBox="1"/>
          <p:nvPr/>
        </p:nvSpPr>
        <p:spPr>
          <a:xfrm flipH="1">
            <a:off x="503842" y="1258313"/>
            <a:ext cx="11383357" cy="369332"/>
          </a:xfrm>
          <a:prstGeom prst="rect">
            <a:avLst/>
          </a:prstGeom>
          <a:noFill/>
        </p:spPr>
        <p:txBody>
          <a:bodyPr wrap="square" rtlCol="0">
            <a:spAutoFit/>
          </a:bodyPr>
          <a:lstStyle/>
          <a:p>
            <a:r>
              <a:rPr lang="en-GB" dirty="0">
                <a:solidFill>
                  <a:schemeClr val="accent1"/>
                </a:solidFill>
                <a:latin typeface="Arial" panose="020B0604020202020204" pitchFamily="34" charset="0"/>
                <a:cs typeface="Arial" panose="020B0604020202020204" pitchFamily="34" charset="0"/>
              </a:rPr>
              <a:t>Use your own social media channels and create your own posts or like and share social content posted from: </a:t>
            </a:r>
          </a:p>
        </p:txBody>
      </p:sp>
      <p:sp>
        <p:nvSpPr>
          <p:cNvPr id="3" name="TextBox 2">
            <a:extLst>
              <a:ext uri="{FF2B5EF4-FFF2-40B4-BE49-F238E27FC236}">
                <a16:creationId xmlns:a16="http://schemas.microsoft.com/office/drawing/2014/main" id="{799E77FE-4958-46B1-90BD-967E1C0DDA70}"/>
              </a:ext>
            </a:extLst>
          </p:cNvPr>
          <p:cNvSpPr txBox="1"/>
          <p:nvPr/>
        </p:nvSpPr>
        <p:spPr>
          <a:xfrm flipH="1">
            <a:off x="6972613" y="1817519"/>
            <a:ext cx="4547625" cy="3170099"/>
          </a:xfrm>
          <a:prstGeom prst="rect">
            <a:avLst/>
          </a:prstGeom>
          <a:noFill/>
        </p:spPr>
        <p:txBody>
          <a:bodyPr wrap="square" rtlCol="0">
            <a:spAutoFit/>
          </a:bodyPr>
          <a:lstStyle/>
          <a:p>
            <a:r>
              <a:rPr lang="en-GB" sz="2000" b="1" dirty="0">
                <a:solidFill>
                  <a:schemeClr val="accent1"/>
                </a:solidFill>
                <a:latin typeface="Arial" panose="020B0604020202020204" pitchFamily="34" charset="0"/>
                <a:cs typeface="Arial" panose="020B0604020202020204" pitchFamily="34" charset="0"/>
              </a:rPr>
              <a:t>Weblinks</a:t>
            </a:r>
          </a:p>
          <a:p>
            <a:endParaRPr lang="en-GB" dirty="0">
              <a:solidFill>
                <a:schemeClr val="accent1"/>
              </a:solidFill>
              <a:latin typeface="Arial" panose="020B0604020202020204" pitchFamily="34" charset="0"/>
              <a:cs typeface="Arial" panose="020B0604020202020204" pitchFamily="34" charset="0"/>
            </a:endParaRPr>
          </a:p>
          <a:p>
            <a:r>
              <a:rPr lang="en-GB" dirty="0">
                <a:solidFill>
                  <a:schemeClr val="accent1"/>
                </a:solidFill>
                <a:latin typeface="Arial" panose="020B0604020202020204" pitchFamily="34" charset="0"/>
                <a:cs typeface="Arial" panose="020B0604020202020204" pitchFamily="34" charset="0"/>
                <a:hlinkClick r:id="rId6"/>
              </a:rPr>
              <a:t>NHS vaccination schedule</a:t>
            </a:r>
            <a:endParaRPr lang="en-GB" dirty="0">
              <a:solidFill>
                <a:schemeClr val="accent1"/>
              </a:solidFill>
              <a:latin typeface="Arial" panose="020B0604020202020204" pitchFamily="34" charset="0"/>
              <a:cs typeface="Arial" panose="020B0604020202020204" pitchFamily="34" charset="0"/>
            </a:endParaRPr>
          </a:p>
          <a:p>
            <a:endParaRPr lang="en-GB" dirty="0">
              <a:solidFill>
                <a:schemeClr val="accent1"/>
              </a:solidFill>
              <a:latin typeface="Arial" panose="020B0604020202020204" pitchFamily="34" charset="0"/>
              <a:cs typeface="Arial" panose="020B0604020202020204" pitchFamily="34" charset="0"/>
            </a:endParaRPr>
          </a:p>
          <a:p>
            <a:r>
              <a:rPr lang="en-GB">
                <a:solidFill>
                  <a:schemeClr val="accent1"/>
                </a:solidFill>
                <a:latin typeface="Arial" panose="020B0604020202020204" pitchFamily="34" charset="0"/>
                <a:cs typeface="Arial" panose="020B0604020202020204" pitchFamily="34" charset="0"/>
                <a:hlinkClick r:id="rId7"/>
              </a:rPr>
              <a:t>Quarterly </a:t>
            </a:r>
            <a:r>
              <a:rPr lang="en-GB" dirty="0">
                <a:solidFill>
                  <a:schemeClr val="accent1"/>
                </a:solidFill>
                <a:latin typeface="Arial" panose="020B0604020202020204" pitchFamily="34" charset="0"/>
                <a:cs typeface="Arial" panose="020B0604020202020204" pitchFamily="34" charset="0"/>
                <a:hlinkClick r:id="rId7"/>
              </a:rPr>
              <a:t>Childhood Vaccination Coverage – 2020/21</a:t>
            </a:r>
            <a:r>
              <a:rPr lang="en-GB" dirty="0">
                <a:solidFill>
                  <a:schemeClr val="accent1"/>
                </a:solidFill>
                <a:latin typeface="Arial" panose="020B0604020202020204" pitchFamily="34" charset="0"/>
                <a:cs typeface="Arial" panose="020B0604020202020204" pitchFamily="34" charset="0"/>
              </a:rPr>
              <a:t> </a:t>
            </a:r>
            <a:r>
              <a:rPr lang="en-GB" b="1" dirty="0">
                <a:solidFill>
                  <a:schemeClr val="accent1"/>
                </a:solidFill>
                <a:latin typeface="Arial" panose="020B0604020202020204" pitchFamily="34" charset="0"/>
                <a:cs typeface="Arial" panose="020B0604020202020204" pitchFamily="34" charset="0"/>
              </a:rPr>
              <a:t>(Source: Gov.uk)</a:t>
            </a:r>
          </a:p>
          <a:p>
            <a:endParaRPr lang="en-GB" b="1" dirty="0">
              <a:solidFill>
                <a:schemeClr val="accent1"/>
              </a:solidFill>
              <a:latin typeface="Arial" panose="020B0604020202020204" pitchFamily="34" charset="0"/>
              <a:cs typeface="Arial" panose="020B0604020202020204" pitchFamily="34" charset="0"/>
            </a:endParaRPr>
          </a:p>
          <a:p>
            <a:endParaRPr lang="en-GB" b="1" dirty="0">
              <a:solidFill>
                <a:schemeClr val="accent1"/>
              </a:solidFill>
              <a:latin typeface="Arial" panose="020B0604020202020204" pitchFamily="34" charset="0"/>
              <a:cs typeface="Arial" panose="020B0604020202020204" pitchFamily="34" charset="0"/>
            </a:endParaRPr>
          </a:p>
          <a:p>
            <a:endParaRPr lang="en-GB" dirty="0">
              <a:solidFill>
                <a:schemeClr val="accent1"/>
              </a:solidFill>
              <a:latin typeface="Arial" panose="020B0604020202020204" pitchFamily="34" charset="0"/>
              <a:cs typeface="Arial" panose="020B0604020202020204" pitchFamily="34" charset="0"/>
            </a:endParaRPr>
          </a:p>
          <a:p>
            <a:endParaRPr lang="en-GB" dirty="0">
              <a:solidFill>
                <a:schemeClr val="accent1"/>
              </a:solidFill>
              <a:latin typeface="Arial" panose="020B0604020202020204" pitchFamily="34" charset="0"/>
              <a:cs typeface="Arial" panose="020B0604020202020204" pitchFamily="34" charset="0"/>
            </a:endParaRPr>
          </a:p>
          <a:p>
            <a:endParaRPr lang="en-GB"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02188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6B675D9BF8074C817FE4A5A6E2325F" ma:contentTypeVersion="10" ma:contentTypeDescription="Create a new document." ma:contentTypeScope="" ma:versionID="fa0097b1b4e005770bc0fcdc22bcab32">
  <xsd:schema xmlns:xsd="http://www.w3.org/2001/XMLSchema" xmlns:xs="http://www.w3.org/2001/XMLSchema" xmlns:p="http://schemas.microsoft.com/office/2006/metadata/properties" xmlns:ns2="eea76b28-52e7-4ffc-9a68-8bc734820e59" targetNamespace="http://schemas.microsoft.com/office/2006/metadata/properties" ma:root="true" ma:fieldsID="e0a53ecdea07e74ca61bfa95e147aa70" ns2:_="">
    <xsd:import namespace="eea76b28-52e7-4ffc-9a68-8bc734820e5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a76b28-52e7-4ffc-9a68-8bc734820e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9041A47-B3F0-43B8-922F-FE082534C4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a76b28-52e7-4ffc-9a68-8bc734820e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447C2E-BD9F-44E5-AC92-6473AC24C5DE}">
  <ds:schemaRefs>
    <ds:schemaRef ds:uri="http://purl.org/dc/elements/1.1/"/>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eea76b28-52e7-4ffc-9a68-8bc734820e59"/>
    <ds:schemaRef ds:uri="http://purl.org/dc/dcmitype/"/>
    <ds:schemaRef ds:uri="http://purl.org/dc/terms/"/>
  </ds:schemaRefs>
</ds:datastoreItem>
</file>

<file path=customXml/itemProps3.xml><?xml version="1.0" encoding="utf-8"?>
<ds:datastoreItem xmlns:ds="http://schemas.openxmlformats.org/officeDocument/2006/customXml" ds:itemID="{7FA89E0A-D4AE-4B22-945E-7C6ACEDDA5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21867</TotalTime>
  <Words>1432</Words>
  <Application>Microsoft Office PowerPoint</Application>
  <PresentationFormat>Widescreen</PresentationFormat>
  <Paragraphs>128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BROTHWOOD, Emma (NHS ENGLAND &amp; NHS IMPROVEMENT - X24)</dc:creator>
  <cp:lastModifiedBy>Mikhaila Brentnall</cp:lastModifiedBy>
  <cp:revision>404</cp:revision>
  <cp:lastPrinted>2020-09-18T09:35:49Z</cp:lastPrinted>
  <dcterms:created xsi:type="dcterms:W3CDTF">2020-07-21T10:50:26Z</dcterms:created>
  <dcterms:modified xsi:type="dcterms:W3CDTF">2023-07-18T13:54:29Z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0x010100BF6B675D9BF8074C817FE4A5A6E2325F</vt:lpwstr>
  </property>
</Properties>
</file>