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theme/themeOverride39.xml" ContentType="application/vnd.openxmlformats-officedocument.themeOverr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theme/themeOverride28.xml" ContentType="application/vnd.openxmlformats-officedocument.themeOverr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theme/themeOverride20.xml" ContentType="application/vnd.openxmlformats-officedocument.themeOverride+xml"/>
  <Override PartName="/ppt/theme/themeOverride31.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theme/themeOverride36.xml" ContentType="application/vnd.openxmlformats-officedocument.themeOverride+xml"/>
  <Override PartName="/ppt/theme/themeOverride25.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Override14.xml" ContentType="application/vnd.openxmlformats-officedocument.themeOverrid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theme/themeOverride19.xml" ContentType="application/vnd.openxmlformats-officedocument.themeOverr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Layouts/slideLayout181.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theme/themeOverride38.xml" ContentType="application/vnd.openxmlformats-officedocument.themeOverride+xml"/>
  <Override PartName="/ppt/theme/themeOverride27.xml" ContentType="application/vnd.openxmlformats-officedocument.themeOverr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34.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theme/themeOverride29.xml" ContentType="application/vnd.openxmlformats-officedocument.themeOverr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Override18.xml" ContentType="application/vnd.openxmlformats-officedocument.themeOverrid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Override10.xml" ContentType="application/vnd.openxmlformats-officedocument.themeOverr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theme/themeOverride37.xml" ContentType="application/vnd.openxmlformats-officedocument.themeOverride+xml"/>
  <Override PartName="/ppt/slideMasters/slideMaster6.xml" ContentType="application/vnd.openxmlformats-officedocument.presentationml.slideMaster+xml"/>
  <Override PartName="/ppt/theme/theme8.xml" ContentType="application/vnd.openxmlformats-officedocument.theme+xml"/>
  <Override PartName="/ppt/theme/themeOverride15.xml" ContentType="application/vnd.openxmlformats-officedocument.themeOverride+xml"/>
  <Override PartName="/ppt/theme/themeOverride26.xml" ContentType="application/vnd.openxmlformats-officedocument.themeOverrid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theme/themeOverride4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28" r:id="rId13"/>
    <p:sldMasterId id="2147483852" r:id="rId14"/>
    <p:sldMasterId id="2147483908" r:id="rId15"/>
    <p:sldMasterId id="2147483924" r:id="rId16"/>
  </p:sldMasterIdLst>
  <p:notesMasterIdLst>
    <p:notesMasterId r:id="rId68"/>
  </p:notesMasterIdLst>
  <p:handoutMasterIdLst>
    <p:handoutMasterId r:id="rId69"/>
  </p:handoutMasterIdLst>
  <p:sldIdLst>
    <p:sldId id="256"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314" r:id="rId31"/>
    <p:sldId id="292" r:id="rId32"/>
    <p:sldId id="293" r:id="rId33"/>
    <p:sldId id="294" r:id="rId34"/>
    <p:sldId id="296" r:id="rId35"/>
    <p:sldId id="315" r:id="rId36"/>
    <p:sldId id="299" r:id="rId37"/>
    <p:sldId id="257" r:id="rId38"/>
    <p:sldId id="286" r:id="rId39"/>
    <p:sldId id="287" r:id="rId40"/>
    <p:sldId id="288" r:id="rId41"/>
    <p:sldId id="289" r:id="rId42"/>
    <p:sldId id="290" r:id="rId43"/>
    <p:sldId id="291"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6" r:id="rId59"/>
    <p:sldId id="317" r:id="rId60"/>
    <p:sldId id="318" r:id="rId61"/>
    <p:sldId id="319" r:id="rId62"/>
    <p:sldId id="320" r:id="rId63"/>
    <p:sldId id="321" r:id="rId64"/>
    <p:sldId id="322" r:id="rId65"/>
    <p:sldId id="323" r:id="rId66"/>
    <p:sldId id="32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4660"/>
  </p:normalViewPr>
  <p:slideViewPr>
    <p:cSldViewPr>
      <p:cViewPr varScale="1">
        <p:scale>
          <a:sx n="69" d="100"/>
          <a:sy n="69" d="100"/>
        </p:scale>
        <p:origin x="-140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Arial" pitchFamily="18"/>
              <a:ea typeface="WenQuanYi Zen Hei" pitchFamily="2"/>
              <a:cs typeface="Lohit Devanagari"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Arial" pitchFamily="18"/>
              <a:ea typeface="WenQuanYi Zen Hei" pitchFamily="2"/>
              <a:cs typeface="Lohit Devanagari"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Arial" pitchFamily="18"/>
              <a:ea typeface="WenQuanYi Zen Hei" pitchFamily="2"/>
              <a:cs typeface="Lohit Devanagari"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B9503DD9-2054-4774-B246-69A1D431414A}"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GB" sz="1400" b="0" i="0" u="none" strike="noStrike" baseline="0">
              <a:ln>
                <a:noFill/>
              </a:ln>
              <a:solidFill>
                <a:srgbClr val="000000"/>
              </a:solidFill>
              <a:latin typeface="Arial" pitchFamily="18"/>
              <a:ea typeface="WenQuanYi Zen Hei" pitchFamily="2"/>
              <a:cs typeface="Lohit Devanagari" pitchFamily="2"/>
            </a:endParaRPr>
          </a:p>
        </p:txBody>
      </p:sp>
    </p:spTree>
    <p:extLst>
      <p:ext uri="{BB962C8B-B14F-4D97-AF65-F5344CB8AC3E}">
        <p14:creationId xmlns:p14="http://schemas.microsoft.com/office/powerpoint/2010/main" xmlns="" val="67482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0" y="695325"/>
            <a:ext cx="0" cy="0"/>
          </a:xfrm>
          <a:prstGeom prst="rect">
            <a:avLst/>
          </a:prstGeom>
          <a:noFill/>
          <a:ln>
            <a:noFill/>
            <a:prstDash val="solid"/>
          </a:ln>
        </p:spPr>
      </p:sp>
      <p:sp>
        <p:nvSpPr>
          <p:cNvPr id="3" name="Notes Placeholder 2"/>
          <p:cNvSpPr txBox="1">
            <a:spLocks noGrp="1"/>
          </p:cNvSpPr>
          <p:nvPr>
            <p:ph type="body" sz="quarter" idx="3"/>
          </p:nvPr>
        </p:nvSpPr>
        <p:spPr>
          <a:xfrm>
            <a:off x="685799" y="4343040"/>
            <a:ext cx="5486040" cy="41144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a:p>
        </p:txBody>
      </p:sp>
    </p:spTree>
    <p:extLst>
      <p:ext uri="{BB962C8B-B14F-4D97-AF65-F5344CB8AC3E}">
        <p14:creationId xmlns:p14="http://schemas.microsoft.com/office/powerpoint/2010/main" xmlns="" val="1165532307"/>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200" b="0" i="0" u="none" strike="noStrike" baseline="0">
        <a:ln>
          <a:noFill/>
        </a:ln>
        <a:solidFill>
          <a:srgbClr val="000000"/>
        </a:solidFill>
        <a:latin typeface="Calibri"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232488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1671EC-43B3-4AB3-813E-9F1B89A27811}" type="slidenum">
              <a:rPr lang="en-GB" altLang="en-US" smtClean="0"/>
              <a:pPr/>
              <a:t>42</a:t>
            </a:fld>
            <a:endParaRPr lang="en-GB" altLang="en-US" smtClean="0"/>
          </a:p>
        </p:txBody>
      </p:sp>
    </p:spTree>
    <p:extLst>
      <p:ext uri="{BB962C8B-B14F-4D97-AF65-F5344CB8AC3E}">
        <p14:creationId xmlns:p14="http://schemas.microsoft.com/office/powerpoint/2010/main" xmlns="" val="346825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232488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267"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2291"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3315"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14339"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16387"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17411" name="Rectangle 2"/>
          <p:cNvSpPr txBox="1">
            <a:spLocks noGrp="1" noChangeArrowheads="1"/>
          </p:cNvSpPr>
          <p:nvPr>
            <p:ph type="body" idx="1"/>
          </p:nvPr>
        </p:nvSpPr>
        <p:spPr>
          <a:xfrm>
            <a:off x="685800" y="4343400"/>
            <a:ext cx="5486400" cy="4114800"/>
          </a:xfrm>
          <a:noFill/>
        </p:spPr>
        <p:txBody>
          <a:bodyPr wrap="none"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232488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232488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46842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23248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336600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85799" y="4343040"/>
            <a:ext cx="5486040" cy="411480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en-GB" kern="1200"/>
          </a:p>
        </p:txBody>
      </p:sp>
    </p:spTree>
    <p:extLst>
      <p:ext uri="{BB962C8B-B14F-4D97-AF65-F5344CB8AC3E}">
        <p14:creationId xmlns:p14="http://schemas.microsoft.com/office/powerpoint/2010/main" xmlns="" val="120514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400" smtClean="0">
              <a:latin typeface="Arial" panose="020B0604020202020204" pitchFamily="34" charset="0"/>
              <a:cs typeface="Arial" panose="020B0604020202020204" pitchFamily="34" charset="0"/>
            </a:endParaRPr>
          </a:p>
          <a:p>
            <a:endParaRPr lang="en-GB" altLang="en-US" sz="1400" smtClean="0">
              <a:latin typeface="Arial" panose="020B0604020202020204" pitchFamily="34" charset="0"/>
              <a:cs typeface="Arial" panose="020B0604020202020204" pitchFamily="34" charset="0"/>
            </a:endParaRPr>
          </a:p>
          <a:p>
            <a:r>
              <a:rPr lang="en-GB" altLang="en-US" sz="1400" smtClean="0">
                <a:latin typeface="Arial" panose="020B0604020202020204" pitchFamily="34" charset="0"/>
                <a:cs typeface="Arial" panose="020B0604020202020204" pitchFamily="34" charset="0"/>
              </a:rPr>
              <a:t>Difficult to shortlist</a:t>
            </a:r>
          </a:p>
          <a:p>
            <a:r>
              <a:rPr lang="en-GB" altLang="en-US" sz="1400" smtClean="0">
                <a:latin typeface="Arial" panose="020B0604020202020204" pitchFamily="34" charset="0"/>
                <a:cs typeface="Arial" panose="020B0604020202020204" pitchFamily="34" charset="0"/>
              </a:rPr>
              <a:t>Plenty of good practice but spread across many reports</a:t>
            </a:r>
          </a:p>
        </p:txBody>
      </p:sp>
      <p:sp>
        <p:nvSpPr>
          <p:cNvPr id="6148"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E5D4BD-B9CC-4E9B-A662-0C15F75B74D6}" type="slidenum">
              <a:rPr lang="en-GB" altLang="en-US" smtClean="0"/>
              <a:pPr/>
              <a:t>30</a:t>
            </a:fld>
            <a:endParaRPr lang="en-GB" altLang="en-US" smtClean="0"/>
          </a:p>
        </p:txBody>
      </p:sp>
    </p:spTree>
    <p:extLst>
      <p:ext uri="{BB962C8B-B14F-4D97-AF65-F5344CB8AC3E}">
        <p14:creationId xmlns:p14="http://schemas.microsoft.com/office/powerpoint/2010/main" xmlns="" val="7710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341438" y="468313"/>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xfrm>
            <a:off x="655638" y="3773488"/>
            <a:ext cx="5486400" cy="46926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defRPr/>
            </a:pPr>
            <a:r>
              <a:rPr lang="en-US" altLang="en-US" sz="1400" b="1" u="sng" dirty="0" smtClean="0"/>
              <a:t>Jargon – </a:t>
            </a:r>
          </a:p>
          <a:p>
            <a:pPr eaLnBrk="1" hangingPunct="1">
              <a:spcBef>
                <a:spcPts val="600"/>
              </a:spcBef>
              <a:spcAft>
                <a:spcPts val="600"/>
              </a:spcAft>
              <a:defRPr/>
            </a:pPr>
            <a:r>
              <a:rPr lang="en-US" altLang="en-US" dirty="0" smtClean="0"/>
              <a:t>“Being outdoors has a strong correlation with physical activity” – in a report clearly aimed at the public</a:t>
            </a:r>
          </a:p>
          <a:p>
            <a:pPr eaLnBrk="1" hangingPunct="1">
              <a:spcBef>
                <a:spcPts val="600"/>
              </a:spcBef>
              <a:spcAft>
                <a:spcPts val="600"/>
              </a:spcAft>
              <a:buFont typeface="Arial" panose="020B0604020202020204" pitchFamily="34" charset="0"/>
              <a:buNone/>
              <a:defRPr/>
            </a:pPr>
            <a:r>
              <a:rPr lang="en-US" altLang="en-US" sz="1400" b="1" u="sng" dirty="0" smtClean="0"/>
              <a:t>Recs</a:t>
            </a:r>
          </a:p>
          <a:p>
            <a:pPr marL="285750" indent="-285750" eaLnBrk="1" hangingPunct="1">
              <a:spcBef>
                <a:spcPts val="600"/>
              </a:spcBef>
              <a:spcAft>
                <a:spcPts val="0"/>
              </a:spcAft>
              <a:buFont typeface="Arial" panose="020B0604020202020204" pitchFamily="34" charset="0"/>
              <a:buChar char="•"/>
              <a:defRPr/>
            </a:pPr>
            <a:r>
              <a:rPr lang="en-US" altLang="en-US" sz="1400" dirty="0" smtClean="0"/>
              <a:t>Work with partners to improve………</a:t>
            </a:r>
          </a:p>
          <a:p>
            <a:pPr marL="285750" indent="-285750" eaLnBrk="1" hangingPunct="1">
              <a:spcBef>
                <a:spcPts val="600"/>
              </a:spcBef>
              <a:spcAft>
                <a:spcPts val="0"/>
              </a:spcAft>
              <a:buFont typeface="Arial" panose="020B0604020202020204" pitchFamily="34" charset="0"/>
              <a:buChar char="•"/>
              <a:defRPr/>
            </a:pPr>
            <a:r>
              <a:rPr lang="en-US" altLang="en-US" sz="1400" dirty="0" smtClean="0"/>
              <a:t>Increase engagement with………..</a:t>
            </a:r>
          </a:p>
          <a:p>
            <a:pPr marL="285750" indent="-285750" eaLnBrk="1" hangingPunct="1">
              <a:spcBef>
                <a:spcPts val="600"/>
              </a:spcBef>
              <a:spcAft>
                <a:spcPts val="0"/>
              </a:spcAft>
              <a:buFont typeface="Arial" panose="020B0604020202020204" pitchFamily="34" charset="0"/>
              <a:buChar char="•"/>
              <a:defRPr/>
            </a:pPr>
            <a:r>
              <a:rPr lang="en-US" altLang="en-US" sz="1400" dirty="0" smtClean="0"/>
              <a:t>BAD – “Continue to invest in services that can assist people to manage any risks identified”</a:t>
            </a:r>
          </a:p>
          <a:p>
            <a:pPr marL="285750" indent="-285750" eaLnBrk="1" hangingPunct="1">
              <a:spcBef>
                <a:spcPts val="600"/>
              </a:spcBef>
              <a:spcAft>
                <a:spcPts val="0"/>
              </a:spcAft>
              <a:buFont typeface="Arial" panose="020B0604020202020204" pitchFamily="34" charset="0"/>
              <a:buChar char="•"/>
              <a:defRPr/>
            </a:pPr>
            <a:r>
              <a:rPr lang="en-US" altLang="en-US" sz="1400" dirty="0" smtClean="0"/>
              <a:t>BAD - “partnerships should continue to pursue poverty prevention </a:t>
            </a:r>
            <a:r>
              <a:rPr lang="en-GB" altLang="en-US" sz="1400" noProof="1" smtClean="0"/>
              <a:t>programmes</a:t>
            </a:r>
            <a:r>
              <a:rPr lang="en-US" altLang="en-US" sz="1400" dirty="0" smtClean="0"/>
              <a:t>”</a:t>
            </a:r>
          </a:p>
          <a:p>
            <a:pPr marL="285750" indent="-285750" eaLnBrk="1" hangingPunct="1">
              <a:spcBef>
                <a:spcPts val="600"/>
              </a:spcBef>
              <a:spcAft>
                <a:spcPts val="0"/>
              </a:spcAft>
              <a:buFont typeface="Arial" panose="020B0604020202020204" pitchFamily="34" charset="0"/>
              <a:buChar char="•"/>
              <a:defRPr/>
            </a:pPr>
            <a:r>
              <a:rPr lang="en-US" altLang="en-US" sz="1400" dirty="0" smtClean="0"/>
              <a:t>?? – “NHSE and PHE must learn from past experience and good practice ….. to ensure we deliver excellent </a:t>
            </a:r>
            <a:r>
              <a:rPr lang="en-US" altLang="en-US" sz="1400" dirty="0" err="1" smtClean="0"/>
              <a:t>imms</a:t>
            </a:r>
            <a:r>
              <a:rPr lang="en-US" altLang="en-US" sz="1400" dirty="0" smtClean="0"/>
              <a:t> rates…..</a:t>
            </a:r>
          </a:p>
          <a:p>
            <a:pPr marL="285750" indent="-285750" eaLnBrk="1" hangingPunct="1">
              <a:spcBef>
                <a:spcPts val="600"/>
              </a:spcBef>
              <a:spcAft>
                <a:spcPts val="0"/>
              </a:spcAft>
              <a:buFont typeface="Arial" panose="020B0604020202020204" pitchFamily="34" charset="0"/>
              <a:buChar char="•"/>
              <a:defRPr/>
            </a:pPr>
            <a:r>
              <a:rPr lang="en-US" altLang="en-US" sz="1400" dirty="0" smtClean="0"/>
              <a:t>GOOD – “set up a multi-agency steering group”</a:t>
            </a:r>
          </a:p>
          <a:p>
            <a:pPr marL="285750" indent="-285750" eaLnBrk="1" hangingPunct="1">
              <a:spcBef>
                <a:spcPts val="600"/>
              </a:spcBef>
              <a:spcAft>
                <a:spcPts val="0"/>
              </a:spcAft>
              <a:buFont typeface="Arial" panose="020B0604020202020204" pitchFamily="34" charset="0"/>
              <a:buChar char="•"/>
              <a:defRPr/>
            </a:pPr>
            <a:r>
              <a:rPr lang="en-US" altLang="en-US" sz="1400" dirty="0" smtClean="0"/>
              <a:t>GOOD – “health equity audit to be undertaken of falls” – DEVON</a:t>
            </a:r>
          </a:p>
          <a:p>
            <a:pPr eaLnBrk="1" hangingPunct="1">
              <a:spcBef>
                <a:spcPts val="600"/>
              </a:spcBef>
              <a:spcAft>
                <a:spcPts val="600"/>
              </a:spcAft>
              <a:buFont typeface="Arial" panose="020B0604020202020204" pitchFamily="34" charset="0"/>
              <a:buNone/>
              <a:defRPr/>
            </a:pPr>
            <a:r>
              <a:rPr lang="en-US" altLang="en-US" sz="1400" b="1" u="sng" dirty="0" smtClean="0"/>
              <a:t>Infographics</a:t>
            </a:r>
          </a:p>
          <a:p>
            <a:pPr marL="285750" indent="-285750" eaLnBrk="1" hangingPunct="1">
              <a:spcBef>
                <a:spcPts val="600"/>
              </a:spcBef>
              <a:spcAft>
                <a:spcPts val="600"/>
              </a:spcAft>
              <a:buFont typeface="Arial" panose="020B0604020202020204" pitchFamily="34" charset="0"/>
              <a:buChar char="•"/>
              <a:defRPr/>
            </a:pPr>
            <a:r>
              <a:rPr lang="en-US" altLang="en-US" sz="1400" dirty="0" smtClean="0"/>
              <a:t>Wakefield – bus routes p19</a:t>
            </a:r>
          </a:p>
        </p:txBody>
      </p:sp>
      <p:sp>
        <p:nvSpPr>
          <p:cNvPr id="8196"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03B51F-97CF-4E7F-A8A2-66035CB425D3}" type="slidenum">
              <a:rPr lang="en-GB" altLang="en-US" smtClean="0"/>
              <a:pPr/>
              <a:t>31</a:t>
            </a:fld>
            <a:endParaRPr lang="en-GB" altLang="en-US" smtClean="0"/>
          </a:p>
        </p:txBody>
      </p:sp>
    </p:spTree>
    <p:extLst>
      <p:ext uri="{BB962C8B-B14F-4D97-AF65-F5344CB8AC3E}">
        <p14:creationId xmlns:p14="http://schemas.microsoft.com/office/powerpoint/2010/main" xmlns="" val="268218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285750" indent="-285750" eaLnBrk="1" hangingPunct="1">
              <a:spcBef>
                <a:spcPts val="600"/>
              </a:spcBef>
              <a:spcAft>
                <a:spcPts val="600"/>
              </a:spcAft>
              <a:buFont typeface="Arial" panose="020B0604020202020204" pitchFamily="34" charset="0"/>
              <a:buChar char="•"/>
              <a:defRPr/>
            </a:pPr>
            <a:r>
              <a:rPr lang="en-US" altLang="en-US" dirty="0" smtClean="0"/>
              <a:t>deep dive - offender health, tobacco, alcohol etc </a:t>
            </a:r>
            <a:r>
              <a:rPr lang="en-US" altLang="en-US" dirty="0" err="1" smtClean="0"/>
              <a:t>etc</a:t>
            </a:r>
            <a:endParaRPr lang="en-US" altLang="en-US" dirty="0" smtClean="0"/>
          </a:p>
          <a:p>
            <a:pPr marL="285750" indent="-285750" eaLnBrk="1" hangingPunct="1">
              <a:spcBef>
                <a:spcPts val="600"/>
              </a:spcBef>
              <a:spcAft>
                <a:spcPts val="600"/>
              </a:spcAft>
              <a:buFont typeface="Arial" panose="020B0604020202020204" pitchFamily="34" charset="0"/>
              <a:buChar char="•"/>
              <a:defRPr/>
            </a:pPr>
            <a:r>
              <a:rPr lang="en-US" altLang="en-US" dirty="0" smtClean="0"/>
              <a:t>Different lens – Suffolk – children through movement</a:t>
            </a:r>
          </a:p>
          <a:p>
            <a:pPr marL="285750" indent="-285750" eaLnBrk="1" hangingPunct="1">
              <a:spcBef>
                <a:spcPts val="600"/>
              </a:spcBef>
              <a:spcAft>
                <a:spcPts val="600"/>
              </a:spcAft>
              <a:buFont typeface="Arial" panose="020B0604020202020204" pitchFamily="34" charset="0"/>
              <a:buChar char="•"/>
              <a:defRPr/>
            </a:pPr>
            <a:r>
              <a:rPr lang="en-US" altLang="en-US" dirty="0" smtClean="0"/>
              <a:t>Bringing in wider issues – Suffolk – planning; RTIs etc</a:t>
            </a:r>
          </a:p>
          <a:p>
            <a:pPr>
              <a:defRPr/>
            </a:pPr>
            <a:endParaRPr lang="en-GB" dirty="0"/>
          </a:p>
        </p:txBody>
      </p:sp>
      <p:sp>
        <p:nvSpPr>
          <p:cNvPr id="1024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754541-5324-4FFE-BD70-BF827283232A}" type="slidenum">
              <a:rPr lang="en-GB" altLang="en-US" smtClean="0"/>
              <a:pPr/>
              <a:t>32</a:t>
            </a:fld>
            <a:endParaRPr lang="en-GB" altLang="en-US" smtClean="0"/>
          </a:p>
        </p:txBody>
      </p:sp>
    </p:spTree>
    <p:extLst>
      <p:ext uri="{BB962C8B-B14F-4D97-AF65-F5344CB8AC3E}">
        <p14:creationId xmlns:p14="http://schemas.microsoft.com/office/powerpoint/2010/main" xmlns="" val="309270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xmlns="" val="247824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49557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75"/>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5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5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5" y="260356"/>
            <a:ext cx="2070100" cy="648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260356"/>
            <a:ext cx="6057900" cy="648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78870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5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5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5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3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5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5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52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5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xmlns="" val="247824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89507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6931556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64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628775"/>
            <a:ext cx="4064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1385080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73359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7586475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793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606393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56672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49557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60350"/>
            <a:ext cx="2070100" cy="648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260350"/>
            <a:ext cx="6057900" cy="648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78870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8313" y="3613150"/>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noChangeArrowheads="1"/>
          </p:cNvSpPr>
          <p:nvPr>
            <p:ph type="ftr" sz="quarter" idx="10"/>
          </p:nvPr>
        </p:nvSpPr>
        <p:spPr>
          <a:xfrm>
            <a:off x="179388" y="6308725"/>
            <a:ext cx="1728787" cy="288925"/>
          </a:xfrm>
          <a:prstGeom prst="rect">
            <a:avLst/>
          </a:prstGeom>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24304457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847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noChangeArrowheads="1"/>
          </p:cNvSpPr>
          <p:nvPr>
            <p:ph type="ftr" sz="quarter" idx="10"/>
          </p:nvPr>
        </p:nvSpPr>
        <p:spPr>
          <a:xfrm>
            <a:off x="179388" y="6308725"/>
            <a:ext cx="1728787" cy="288925"/>
          </a:xfrm>
          <a:prstGeom prst="rect">
            <a:avLst/>
          </a:prstGeom>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223951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noChangeArrowheads="1"/>
          </p:cNvSpPr>
          <p:nvPr>
            <p:ph type="ftr" sz="quarter" idx="10"/>
          </p:nvPr>
        </p:nvSpPr>
        <p:spPr>
          <a:xfrm>
            <a:off x="179388" y="6308725"/>
            <a:ext cx="1728787" cy="288925"/>
          </a:xfrm>
          <a:prstGeom prst="rect">
            <a:avLst/>
          </a:prstGeom>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16215237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3" y="3613150"/>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noChangeArrowheads="1"/>
          </p:cNvSpPr>
          <p:nvPr>
            <p:ph type="ftr" sz="quarter" idx="10"/>
          </p:nvPr>
        </p:nvSpPr>
        <p:spPr>
          <a:xfrm>
            <a:off x="179388" y="6308725"/>
            <a:ext cx="1728787" cy="288925"/>
          </a:xfrm>
          <a:prstGeom prst="rect">
            <a:avLst/>
          </a:prstGeom>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16748547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F448E-89BB-4222-9891-6E8313F26D9F}"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5" name="Footer Placeholder 4"/>
          <p:cNvSpPr>
            <a:spLocks noGrp="1"/>
          </p:cNvSpPr>
          <p:nvPr>
            <p:ph type="ftr" sz="quarter" idx="11"/>
          </p:nvPr>
        </p:nvSpPr>
        <p:spPr/>
        <p:txBody>
          <a:bodyPr/>
          <a:lstStyle/>
          <a:p>
            <a:pPr>
              <a:defRPr/>
            </a:pPr>
            <a:r>
              <a:rPr lang="en-GB" altLang="en-US" smtClean="0"/>
              <a:t>www.adph.org.uk</a:t>
            </a:r>
            <a:endParaRPr lang="en-GB" altLang="en-US"/>
          </a:p>
        </p:txBody>
      </p:sp>
      <p:sp>
        <p:nvSpPr>
          <p:cNvPr id="6" name="Slide Number Placeholder 5"/>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5" name="Footer Placeholder 4"/>
          <p:cNvSpPr>
            <a:spLocks noGrp="1"/>
          </p:cNvSpPr>
          <p:nvPr>
            <p:ph type="ftr" sz="quarter" idx="11"/>
          </p:nvPr>
        </p:nvSpPr>
        <p:spPr/>
        <p:txBody>
          <a:bodyPr/>
          <a:lstStyle/>
          <a:p>
            <a:pPr>
              <a:defRPr/>
            </a:pPr>
            <a:r>
              <a:rPr lang="en-GB" altLang="en-US" smtClean="0"/>
              <a:t>www.adph.org.uk</a:t>
            </a:r>
            <a:endParaRPr lang="en-GB" altLang="en-US"/>
          </a:p>
        </p:txBody>
      </p:sp>
      <p:sp>
        <p:nvSpPr>
          <p:cNvPr id="6" name="Slide Number Placeholder 5"/>
          <p:cNvSpPr>
            <a:spLocks noGrp="1"/>
          </p:cNvSpPr>
          <p:nvPr>
            <p:ph type="sldNum" sz="quarter" idx="12"/>
          </p:nvPr>
        </p:nvSpPr>
        <p:spPr/>
        <p:txBody>
          <a:bodyPr/>
          <a:lstStyle/>
          <a:p>
            <a:fld id="{7E2F448E-89BB-4222-9891-6E8313F26D9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6" name="Footer Placeholder 5"/>
          <p:cNvSpPr>
            <a:spLocks noGrp="1"/>
          </p:cNvSpPr>
          <p:nvPr>
            <p:ph type="ftr" sz="quarter" idx="11"/>
          </p:nvPr>
        </p:nvSpPr>
        <p:spPr/>
        <p:txBody>
          <a:bodyPr/>
          <a:lstStyle/>
          <a:p>
            <a:pPr>
              <a:defRPr/>
            </a:pPr>
            <a:r>
              <a:rPr lang="en-GB" altLang="en-US" smtClean="0"/>
              <a:t>www.adph.org.uk</a:t>
            </a:r>
            <a:endParaRPr lang="en-GB" altLang="en-US"/>
          </a:p>
        </p:txBody>
      </p:sp>
      <p:sp>
        <p:nvSpPr>
          <p:cNvPr id="7" name="Slide Number Placeholder 6"/>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8" name="Footer Placeholder 7"/>
          <p:cNvSpPr>
            <a:spLocks noGrp="1"/>
          </p:cNvSpPr>
          <p:nvPr>
            <p:ph type="ftr" sz="quarter" idx="11"/>
          </p:nvPr>
        </p:nvSpPr>
        <p:spPr/>
        <p:txBody>
          <a:bodyPr/>
          <a:lstStyle/>
          <a:p>
            <a:pPr>
              <a:defRPr/>
            </a:pPr>
            <a:r>
              <a:rPr lang="en-GB" altLang="en-US" smtClean="0"/>
              <a:t>www.adph.org.uk</a:t>
            </a:r>
            <a:endParaRPr lang="en-GB" altLang="en-US"/>
          </a:p>
        </p:txBody>
      </p:sp>
      <p:sp>
        <p:nvSpPr>
          <p:cNvPr id="9" name="Slide Number Placeholder 8"/>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4" name="Footer Placeholder 3"/>
          <p:cNvSpPr>
            <a:spLocks noGrp="1"/>
          </p:cNvSpPr>
          <p:nvPr>
            <p:ph type="ftr" sz="quarter" idx="11"/>
          </p:nvPr>
        </p:nvSpPr>
        <p:spPr/>
        <p:txBody>
          <a:bodyPr/>
          <a:lstStyle/>
          <a:p>
            <a:pPr>
              <a:defRPr/>
            </a:pPr>
            <a:r>
              <a:rPr lang="en-GB" altLang="en-US" smtClean="0"/>
              <a:t>www.adph.org.uk</a:t>
            </a:r>
            <a:endParaRPr lang="en-GB" altLang="en-US"/>
          </a:p>
        </p:txBody>
      </p:sp>
      <p:sp>
        <p:nvSpPr>
          <p:cNvPr id="5" name="Slide Number Placeholder 4"/>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3" name="Footer Placeholder 2"/>
          <p:cNvSpPr>
            <a:spLocks noGrp="1"/>
          </p:cNvSpPr>
          <p:nvPr>
            <p:ph type="ftr" sz="quarter" idx="11"/>
          </p:nvPr>
        </p:nvSpPr>
        <p:spPr/>
        <p:txBody>
          <a:bodyPr/>
          <a:lstStyle/>
          <a:p>
            <a:pPr>
              <a:defRPr/>
            </a:pPr>
            <a:r>
              <a:rPr lang="en-GB" altLang="en-US" smtClean="0"/>
              <a:t>www.adph.org.uk</a:t>
            </a:r>
            <a:endParaRPr lang="en-GB" altLang="en-US"/>
          </a:p>
        </p:txBody>
      </p:sp>
      <p:sp>
        <p:nvSpPr>
          <p:cNvPr id="4" name="Slide Number Placeholder 3"/>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6" name="Footer Placeholder 5"/>
          <p:cNvSpPr>
            <a:spLocks noGrp="1"/>
          </p:cNvSpPr>
          <p:nvPr>
            <p:ph type="ftr" sz="quarter" idx="11"/>
          </p:nvPr>
        </p:nvSpPr>
        <p:spPr/>
        <p:txBody>
          <a:bodyPr/>
          <a:lstStyle/>
          <a:p>
            <a:pPr>
              <a:defRPr/>
            </a:pPr>
            <a:r>
              <a:rPr lang="en-GB" altLang="en-US" smtClean="0"/>
              <a:t>www.adph.org.uk</a:t>
            </a:r>
            <a:endParaRPr lang="en-GB" altLang="en-US"/>
          </a:p>
        </p:txBody>
      </p:sp>
      <p:sp>
        <p:nvSpPr>
          <p:cNvPr id="7" name="Slide Number Placeholder 6"/>
          <p:cNvSpPr>
            <a:spLocks noGrp="1"/>
          </p:cNvSpPr>
          <p:nvPr>
            <p:ph type="sldNum" sz="quarter" idx="12"/>
          </p:nvPr>
        </p:nvSpPr>
        <p:spPr/>
        <p:txBody>
          <a:bodyPr/>
          <a:lstStyle/>
          <a:p>
            <a:fld id="{7E2F448E-89BB-4222-9891-6E8313F26D9F}"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E0851DF-3CD6-4174-B395-4712D5108C71}" type="datetimeFigureOut">
              <a:rPr lang="en-GB" smtClean="0"/>
              <a:pPr/>
              <a:t>17/06/2014</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r>
              <a:rPr lang="en-GB" altLang="en-US" smtClean="0"/>
              <a:t>www.adph.org.uk</a:t>
            </a:r>
            <a:endParaRPr lang="en-GB" altLang="en-US"/>
          </a:p>
        </p:txBody>
      </p:sp>
      <p:sp>
        <p:nvSpPr>
          <p:cNvPr id="7" name="Slide Number Placeholder 6"/>
          <p:cNvSpPr>
            <a:spLocks noGrp="1"/>
          </p:cNvSpPr>
          <p:nvPr>
            <p:ph type="sldNum" sz="quarter" idx="12"/>
          </p:nvPr>
        </p:nvSpPr>
        <p:spPr>
          <a:xfrm>
            <a:off x="8339328" y="1170432"/>
            <a:ext cx="733864" cy="201168"/>
          </a:xfrm>
        </p:spPr>
        <p:txBody>
          <a:bodyPr/>
          <a:lstStyle/>
          <a:p>
            <a:fld id="{7E2F448E-89BB-4222-9891-6E8313F26D9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5" name="Footer Placeholder 4"/>
          <p:cNvSpPr>
            <a:spLocks noGrp="1"/>
          </p:cNvSpPr>
          <p:nvPr>
            <p:ph type="ftr" sz="quarter" idx="11"/>
          </p:nvPr>
        </p:nvSpPr>
        <p:spPr/>
        <p:txBody>
          <a:bodyPr/>
          <a:lstStyle/>
          <a:p>
            <a:pPr>
              <a:defRPr/>
            </a:pPr>
            <a:r>
              <a:rPr lang="en-GB" altLang="en-US" smtClean="0"/>
              <a:t>www.adph.org.uk</a:t>
            </a:r>
            <a:endParaRPr lang="en-GB" altLang="en-US"/>
          </a:p>
        </p:txBody>
      </p:sp>
      <p:sp>
        <p:nvSpPr>
          <p:cNvPr id="6" name="Slide Number Placeholder 5"/>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0851DF-3CD6-4174-B395-4712D5108C71}" type="datetimeFigureOut">
              <a:rPr lang="en-GB" smtClean="0"/>
              <a:pPr/>
              <a:t>17/06/2014</a:t>
            </a:fld>
            <a:endParaRPr lang="en-GB"/>
          </a:p>
        </p:txBody>
      </p:sp>
      <p:sp>
        <p:nvSpPr>
          <p:cNvPr id="5" name="Footer Placeholder 4"/>
          <p:cNvSpPr>
            <a:spLocks noGrp="1"/>
          </p:cNvSpPr>
          <p:nvPr>
            <p:ph type="ftr" sz="quarter" idx="11"/>
          </p:nvPr>
        </p:nvSpPr>
        <p:spPr>
          <a:xfrm>
            <a:off x="2640597" y="6377459"/>
            <a:ext cx="3836404" cy="365125"/>
          </a:xfrm>
        </p:spPr>
        <p:txBody>
          <a:bodyPr/>
          <a:lstStyle/>
          <a:p>
            <a:pPr>
              <a:defRPr/>
            </a:pPr>
            <a:r>
              <a:rPr lang="en-GB" altLang="en-US" smtClean="0"/>
              <a:t>www.adph.org.uk</a:t>
            </a:r>
            <a:endParaRPr lang="en-GB" altLang="en-US"/>
          </a:p>
        </p:txBody>
      </p:sp>
      <p:sp>
        <p:nvSpPr>
          <p:cNvPr id="6" name="Slide Number Placeholder 5"/>
          <p:cNvSpPr>
            <a:spLocks noGrp="1"/>
          </p:cNvSpPr>
          <p:nvPr>
            <p:ph type="sldNum" sz="quarter" idx="12"/>
          </p:nvPr>
        </p:nvSpPr>
        <p:spPr/>
        <p:txBody>
          <a:bodyPr/>
          <a:lstStyle/>
          <a:p>
            <a:fld id="{7E2F448E-89BB-4222-9891-6E8313F26D9F}"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375" y="476250"/>
            <a:ext cx="1944688"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684213" y="2565400"/>
            <a:ext cx="7772400" cy="1470025"/>
          </a:xfrm>
        </p:spPr>
        <p:txBody>
          <a:bodyPr/>
          <a:lstStyle>
            <a:lvl1pPr>
              <a:defRPr/>
            </a:lvl1pPr>
          </a:lstStyle>
          <a:p>
            <a:pPr lvl="0"/>
            <a:r>
              <a:rPr lang="en-GB" altLang="en-US" noProof="0" smtClean="0"/>
              <a:t>Association of Directors of Public Health (ADPH)</a:t>
            </a:r>
          </a:p>
        </p:txBody>
      </p:sp>
      <p:sp>
        <p:nvSpPr>
          <p:cNvPr id="19459" name="Rectangle 3"/>
          <p:cNvSpPr>
            <a:spLocks noGrp="1" noChangeArrowheads="1"/>
          </p:cNvSpPr>
          <p:nvPr>
            <p:ph type="subTitle" idx="1"/>
          </p:nvPr>
        </p:nvSpPr>
        <p:spPr>
          <a:xfrm>
            <a:off x="1403350" y="4581525"/>
            <a:ext cx="6400800" cy="1223963"/>
          </a:xfrm>
        </p:spPr>
        <p:txBody>
          <a:bodyPr/>
          <a:lstStyle>
            <a:lvl1pPr marL="0" indent="0" algn="ctr">
              <a:buFontTx/>
              <a:buNone/>
              <a:defRPr sz="3600" i="1"/>
            </a:lvl1pPr>
          </a:lstStyle>
          <a:p>
            <a:pPr lvl="0"/>
            <a:r>
              <a:rPr lang="en-GB" altLang="en-US" noProof="0" smtClean="0"/>
              <a:t>Click to edit Master subtitle style</a:t>
            </a:r>
          </a:p>
        </p:txBody>
      </p:sp>
    </p:spTree>
    <p:extLst>
      <p:ext uri="{BB962C8B-B14F-4D97-AF65-F5344CB8AC3E}">
        <p14:creationId xmlns:p14="http://schemas.microsoft.com/office/powerpoint/2010/main" xmlns="" val="34957742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152869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6356750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3542219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17322732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12718247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2833326181"/>
      </p:ext>
    </p:extLst>
  </p:cSld>
  <p:clrMapOvr>
    <a:masterClrMapping/>
  </p:clrMapOvr>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371524393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17184692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523481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60350"/>
            <a:ext cx="2070100" cy="5184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260350"/>
            <a:ext cx="6057900" cy="518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www.adph.org.uk</a:t>
            </a:r>
          </a:p>
        </p:txBody>
      </p:sp>
    </p:spTree>
    <p:extLst>
      <p:ext uri="{BB962C8B-B14F-4D97-AF65-F5344CB8AC3E}">
        <p14:creationId xmlns:p14="http://schemas.microsoft.com/office/powerpoint/2010/main" xmlns="" val="42417619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8313" y="3613150"/>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smtClean="0"/>
              <a:t>www.adph.org.uk</a:t>
            </a:r>
            <a:endParaRPr lang="en-GB" altLang="en-US"/>
          </a:p>
        </p:txBody>
      </p:sp>
    </p:spTree>
    <p:extLst>
      <p:ext uri="{BB962C8B-B14F-4D97-AF65-F5344CB8AC3E}">
        <p14:creationId xmlns:p14="http://schemas.microsoft.com/office/powerpoint/2010/main" xmlns="" val="24304457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847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smtClean="0"/>
              <a:t>www.adph.org.uk</a:t>
            </a:r>
            <a:endParaRPr lang="en-GB" altLang="en-US"/>
          </a:p>
        </p:txBody>
      </p:sp>
    </p:spTree>
    <p:extLst>
      <p:ext uri="{BB962C8B-B14F-4D97-AF65-F5344CB8AC3E}">
        <p14:creationId xmlns:p14="http://schemas.microsoft.com/office/powerpoint/2010/main" xmlns="" val="2239510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628775"/>
            <a:ext cx="4064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smtClean="0"/>
              <a:t>www.adph.org.uk</a:t>
            </a:r>
            <a:endParaRPr lang="en-GB" altLang="en-US"/>
          </a:p>
        </p:txBody>
      </p:sp>
    </p:spTree>
    <p:extLst>
      <p:ext uri="{BB962C8B-B14F-4D97-AF65-F5344CB8AC3E}">
        <p14:creationId xmlns:p14="http://schemas.microsoft.com/office/powerpoint/2010/main" xmlns="" val="16215237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3" y="3613150"/>
            <a:ext cx="8280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smtClean="0"/>
              <a:t>www.adph.org.uk</a:t>
            </a:r>
            <a:endParaRPr lang="en-GB" altLang="en-US"/>
          </a:p>
        </p:txBody>
      </p:sp>
    </p:spTree>
    <p:extLst>
      <p:ext uri="{BB962C8B-B14F-4D97-AF65-F5344CB8AC3E}">
        <p14:creationId xmlns:p14="http://schemas.microsoft.com/office/powerpoint/2010/main" xmlns="" val="167485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89507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6931556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5"/>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64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4" y="1628775"/>
            <a:ext cx="4064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1385080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35"/>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6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73359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2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2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2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5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7586475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1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1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17"/>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793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6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60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606393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05"/>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3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5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59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58863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56672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9218825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6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755897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31264165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26686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6118538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01586350"/>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5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8642727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5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708740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41410202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593F3-D8FD-498A-8254-791790E19187}" type="datetimeFigureOut">
              <a:rPr lang="en-GB" smtClean="0"/>
              <a:pPr/>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236423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image" Target="../media/image2.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image" Target="../media/image1.png"/><Relationship Id="rId2" Type="http://schemas.openxmlformats.org/officeDocument/2006/relationships/slideLayout" Target="../slideLayouts/slideLayout145.xml"/><Relationship Id="rId16" Type="http://schemas.openxmlformats.org/officeDocument/2006/relationships/theme" Target="../theme/theme14.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image" Target="../media/image4.png"/><Relationship Id="rId2" Type="http://schemas.openxmlformats.org/officeDocument/2006/relationships/slideLayout" Target="../slideLayouts/slideLayout171.xml"/><Relationship Id="rId16" Type="http://schemas.openxmlformats.org/officeDocument/2006/relationships/theme" Target="../theme/theme16.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14" cstate="print">
            <a:lum/>
            <a:alphaModFix/>
          </a:blip>
          <a:srcRect/>
          <a:stretch>
            <a:fillRect/>
          </a:stretch>
        </p:blipFill>
        <p:spPr>
          <a:xfrm>
            <a:off x="3635279" y="476280"/>
            <a:ext cx="1944720" cy="1924200"/>
          </a:xfrm>
          <a:prstGeom prst="rect">
            <a:avLst/>
          </a:prstGeom>
          <a:noFill/>
          <a:ln>
            <a:noFill/>
          </a:ln>
        </p:spPr>
      </p:pic>
      <p:sp>
        <p:nvSpPr>
          <p:cNvPr id="3" name="Title Placeholder 2"/>
          <p:cNvSpPr txBox="1">
            <a:spLocks noGrp="1"/>
          </p:cNvSpPr>
          <p:nvPr>
            <p:ph type="title"/>
          </p:nvPr>
        </p:nvSpPr>
        <p:spPr>
          <a:xfrm>
            <a:off x="468360" y="259920"/>
            <a:ext cx="8229600" cy="1143360"/>
          </a:xfrm>
          <a:prstGeom prst="rect">
            <a:avLst/>
          </a:prstGeom>
          <a:noFill/>
          <a:ln>
            <a:noFill/>
          </a:ln>
        </p:spPr>
        <p:txBody>
          <a:bodyPr vert="horz" lIns="90000" tIns="46800" rIns="90000" bIns="46800" anchor="ctr" anchorCtr="0" compatLnSpc="1"/>
          <a:lstStyle>
            <a:defPPr lvl="0">
              <a:buNone/>
            </a:defPPr>
            <a:lvl1pPr lvl="0">
              <a:buNone/>
            </a:lvl1pPr>
          </a:lstStyle>
          <a:p>
            <a:endParaRPr lang="en-GB"/>
          </a:p>
        </p:txBody>
      </p:sp>
      <p:sp>
        <p:nvSpPr>
          <p:cNvPr id="4" name="Text Placeholder 3"/>
          <p:cNvSpPr txBox="1">
            <a:spLocks noGrp="1"/>
          </p:cNvSpPr>
          <p:nvPr>
            <p:ph type="body" idx="1"/>
          </p:nvPr>
        </p:nvSpPr>
        <p:spPr>
          <a:xfrm>
            <a:off x="468000" y="1628287"/>
            <a:ext cx="8280360" cy="5120639"/>
          </a:xfrm>
          <a:prstGeom prst="rect">
            <a:avLst/>
          </a:prstGeom>
          <a:noFill/>
          <a:ln>
            <a:noFill/>
          </a:ln>
        </p:spPr>
        <p:txBody>
          <a:bodyPr vert="horz" lIns="90000" tIns="46800" rIns="90000" bIns="46800" anchor="t" anchorCtr="0" compatLnSpc="1"/>
          <a:lstStyle>
            <a:defPPr marL="342720" marR="0" lvl="0" indent="-342720" algn="l" rtl="0" hangingPunct="0">
              <a:lnSpc>
                <a:spcPct val="100000"/>
              </a:lnSpc>
              <a:spcBef>
                <a:spcPts val="998"/>
              </a:spcBef>
              <a:spcAft>
                <a:spcPts val="0"/>
              </a:spcAft>
              <a:buClr>
                <a:srgbClr val="000000"/>
              </a:buClr>
              <a:buSzPct val="100000"/>
              <a:buFont typeface="Garamond"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4000" b="1" i="0" u="none" strike="noStrike" kern="1200" baseline="0">
                <a:ln>
                  <a:noFill/>
                </a:ln>
                <a:solidFill>
                  <a:srgbClr val="000000"/>
                </a:solidFill>
                <a:latin typeface="Garamond" pitchFamily="18"/>
                <a:ea typeface="WenQuanYi Zen Hei" pitchFamily="2"/>
                <a:cs typeface="Lohit Devanagari" pitchFamily="2"/>
              </a:defRPr>
            </a:defPPr>
            <a:lvl1pPr marL="342720" marR="0" lvl="0" indent="-342720" algn="l" rtl="0" hangingPunct="0">
              <a:lnSpc>
                <a:spcPct val="100000"/>
              </a:lnSpc>
              <a:spcBef>
                <a:spcPts val="998"/>
              </a:spcBef>
              <a:spcAft>
                <a:spcPts val="0"/>
              </a:spcAft>
              <a:buClr>
                <a:srgbClr val="000000"/>
              </a:buClr>
              <a:buSzPct val="100000"/>
              <a:buFont typeface="Garamond"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4000" b="1" i="0" u="none" strike="noStrike" kern="1200" baseline="0">
                <a:ln>
                  <a:noFill/>
                </a:ln>
                <a:solidFill>
                  <a:srgbClr val="000000"/>
                </a:solidFill>
                <a:latin typeface="Garamond" pitchFamily="18"/>
                <a:ea typeface="WenQuanYi Zen Hei" pitchFamily="2"/>
                <a:cs typeface="Lohit Devanagari" pitchFamily="2"/>
              </a:defRPr>
            </a:lvl1pPr>
            <a:lvl2pPr marL="742680" marR="0" lvl="1" indent="-285480" algn="l" rtl="0" hangingPunct="0">
              <a:lnSpc>
                <a:spcPct val="100000"/>
              </a:lnSpc>
              <a:spcBef>
                <a:spcPts val="899"/>
              </a:spcBef>
              <a:spcAft>
                <a:spcPts val="0"/>
              </a:spcAft>
              <a:buClr>
                <a:srgbClr val="000000"/>
              </a:buClr>
              <a:buSzPct val="100000"/>
              <a:buFont typeface="Garamond"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3600" b="1" i="0" u="none" strike="noStrike" kern="1200" baseline="0">
                <a:ln>
                  <a:noFill/>
                </a:ln>
                <a:solidFill>
                  <a:srgbClr val="000000"/>
                </a:solidFill>
                <a:latin typeface="Garamond" pitchFamily="18"/>
                <a:ea typeface="WenQuanYi Zen Hei" pitchFamily="2"/>
                <a:cs typeface="Lohit Devanagari" pitchFamily="2"/>
              </a:defRPr>
            </a:lvl2pPr>
            <a:lvl3pPr marL="1143000" marR="0" lvl="2" indent="-228600" algn="l" rtl="0" hangingPunct="0">
              <a:lnSpc>
                <a:spcPct val="100000"/>
              </a:lnSpc>
              <a:spcBef>
                <a:spcPts val="7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 pos="8915399" algn="l"/>
              </a:tabLst>
              <a:defRPr lang="en-GB" sz="3200" b="1" i="0" u="none" strike="noStrike" kern="1200" baseline="0">
                <a:ln>
                  <a:noFill/>
                </a:ln>
                <a:solidFill>
                  <a:srgbClr val="000000"/>
                </a:solidFill>
                <a:latin typeface="Garamond" pitchFamily="18"/>
                <a:ea typeface="WenQuanYi Zen Hei" pitchFamily="2"/>
                <a:cs typeface="Lohit Devanagari" pitchFamily="2"/>
              </a:defRPr>
            </a:lvl3pPr>
            <a:lvl4pPr marL="1600199" marR="0" lvl="3" indent="-228600" algn="l" rtl="0" hangingPunct="0">
              <a:lnSpc>
                <a:spcPct val="100000"/>
              </a:lnSpc>
              <a:spcBef>
                <a:spcPts val="499"/>
              </a:spcBef>
              <a:spcAft>
                <a:spcPts val="0"/>
              </a:spcAft>
              <a:buClr>
                <a:srgbClr val="000000"/>
              </a:buClr>
              <a:buSzPct val="100000"/>
              <a:buFont typeface="Garamond" pitchFamily="18"/>
              <a:buChar char="–"/>
              <a:tabLst>
                <a:tab pos="228600" algn="l"/>
                <a:tab pos="1143000" algn="l"/>
                <a:tab pos="2057400" algn="l"/>
                <a:tab pos="2971800" algn="l"/>
                <a:tab pos="3886200" algn="l"/>
                <a:tab pos="4800600" algn="l"/>
                <a:tab pos="5715000" algn="l"/>
                <a:tab pos="6629400" algn="l"/>
                <a:tab pos="7543799" algn="l"/>
                <a:tab pos="8458200" algn="l"/>
              </a:tabLst>
              <a:defRPr lang="en-GB" sz="2000" b="1" i="0" u="none" strike="noStrike" kern="1200" baseline="0">
                <a:ln>
                  <a:noFill/>
                </a:ln>
                <a:solidFill>
                  <a:srgbClr val="000000"/>
                </a:solidFill>
                <a:latin typeface="Garamond" pitchFamily="18"/>
                <a:ea typeface="WenQuanYi Zen Hei" pitchFamily="2"/>
                <a:cs typeface="Lohit Devanagari" pitchFamily="2"/>
              </a:defRPr>
            </a:lvl4pPr>
            <a:lvl5pPr marL="2057400" marR="0" lvl="4"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5pPr>
            <a:lvl6pPr marL="2057400" marR="0" lvl="5"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6pPr>
            <a:lvl7pPr marL="2057400" marR="0" lvl="6"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7pPr>
            <a:lvl8pPr marL="2057400" marR="0" lvl="7"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8pPr>
            <a:lvl9pPr marL="2057400" marR="0" lvl="8"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000" b="1" i="0" u="none" strike="noStrike" kern="1200" baseline="0">
          <a:ln>
            <a:noFill/>
          </a:ln>
          <a:solidFill>
            <a:srgbClr val="000000"/>
          </a:solidFill>
          <a:latin typeface="Garamond" pitchFamily="18"/>
        </a:defRPr>
      </a:lvl1pPr>
    </p:titleStyle>
    <p:bodyStyle>
      <a:lvl1pPr marL="0" marR="0" indent="0" algn="l" rtl="0" hangingPunct="0">
        <a:lnSpc>
          <a:spcPct val="100000"/>
        </a:lnSpc>
        <a:spcBef>
          <a:spcPts val="998"/>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4000" b="1" i="0" u="none" strike="noStrike" kern="1200" baseline="0">
          <a:ln>
            <a:noFill/>
          </a:ln>
          <a:solidFill>
            <a:srgbClr val="000000"/>
          </a:solidFill>
          <a:latin typeface="Garamond" pitchFamily="18"/>
        </a:defRPr>
      </a:lvl1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4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4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4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4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4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4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4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4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17" cstate="print"/>
          <a:stretch>
            <a:fillRect/>
          </a:stretch>
        </a:blip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18" cstate="print">
            <a:lum/>
            <a:alphaModFix/>
          </a:blip>
          <a:srcRect/>
          <a:stretch>
            <a:fillRect/>
          </a:stretch>
        </p:blipFill>
        <p:spPr>
          <a:xfrm>
            <a:off x="3635279" y="476280"/>
            <a:ext cx="1944720" cy="1924200"/>
          </a:xfrm>
          <a:prstGeom prst="rect">
            <a:avLst/>
          </a:prstGeom>
          <a:noFill/>
          <a:ln>
            <a:noFill/>
          </a:ln>
        </p:spPr>
      </p:pic>
      <p:sp>
        <p:nvSpPr>
          <p:cNvPr id="3" name="Title Placeholder 2"/>
          <p:cNvSpPr txBox="1">
            <a:spLocks noGrp="1"/>
          </p:cNvSpPr>
          <p:nvPr>
            <p:ph type="title"/>
          </p:nvPr>
        </p:nvSpPr>
        <p:spPr>
          <a:xfrm>
            <a:off x="468360" y="259920"/>
            <a:ext cx="8229600" cy="1143360"/>
          </a:xfrm>
          <a:prstGeom prst="rect">
            <a:avLst/>
          </a:prstGeom>
          <a:noFill/>
          <a:ln>
            <a:noFill/>
          </a:ln>
        </p:spPr>
        <p:txBody>
          <a:bodyPr vert="horz" lIns="90000" tIns="46800" rIns="90000" bIns="46800" anchor="ctr" anchorCtr="0" compatLnSpc="1"/>
          <a:lstStyle>
            <a:defPPr lvl="0">
              <a:buNone/>
            </a:defPPr>
            <a:lvl1pPr lvl="0">
              <a:buNone/>
            </a:lvl1pPr>
          </a:lstStyle>
          <a:p>
            <a:endParaRPr lang="en-GB"/>
          </a:p>
        </p:txBody>
      </p:sp>
      <p:sp>
        <p:nvSpPr>
          <p:cNvPr id="4" name="Text Placeholder 3"/>
          <p:cNvSpPr txBox="1">
            <a:spLocks noGrp="1"/>
          </p:cNvSpPr>
          <p:nvPr>
            <p:ph type="body" idx="1"/>
          </p:nvPr>
        </p:nvSpPr>
        <p:spPr>
          <a:xfrm>
            <a:off x="468000" y="1628280"/>
            <a:ext cx="8280360" cy="5120639"/>
          </a:xfrm>
          <a:prstGeom prst="rect">
            <a:avLst/>
          </a:prstGeom>
          <a:noFill/>
          <a:ln>
            <a:noFill/>
          </a:ln>
        </p:spPr>
        <p:txBody>
          <a:bodyPr vert="horz" lIns="90000" tIns="46800" rIns="90000" bIns="46800" anchor="t" anchorCtr="0" compatLnSpc="1"/>
          <a:lstStyle>
            <a:defPPr marL="342720" marR="0" lvl="0" indent="-342720" algn="l" rtl="0" hangingPunct="0">
              <a:lnSpc>
                <a:spcPct val="100000"/>
              </a:lnSpc>
              <a:spcBef>
                <a:spcPts val="998"/>
              </a:spcBef>
              <a:spcAft>
                <a:spcPts val="0"/>
              </a:spcAft>
              <a:buClr>
                <a:srgbClr val="000000"/>
              </a:buClr>
              <a:buSzPct val="100000"/>
              <a:buFont typeface="Garamond"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4000" b="1" i="0" u="none" strike="noStrike" kern="1200" baseline="0">
                <a:ln>
                  <a:noFill/>
                </a:ln>
                <a:solidFill>
                  <a:srgbClr val="000000"/>
                </a:solidFill>
                <a:latin typeface="Garamond" pitchFamily="18"/>
                <a:ea typeface="WenQuanYi Zen Hei" pitchFamily="2"/>
                <a:cs typeface="Lohit Devanagari" pitchFamily="2"/>
              </a:defRPr>
            </a:defPPr>
            <a:lvl1pPr marL="342720" marR="0" lvl="0" indent="-342720" algn="l" rtl="0" hangingPunct="0">
              <a:lnSpc>
                <a:spcPct val="100000"/>
              </a:lnSpc>
              <a:spcBef>
                <a:spcPts val="998"/>
              </a:spcBef>
              <a:spcAft>
                <a:spcPts val="0"/>
              </a:spcAft>
              <a:buClr>
                <a:srgbClr val="000000"/>
              </a:buClr>
              <a:buSzPct val="100000"/>
              <a:buFont typeface="Garamond"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4000" b="1" i="0" u="none" strike="noStrike" kern="1200" baseline="0">
                <a:ln>
                  <a:noFill/>
                </a:ln>
                <a:solidFill>
                  <a:srgbClr val="000000"/>
                </a:solidFill>
                <a:latin typeface="Garamond" pitchFamily="18"/>
                <a:ea typeface="WenQuanYi Zen Hei" pitchFamily="2"/>
                <a:cs typeface="Lohit Devanagari" pitchFamily="2"/>
              </a:defRPr>
            </a:lvl1pPr>
            <a:lvl2pPr marL="742680" marR="0" lvl="1" indent="-285480" algn="l" rtl="0" hangingPunct="0">
              <a:lnSpc>
                <a:spcPct val="100000"/>
              </a:lnSpc>
              <a:spcBef>
                <a:spcPts val="899"/>
              </a:spcBef>
              <a:spcAft>
                <a:spcPts val="0"/>
              </a:spcAft>
              <a:buClr>
                <a:srgbClr val="000000"/>
              </a:buClr>
              <a:buSzPct val="100000"/>
              <a:buFont typeface="Garamond"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3600" b="1" i="0" u="none" strike="noStrike" kern="1200" baseline="0">
                <a:ln>
                  <a:noFill/>
                </a:ln>
                <a:solidFill>
                  <a:srgbClr val="000000"/>
                </a:solidFill>
                <a:latin typeface="Garamond" pitchFamily="18"/>
                <a:ea typeface="WenQuanYi Zen Hei" pitchFamily="2"/>
                <a:cs typeface="Lohit Devanagari" pitchFamily="2"/>
              </a:defRPr>
            </a:lvl2pPr>
            <a:lvl3pPr marL="1143000" marR="0" lvl="2" indent="-228600" algn="l" rtl="0" hangingPunct="0">
              <a:lnSpc>
                <a:spcPct val="100000"/>
              </a:lnSpc>
              <a:spcBef>
                <a:spcPts val="7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 pos="8915399" algn="l"/>
              </a:tabLst>
              <a:defRPr lang="en-GB" sz="3200" b="1" i="0" u="none" strike="noStrike" kern="1200" baseline="0">
                <a:ln>
                  <a:noFill/>
                </a:ln>
                <a:solidFill>
                  <a:srgbClr val="000000"/>
                </a:solidFill>
                <a:latin typeface="Garamond" pitchFamily="18"/>
                <a:ea typeface="WenQuanYi Zen Hei" pitchFamily="2"/>
                <a:cs typeface="Lohit Devanagari" pitchFamily="2"/>
              </a:defRPr>
            </a:lvl3pPr>
            <a:lvl4pPr marL="1600199" marR="0" lvl="3" indent="-228600" algn="l" rtl="0" hangingPunct="0">
              <a:lnSpc>
                <a:spcPct val="100000"/>
              </a:lnSpc>
              <a:spcBef>
                <a:spcPts val="499"/>
              </a:spcBef>
              <a:spcAft>
                <a:spcPts val="0"/>
              </a:spcAft>
              <a:buClr>
                <a:srgbClr val="000000"/>
              </a:buClr>
              <a:buSzPct val="100000"/>
              <a:buFont typeface="Garamond" pitchFamily="18"/>
              <a:buChar char="–"/>
              <a:tabLst>
                <a:tab pos="228600" algn="l"/>
                <a:tab pos="1143000" algn="l"/>
                <a:tab pos="2057400" algn="l"/>
                <a:tab pos="2971800" algn="l"/>
                <a:tab pos="3886200" algn="l"/>
                <a:tab pos="4800600" algn="l"/>
                <a:tab pos="5715000" algn="l"/>
                <a:tab pos="6629400" algn="l"/>
                <a:tab pos="7543799" algn="l"/>
                <a:tab pos="8458200" algn="l"/>
              </a:tabLst>
              <a:defRPr lang="en-GB" sz="2000" b="1" i="0" u="none" strike="noStrike" kern="1200" baseline="0">
                <a:ln>
                  <a:noFill/>
                </a:ln>
                <a:solidFill>
                  <a:srgbClr val="000000"/>
                </a:solidFill>
                <a:latin typeface="Garamond" pitchFamily="18"/>
                <a:ea typeface="WenQuanYi Zen Hei" pitchFamily="2"/>
                <a:cs typeface="Lohit Devanagari" pitchFamily="2"/>
              </a:defRPr>
            </a:lvl4pPr>
            <a:lvl5pPr marL="2057400" marR="0" lvl="4"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5pPr>
            <a:lvl6pPr marL="2057400" marR="0" lvl="5"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6pPr>
            <a:lvl7pPr marL="2057400" marR="0" lvl="6"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7pPr>
            <a:lvl8pPr marL="2057400" marR="0" lvl="7"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8pPr>
            <a:lvl9pPr marL="2057400" marR="0" lvl="8" indent="-228600" algn="l" rtl="0" hangingPunct="0">
              <a:lnSpc>
                <a:spcPct val="100000"/>
              </a:lnSpc>
              <a:spcBef>
                <a:spcPts val="499"/>
              </a:spcBef>
              <a:spcAft>
                <a:spcPts val="0"/>
              </a:spcAft>
              <a:buClr>
                <a:srgbClr val="000000"/>
              </a:buClr>
              <a:buSzPct val="100000"/>
              <a:buFont typeface="Garamond" pitchFamily="18"/>
              <a:buChar char="»"/>
              <a:tabLst>
                <a:tab pos="685799" algn="l"/>
                <a:tab pos="1600200" algn="l"/>
                <a:tab pos="2514600" algn="l"/>
                <a:tab pos="3429000" algn="l"/>
                <a:tab pos="4343400" algn="l"/>
                <a:tab pos="5257800" algn="l"/>
                <a:tab pos="6172200" algn="l"/>
                <a:tab pos="7086600" algn="l"/>
                <a:tab pos="8000999" algn="l"/>
              </a:tabLst>
              <a:defRPr lang="en-GB" sz="2000" b="1" i="0" u="none" strike="noStrike" kern="1200" baseline="0">
                <a:ln>
                  <a:noFill/>
                </a:ln>
                <a:solidFill>
                  <a:srgbClr val="000000"/>
                </a:solidFill>
                <a:latin typeface="Garamond" pitchFamily="18"/>
                <a:ea typeface="WenQuanYi Zen Hei" pitchFamily="2"/>
                <a:cs typeface="Lohit Devanagari"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920" r:id="rId12"/>
    <p:sldLayoutId id="2147483921" r:id="rId13"/>
    <p:sldLayoutId id="2147483922" r:id="rId14"/>
    <p:sldLayoutId id="2147483923" r:id="rId15"/>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000" b="1" i="0" u="none" strike="noStrike" kern="1200" baseline="0">
          <a:ln>
            <a:noFill/>
          </a:ln>
          <a:solidFill>
            <a:srgbClr val="000000"/>
          </a:solidFill>
          <a:latin typeface="Garamond" pitchFamily="18"/>
        </a:defRPr>
      </a:lvl1pPr>
    </p:titleStyle>
    <p:bodyStyle>
      <a:lvl1pPr marL="0" marR="0" indent="0" algn="l" rtl="0" hangingPunct="0">
        <a:lnSpc>
          <a:spcPct val="100000"/>
        </a:lnSpc>
        <a:spcBef>
          <a:spcPts val="998"/>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4000" b="1" i="0" u="none" strike="noStrike" kern="1200" baseline="0">
          <a:ln>
            <a:noFill/>
          </a:ln>
          <a:solidFill>
            <a:srgbClr val="000000"/>
          </a:solidFill>
          <a:latin typeface="Garamond" pitchFamily="18"/>
        </a:defRPr>
      </a:lvl1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E0851DF-3CD6-4174-B395-4712D5108C71}" type="datetimeFigureOut">
              <a:rPr lang="en-GB" smtClean="0"/>
              <a:pPr/>
              <a:t>17/06/2014</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E2F448E-89BB-4222-9891-6E8313F26D9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68313" y="26035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68313" y="1628775"/>
            <a:ext cx="82804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18436" name="Rectangle 4"/>
          <p:cNvSpPr>
            <a:spLocks noGrp="1" noChangeArrowheads="1"/>
          </p:cNvSpPr>
          <p:nvPr>
            <p:ph type="ftr" sz="quarter" idx="3"/>
          </p:nvPr>
        </p:nvSpPr>
        <p:spPr bwMode="auto">
          <a:xfrm>
            <a:off x="179388" y="6308725"/>
            <a:ext cx="1728787"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1"/>
            </a:lvl1pPr>
          </a:lstStyle>
          <a:p>
            <a:pPr>
              <a:defRPr/>
            </a:pPr>
            <a:r>
              <a:rPr lang="en-GB" altLang="en-US"/>
              <a:t>www.adph.org.uk</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Lst>
  <p:txStyles>
    <p:titleStyle>
      <a:lvl1pPr algn="ctr" rtl="0" eaLnBrk="0" fontAlgn="base" hangingPunct="0">
        <a:spcBef>
          <a:spcPct val="0"/>
        </a:spcBef>
        <a:spcAft>
          <a:spcPct val="0"/>
        </a:spcAft>
        <a:defRPr sz="4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40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6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32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Garamond" panose="02020404030301010803" pitchFamily="18" charset="0"/>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4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4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4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3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3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3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2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2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1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1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1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5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93F3-D8FD-498A-8254-791790E19187}" type="datetimeFigureOut">
              <a:rPr lang="en-GB" smtClean="0"/>
              <a:pPr/>
              <a:t>17/06/2014</a:t>
            </a:fld>
            <a:endParaRPr lang="en-GB"/>
          </a:p>
        </p:txBody>
      </p:sp>
      <p:sp>
        <p:nvSpPr>
          <p:cNvPr id="5" name="Footer Placeholder 4"/>
          <p:cNvSpPr>
            <a:spLocks noGrp="1"/>
          </p:cNvSpPr>
          <p:nvPr>
            <p:ph type="ftr" sz="quarter" idx="3"/>
          </p:nvPr>
        </p:nvSpPr>
        <p:spPr>
          <a:xfrm>
            <a:off x="3028950" y="63565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5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30A8-5613-46FB-88D6-373AD1998738}" type="slidenum">
              <a:rPr lang="en-GB" smtClean="0"/>
              <a:pPr/>
              <a:t>‹#›</a:t>
            </a:fld>
            <a:endParaRPr lang="en-GB"/>
          </a:p>
        </p:txBody>
      </p:sp>
    </p:spTree>
    <p:extLst>
      <p:ext uri="{BB962C8B-B14F-4D97-AF65-F5344CB8AC3E}">
        <p14:creationId xmlns:p14="http://schemas.microsoft.com/office/powerpoint/2010/main" xmlns="" val="18178799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9.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9.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sh.org.uk/files/documents/ASH_715.pdf" TargetMode="External"/><Relationship Id="rId2" Type="http://schemas.openxmlformats.org/officeDocument/2006/relationships/slideLayout" Target="../slideLayouts/slideLayout160.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0.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0.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5.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0.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0.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5.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5.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5.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5.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5.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0.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1.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1.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1.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71.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71.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71.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71.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81.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82.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3.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8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4.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1.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4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4.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name="ADPH Annual Conference &amp; AGM">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4359" y="2946716"/>
            <a:ext cx="7772400" cy="707886"/>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t>
            </a:r>
            <a:r>
              <a:rPr lang="en-GB" dirty="0" smtClean="0">
                <a:effectLst>
                  <a:outerShdw dist="17961" dir="2700000">
                    <a:scrgbClr r="0" g="0" b="0"/>
                  </a:outerShdw>
                </a:effectLst>
                <a:latin typeface="Arial" pitchFamily="18"/>
              </a:rPr>
              <a:t>Policy Workshop &amp; AGM </a:t>
            </a:r>
            <a:endParaRPr lang="en-GB" dirty="0">
              <a:effectLst>
                <a:outerShdw dist="17961" dir="2700000">
                  <a:scrgbClr r="0" g="0" b="0"/>
                </a:outerShdw>
              </a:effectLst>
              <a:latin typeface="Arial" pitchFamily="18"/>
            </a:endParaRPr>
          </a:p>
        </p:txBody>
      </p:sp>
      <p:sp>
        <p:nvSpPr>
          <p:cNvPr id="3" name="TextBox 2"/>
          <p:cNvSpPr txBox="1"/>
          <p:nvPr/>
        </p:nvSpPr>
        <p:spPr>
          <a:xfrm>
            <a:off x="1403386" y="4581212"/>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23327466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NEXT STEPS FOR THE LA PLEDGE</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lstStyle/>
          <a:p>
            <a:r>
              <a:rPr lang="en-GB" dirty="0" smtClean="0">
                <a:latin typeface="Univers-Light-Normal" pitchFamily="2" charset="0"/>
              </a:rPr>
              <a:t>Begin a dialogue with key stakeholders and form collaboration.</a:t>
            </a:r>
          </a:p>
          <a:p>
            <a:r>
              <a:rPr lang="en-GB" dirty="0" smtClean="0">
                <a:latin typeface="Univers-Light-Normal" pitchFamily="2" charset="0"/>
              </a:rPr>
              <a:t>Follow local authority pledge on tobacco control template.</a:t>
            </a:r>
          </a:p>
          <a:p>
            <a:r>
              <a:rPr lang="en-GB" dirty="0" smtClean="0">
                <a:latin typeface="Univers-Light-Normal" pitchFamily="2" charset="0"/>
              </a:rPr>
              <a:t>Compose pledge and stress test.</a:t>
            </a:r>
          </a:p>
          <a:p>
            <a:r>
              <a:rPr lang="en-GB" dirty="0" smtClean="0">
                <a:latin typeface="Univers-Light-Normal" pitchFamily="2" charset="0"/>
              </a:rPr>
              <a:t>Identify pilot authority.</a:t>
            </a:r>
          </a:p>
          <a:p>
            <a:r>
              <a:rPr lang="en-GB" dirty="0" smtClean="0">
                <a:latin typeface="Univers-Light-Normal" pitchFamily="2" charset="0"/>
              </a:rPr>
              <a:t>Launch and market.</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xmlns="" val="119137311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KEY PARTNERS</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lstStyle/>
          <a:p>
            <a:pPr marL="0" indent="0">
              <a:buNone/>
            </a:pPr>
            <a:r>
              <a:rPr lang="en-GB" dirty="0" smtClean="0">
                <a:latin typeface="Univers-Light-Normal" pitchFamily="2" charset="0"/>
              </a:rPr>
              <a:t>Currently in discussion with…</a:t>
            </a:r>
          </a:p>
          <a:p>
            <a:r>
              <a:rPr lang="en-GB" dirty="0" smtClean="0">
                <a:latin typeface="Univers-Light-Normal" pitchFamily="2" charset="0"/>
              </a:rPr>
              <a:t>ADPH</a:t>
            </a:r>
          </a:p>
          <a:p>
            <a:r>
              <a:rPr lang="en-GB" dirty="0" smtClean="0">
                <a:latin typeface="Univers-Light-Normal" pitchFamily="2" charset="0"/>
              </a:rPr>
              <a:t>LGA</a:t>
            </a:r>
          </a:p>
          <a:p>
            <a:r>
              <a:rPr lang="en-GB" dirty="0" smtClean="0">
                <a:latin typeface="Univers-Light-Normal" pitchFamily="2" charset="0"/>
              </a:rPr>
              <a:t>PHE</a:t>
            </a:r>
          </a:p>
          <a:p>
            <a:r>
              <a:rPr lang="en-GB" dirty="0" smtClean="0">
                <a:latin typeface="Univers-Light-Normal" pitchFamily="2" charset="0"/>
              </a:rPr>
              <a:t>FPH</a:t>
            </a:r>
          </a:p>
          <a:p>
            <a:r>
              <a:rPr lang="en-GB" dirty="0" smtClean="0">
                <a:latin typeface="Univers-Light-Normal" pitchFamily="2" charset="0"/>
              </a:rPr>
              <a:t>Action on Sugar</a:t>
            </a:r>
          </a:p>
          <a:p>
            <a:r>
              <a:rPr lang="en-GB" dirty="0" smtClean="0">
                <a:latin typeface="Univers-Light-Normal" pitchFamily="2" charset="0"/>
              </a:rPr>
              <a:t>Sustain / Children’s Food Campaign</a:t>
            </a:r>
          </a:p>
          <a:p>
            <a:r>
              <a:rPr lang="en-GB" dirty="0" smtClean="0">
                <a:latin typeface="Univers-Light-Normal" pitchFamily="2" charset="0"/>
              </a:rPr>
              <a:t>UK Health Forum</a:t>
            </a:r>
            <a:endParaRPr lang="en-GB" dirty="0">
              <a:latin typeface="Univers-Light-Normal" pitchFamily="2" charset="0"/>
            </a:endParaRPr>
          </a:p>
        </p:txBody>
      </p:sp>
    </p:spTree>
    <p:extLst>
      <p:ext uri="{BB962C8B-B14F-4D97-AF65-F5344CB8AC3E}">
        <p14:creationId xmlns:p14="http://schemas.microsoft.com/office/powerpoint/2010/main" xmlns="" val="42389069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1205"/>
            <a:ext cx="7886700" cy="5465763"/>
          </a:xfrm>
        </p:spPr>
        <p:txBody>
          <a:bodyPr/>
          <a:lstStyle/>
          <a:p>
            <a:pPr marL="0" indent="0" algn="ctr">
              <a:buNone/>
            </a:pPr>
            <a:endParaRPr lang="en-GB" sz="7200" b="1" dirty="0" smtClean="0">
              <a:solidFill>
                <a:srgbClr val="00B050"/>
              </a:solidFill>
              <a:latin typeface="Gibson" pitchFamily="2" charset="0"/>
            </a:endParaRPr>
          </a:p>
          <a:p>
            <a:pPr marL="0" indent="0" algn="ctr">
              <a:buNone/>
            </a:pPr>
            <a:r>
              <a:rPr lang="en-GB" sz="7200" b="1" dirty="0" smtClean="0">
                <a:solidFill>
                  <a:srgbClr val="00B050"/>
                </a:solidFill>
                <a:latin typeface="Gibson" pitchFamily="2" charset="0"/>
              </a:rPr>
              <a:t>QUESTIONS AND DISCUSSION</a:t>
            </a:r>
            <a:endParaRPr lang="en-GB" sz="7200" b="1" dirty="0">
              <a:solidFill>
                <a:srgbClr val="00B050"/>
              </a:solidFill>
              <a:latin typeface="Gibson" pitchFamily="2" charset="0"/>
            </a:endParaRPr>
          </a:p>
        </p:txBody>
      </p:sp>
    </p:spTree>
    <p:extLst>
      <p:ext uri="{BB962C8B-B14F-4D97-AF65-F5344CB8AC3E}">
        <p14:creationId xmlns:p14="http://schemas.microsoft.com/office/powerpoint/2010/main" xmlns="" val="16685117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CONTACT</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lstStyle/>
          <a:p>
            <a:pPr marL="0" indent="0">
              <a:buNone/>
            </a:pPr>
            <a:r>
              <a:rPr lang="en-GB" b="1" dirty="0" smtClean="0">
                <a:solidFill>
                  <a:srgbClr val="C2DC00"/>
                </a:solidFill>
                <a:latin typeface="Univers-Light-Normal" pitchFamily="2" charset="0"/>
              </a:rPr>
              <a:t>Food Active Chair</a:t>
            </a:r>
            <a:r>
              <a:rPr lang="en-GB" dirty="0" smtClean="0">
                <a:latin typeface="Univers-Light-Normal" pitchFamily="2" charset="0"/>
              </a:rPr>
              <a:t>			</a:t>
            </a:r>
            <a:r>
              <a:rPr lang="en-GB" b="1" dirty="0" smtClean="0">
                <a:solidFill>
                  <a:srgbClr val="C2DC00"/>
                </a:solidFill>
                <a:latin typeface="Univers-Light-Normal" pitchFamily="2" charset="0"/>
              </a:rPr>
              <a:t>Food Active Director</a:t>
            </a:r>
          </a:p>
          <a:p>
            <a:pPr marL="0" indent="0">
              <a:buNone/>
            </a:pPr>
            <a:r>
              <a:rPr lang="en-GB" dirty="0" smtClean="0">
                <a:latin typeface="Univers-Light-Normal" pitchFamily="2" charset="0"/>
              </a:rPr>
              <a:t>Abdul Razzaq				Robin Ireland</a:t>
            </a:r>
          </a:p>
          <a:p>
            <a:pPr marL="0" indent="0">
              <a:buNone/>
            </a:pPr>
            <a:r>
              <a:rPr lang="en-GB" dirty="0" smtClean="0">
                <a:latin typeface="Univers-Light-Normal" pitchFamily="2" charset="0"/>
              </a:rPr>
              <a:t>abdul.razzaq@trafford.gov.uk		robin.ireland@hegroup.org.uk </a:t>
            </a:r>
          </a:p>
          <a:p>
            <a:pPr marL="0" indent="0">
              <a:buNone/>
            </a:pPr>
            <a:r>
              <a:rPr lang="en-GB" dirty="0" smtClean="0">
                <a:latin typeface="Univers-Light-Normal" pitchFamily="2" charset="0"/>
              </a:rPr>
              <a:t>@Nudge2health				@</a:t>
            </a:r>
            <a:r>
              <a:rPr lang="en-GB" dirty="0" err="1" smtClean="0">
                <a:latin typeface="Univers-Light-Normal" pitchFamily="2" charset="0"/>
              </a:rPr>
              <a:t>robinHEG</a:t>
            </a:r>
            <a:endParaRPr lang="en-GB" dirty="0" smtClean="0">
              <a:latin typeface="Univers-Light-Normal" pitchFamily="2" charset="0"/>
            </a:endParaRPr>
          </a:p>
          <a:p>
            <a:pPr marL="0" indent="0">
              <a:buNone/>
            </a:pPr>
            <a:endParaRPr lang="en-GB" dirty="0">
              <a:latin typeface="Univers-Light-Normal" pitchFamily="2" charset="0"/>
            </a:endParaRPr>
          </a:p>
          <a:p>
            <a:pPr marL="0" indent="0">
              <a:buNone/>
            </a:pPr>
            <a:r>
              <a:rPr lang="en-GB" dirty="0" smtClean="0">
                <a:latin typeface="Univers-Light-Normal" pitchFamily="2" charset="0"/>
              </a:rPr>
              <a:t>www.foodactive.org.uk</a:t>
            </a:r>
            <a:endParaRPr lang="en-GB" dirty="0">
              <a:latin typeface="Univers-Light-Normal" pitchFamily="2" charset="0"/>
            </a:endParaRPr>
          </a:p>
        </p:txBody>
      </p:sp>
    </p:spTree>
    <p:extLst>
      <p:ext uri="{BB962C8B-B14F-4D97-AF65-F5344CB8AC3E}">
        <p14:creationId xmlns:p14="http://schemas.microsoft.com/office/powerpoint/2010/main" xmlns="" val="10253627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946400"/>
            <a:ext cx="7772400" cy="708025"/>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t>
            </a:r>
            <a:r>
              <a:rPr lang="en-GB" dirty="0" smtClean="0">
                <a:effectLst>
                  <a:outerShdw dist="17961" dir="2700000">
                    <a:scrgbClr r="0" g="0" b="0"/>
                  </a:outerShdw>
                </a:effectLst>
                <a:latin typeface="Arial" pitchFamily="18"/>
              </a:rPr>
              <a:t>Policy Workshop &amp; AGM </a:t>
            </a:r>
            <a:endParaRPr lang="en-GB" dirty="0">
              <a:effectLst>
                <a:outerShdw dist="17961" dir="2700000">
                  <a:scrgbClr r="0" g="0" b="0"/>
                </a:outerShdw>
              </a:effectLst>
              <a:latin typeface="Arial" pitchFamily="18"/>
            </a:endParaRPr>
          </a:p>
        </p:txBody>
      </p:sp>
      <p:sp>
        <p:nvSpPr>
          <p:cNvPr id="3" name="TextBox 2"/>
          <p:cNvSpPr txBox="1"/>
          <p:nvPr/>
        </p:nvSpPr>
        <p:spPr>
          <a:xfrm>
            <a:off x="1403386" y="4581212"/>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Electronic Cigarettes</a:t>
            </a:r>
            <a:br>
              <a:rPr lang="en-GB" dirty="0" smtClean="0"/>
            </a:br>
            <a:r>
              <a:rPr lang="en-GB" dirty="0" smtClean="0"/>
              <a:t>What should ADPH be saying?</a:t>
            </a:r>
            <a:endParaRPr lang="en-GB" dirty="0"/>
          </a:p>
        </p:txBody>
      </p:sp>
      <p:sp>
        <p:nvSpPr>
          <p:cNvPr id="3" name="Subtitle 2"/>
          <p:cNvSpPr>
            <a:spLocks noGrp="1"/>
          </p:cNvSpPr>
          <p:nvPr>
            <p:ph type="subTitle" idx="1"/>
          </p:nvPr>
        </p:nvSpPr>
        <p:spPr/>
        <p:txBody>
          <a:bodyPr/>
          <a:lstStyle/>
          <a:p>
            <a:r>
              <a:rPr lang="en-GB" dirty="0" smtClean="0"/>
              <a:t>Andrew Furber</a:t>
            </a:r>
          </a:p>
          <a:p>
            <a:r>
              <a:rPr lang="en-GB" dirty="0" smtClean="0"/>
              <a:t>DPH</a:t>
            </a:r>
          </a:p>
          <a:p>
            <a:r>
              <a:rPr lang="en-GB" dirty="0" smtClean="0"/>
              <a:t>Wakefield</a:t>
            </a:r>
            <a:endParaRPr lang="en-GB" dirty="0"/>
          </a:p>
        </p:txBody>
      </p:sp>
    </p:spTree>
    <p:extLst>
      <p:ext uri="{BB962C8B-B14F-4D97-AF65-F5344CB8AC3E}">
        <p14:creationId xmlns:p14="http://schemas.microsoft.com/office/powerpoint/2010/main" xmlns="" val="5694406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happening?</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Use is exploding (&gt;2m UK </a:t>
            </a:r>
            <a:r>
              <a:rPr lang="en-GB" dirty="0" err="1" smtClean="0"/>
              <a:t>vapers</a:t>
            </a:r>
            <a:r>
              <a:rPr lang="en-GB" dirty="0" smtClean="0"/>
              <a:t>)</a:t>
            </a:r>
          </a:p>
          <a:p>
            <a:pPr marL="118872" indent="0">
              <a:buNone/>
            </a:pPr>
            <a:endParaRPr lang="en-GB" dirty="0" smtClean="0"/>
          </a:p>
          <a:p>
            <a:r>
              <a:rPr lang="en-GB" dirty="0" smtClean="0"/>
              <a:t>Main use amongst smokers, and dual use</a:t>
            </a:r>
          </a:p>
          <a:p>
            <a:pPr marL="118872" indent="0">
              <a:buNone/>
            </a:pPr>
            <a:endParaRPr lang="en-GB" dirty="0" smtClean="0"/>
          </a:p>
          <a:p>
            <a:r>
              <a:rPr lang="en-GB" dirty="0" smtClean="0"/>
              <a:t>Emerging evidence on quitting</a:t>
            </a:r>
          </a:p>
          <a:p>
            <a:endParaRPr lang="en-GB" dirty="0"/>
          </a:p>
          <a:p>
            <a:r>
              <a:rPr lang="en-GB" dirty="0" smtClean="0"/>
              <a:t>Little evidence e-cigs are a gateway</a:t>
            </a:r>
          </a:p>
          <a:p>
            <a:pPr marL="118872" indent="0">
              <a:buNone/>
            </a:pPr>
            <a:endParaRPr lang="en-GB" dirty="0" smtClean="0"/>
          </a:p>
          <a:p>
            <a:r>
              <a:rPr lang="en-GB" dirty="0" smtClean="0"/>
              <a:t>Regulation is coming – slowly </a:t>
            </a:r>
          </a:p>
          <a:p>
            <a:pPr marL="118872" indent="0">
              <a:buNone/>
            </a:pPr>
            <a:endParaRPr lang="en-GB" dirty="0" smtClean="0"/>
          </a:p>
          <a:p>
            <a:r>
              <a:rPr lang="en-GB" dirty="0" smtClean="0"/>
              <a:t>Marketing needs controlling</a:t>
            </a:r>
          </a:p>
          <a:p>
            <a:endParaRPr lang="en-GB" dirty="0" smtClean="0"/>
          </a:p>
          <a:p>
            <a:r>
              <a:rPr lang="en-GB" dirty="0" smtClean="0"/>
              <a:t>Big tobacco involvement</a:t>
            </a:r>
          </a:p>
          <a:p>
            <a:endParaRPr lang="en-GB" dirty="0" smtClean="0"/>
          </a:p>
          <a:p>
            <a:pPr marL="0" indent="0">
              <a:buNone/>
            </a:pPr>
            <a:r>
              <a:rPr lang="en-GB" sz="2400" dirty="0"/>
              <a:t>ASH briefing </a:t>
            </a:r>
            <a:r>
              <a:rPr lang="en-GB" sz="2400" dirty="0">
                <a:hlinkClick r:id="rId3"/>
              </a:rPr>
              <a:t>http://</a:t>
            </a:r>
            <a:r>
              <a:rPr lang="en-GB" sz="2400" dirty="0" smtClean="0">
                <a:hlinkClick r:id="rId3"/>
              </a:rPr>
              <a:t>www.ash.org.uk/files/documents/ASH_715.pdf</a:t>
            </a:r>
            <a:r>
              <a:rPr lang="en-GB" sz="2400" dirty="0" smtClean="0"/>
              <a:t> </a:t>
            </a:r>
            <a:endParaRPr lang="en-GB" sz="2400" dirty="0"/>
          </a:p>
        </p:txBody>
      </p:sp>
    </p:spTree>
    <p:extLst>
      <p:ext uri="{BB962C8B-B14F-4D97-AF65-F5344CB8AC3E}">
        <p14:creationId xmlns:p14="http://schemas.microsoft.com/office/powerpoint/2010/main" xmlns="" val="3454565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for ADPH</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Much more to tobacco control than e-cigs</a:t>
            </a:r>
          </a:p>
          <a:p>
            <a:endParaRPr lang="en-GB" dirty="0" smtClean="0"/>
          </a:p>
          <a:p>
            <a:r>
              <a:rPr lang="en-GB" dirty="0" smtClean="0"/>
              <a:t>Is the use of e-cigs in smoke free areas OK?</a:t>
            </a:r>
          </a:p>
          <a:p>
            <a:pPr marL="118872" indent="0">
              <a:buNone/>
            </a:pPr>
            <a:endParaRPr lang="en-GB" dirty="0" smtClean="0"/>
          </a:p>
          <a:p>
            <a:r>
              <a:rPr lang="en-GB" dirty="0" smtClean="0"/>
              <a:t>What about niche areas (hospitals, prisons)?</a:t>
            </a:r>
          </a:p>
          <a:p>
            <a:pPr marL="118872" indent="0">
              <a:buNone/>
            </a:pPr>
            <a:endParaRPr lang="en-GB" dirty="0" smtClean="0"/>
          </a:p>
          <a:p>
            <a:r>
              <a:rPr lang="en-GB" dirty="0" smtClean="0"/>
              <a:t>Policy on MHRA approved products?</a:t>
            </a:r>
          </a:p>
          <a:p>
            <a:pPr marL="118872" indent="0">
              <a:buNone/>
            </a:pPr>
            <a:endParaRPr lang="en-GB" dirty="0" smtClean="0"/>
          </a:p>
          <a:p>
            <a:r>
              <a:rPr lang="en-GB" dirty="0" smtClean="0"/>
              <a:t>Use within commissioned SSS services?</a:t>
            </a:r>
          </a:p>
          <a:p>
            <a:pPr marL="118872" indent="0">
              <a:buNone/>
            </a:pPr>
            <a:endParaRPr lang="en-GB" dirty="0" smtClean="0"/>
          </a:p>
          <a:p>
            <a:r>
              <a:rPr lang="en-GB" dirty="0" smtClean="0"/>
              <a:t>Controls on marketing and availability?</a:t>
            </a:r>
          </a:p>
          <a:p>
            <a:pPr marL="118872" indent="0">
              <a:buNone/>
            </a:pPr>
            <a:endParaRPr lang="en-GB" dirty="0" smtClean="0"/>
          </a:p>
          <a:p>
            <a:r>
              <a:rPr lang="en-GB" dirty="0" smtClean="0"/>
              <a:t>Harm reduction vs. renormalisation?</a:t>
            </a:r>
          </a:p>
          <a:p>
            <a:endParaRPr lang="en-GB" dirty="0" smtClean="0"/>
          </a:p>
          <a:p>
            <a:endParaRPr lang="en-GB" dirty="0" smtClean="0"/>
          </a:p>
          <a:p>
            <a:endParaRPr lang="en-GB" dirty="0"/>
          </a:p>
        </p:txBody>
      </p:sp>
    </p:spTree>
    <p:extLst>
      <p:ext uri="{BB962C8B-B14F-4D97-AF65-F5344CB8AC3E}">
        <p14:creationId xmlns:p14="http://schemas.microsoft.com/office/powerpoint/2010/main" xmlns="" val="2296395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ADPH Position on Electronic Cigarettes</a:t>
            </a:r>
            <a:endParaRPr lang="en-US" dirty="0"/>
          </a:p>
        </p:txBody>
      </p:sp>
      <p:sp>
        <p:nvSpPr>
          <p:cNvPr id="3" name="Content Placeholder 2"/>
          <p:cNvSpPr>
            <a:spLocks noGrp="1"/>
          </p:cNvSpPr>
          <p:nvPr>
            <p:ph idx="1"/>
          </p:nvPr>
        </p:nvSpPr>
        <p:spPr/>
        <p:txBody>
          <a:bodyPr>
            <a:normAutofit fontScale="85000" lnSpcReduction="10000"/>
          </a:bodyPr>
          <a:lstStyle/>
          <a:p>
            <a:r>
              <a:rPr lang="en-GB" sz="2800" dirty="0" smtClean="0"/>
              <a:t>Is the use of electronic cigarettes in smoke free areas OK?</a:t>
            </a:r>
          </a:p>
          <a:p>
            <a:pPr marL="118872" indent="0">
              <a:buNone/>
            </a:pPr>
            <a:endParaRPr lang="en-US" sz="2800" dirty="0" smtClean="0"/>
          </a:p>
          <a:p>
            <a:r>
              <a:rPr lang="en-GB" sz="2800" dirty="0" smtClean="0"/>
              <a:t>Could electronic-cigarettes have a role in niche settings, e.g. enabling mental health/acute trusts to become smoke free?</a:t>
            </a:r>
          </a:p>
          <a:p>
            <a:pPr marL="118872" indent="0">
              <a:buNone/>
            </a:pPr>
            <a:endParaRPr lang="en-US" sz="2800" dirty="0" smtClean="0"/>
          </a:p>
          <a:p>
            <a:r>
              <a:rPr lang="en-GB" sz="2800" dirty="0" smtClean="0"/>
              <a:t>Should Stop Smoking Services offer electronic-cigarettes?</a:t>
            </a:r>
          </a:p>
          <a:p>
            <a:pPr marL="118872" indent="0">
              <a:buNone/>
            </a:pPr>
            <a:endParaRPr lang="en-US" sz="2800" dirty="0" smtClean="0"/>
          </a:p>
          <a:p>
            <a:r>
              <a:rPr lang="en-GB" sz="2800" dirty="0" smtClean="0"/>
              <a:t>Should GPs prescribe electronic-cigarettes once licenced by </a:t>
            </a:r>
            <a:r>
              <a:rPr lang="en-GB" sz="2800" smtClean="0"/>
              <a:t>the MHRA </a:t>
            </a:r>
            <a:r>
              <a:rPr lang="en-GB" sz="2800" dirty="0"/>
              <a:t>from companies owned by the tobacco industry</a:t>
            </a:r>
            <a:r>
              <a:rPr lang="en-GB" sz="2800" dirty="0" smtClean="0"/>
              <a:t>?</a:t>
            </a:r>
          </a:p>
          <a:p>
            <a:endParaRPr lang="en-GB" sz="2800" dirty="0" smtClean="0"/>
          </a:p>
          <a:p>
            <a:r>
              <a:rPr lang="en-GB" sz="2800" dirty="0" smtClean="0"/>
              <a:t>Should ADPH be lobbying for stronger limitations on marketing and availability?</a:t>
            </a:r>
            <a:endParaRPr 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584" y="285233"/>
            <a:ext cx="4394429" cy="3012435"/>
          </a:xfrm>
          <a:prstGeom prst="rect">
            <a:avLst/>
          </a:prstGeom>
        </p:spPr>
      </p:pic>
      <p:sp>
        <p:nvSpPr>
          <p:cNvPr id="6" name="TextBox 5"/>
          <p:cNvSpPr txBox="1"/>
          <p:nvPr/>
        </p:nvSpPr>
        <p:spPr>
          <a:xfrm>
            <a:off x="336884" y="3297665"/>
            <a:ext cx="8364311" cy="3046988"/>
          </a:xfrm>
          <a:prstGeom prst="rect">
            <a:avLst/>
          </a:prstGeom>
          <a:noFill/>
        </p:spPr>
        <p:txBody>
          <a:bodyPr wrap="square" rtlCol="0">
            <a:spAutoFit/>
          </a:bodyPr>
          <a:lstStyle/>
          <a:p>
            <a:r>
              <a:rPr lang="en-GB" sz="4800" b="1" dirty="0" smtClean="0">
                <a:solidFill>
                  <a:schemeClr val="bg1"/>
                </a:solidFill>
                <a:latin typeface="Gibson" pitchFamily="2" charset="0"/>
              </a:rPr>
              <a:t>TACKLING THE GROWING OBESITY CRISIS</a:t>
            </a:r>
          </a:p>
          <a:p>
            <a:endParaRPr lang="en-GB" sz="4800" b="1" dirty="0" smtClean="0">
              <a:solidFill>
                <a:schemeClr val="bg1"/>
              </a:solidFill>
              <a:latin typeface="Gibson" pitchFamily="2" charset="0"/>
            </a:endParaRPr>
          </a:p>
          <a:p>
            <a:r>
              <a:rPr lang="en-GB" sz="2400" b="1" dirty="0" smtClean="0">
                <a:solidFill>
                  <a:schemeClr val="bg1"/>
                </a:solidFill>
                <a:latin typeface="Gibson" pitchFamily="2" charset="0"/>
              </a:rPr>
              <a:t>&gt;&gt;A HEALTHY WEIGHT CAMPAIGN ON BEHALF OF THE NORTH WEST DIRECTORS OF PUBLIC HEALTH&lt;&lt;</a:t>
            </a:r>
            <a:endParaRPr lang="en-GB" sz="2400" b="1" dirty="0">
              <a:solidFill>
                <a:schemeClr val="bg1"/>
              </a:solidFill>
              <a:latin typeface="Gibson" pitchFamily="2" charset="0"/>
            </a:endParaRPr>
          </a:p>
        </p:txBody>
      </p:sp>
    </p:spTree>
    <p:extLst>
      <p:ext uri="{BB962C8B-B14F-4D97-AF65-F5344CB8AC3E}">
        <p14:creationId xmlns:p14="http://schemas.microsoft.com/office/powerpoint/2010/main" xmlns="" val="408151344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39552" y="2996952"/>
            <a:ext cx="7772400" cy="708025"/>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t>
            </a:r>
            <a:r>
              <a:rPr lang="en-GB" dirty="0" smtClean="0">
                <a:effectLst>
                  <a:outerShdw dist="17961" dir="2700000">
                    <a:scrgbClr r="0" g="0" b="0"/>
                  </a:outerShdw>
                </a:effectLst>
                <a:latin typeface="Arial" pitchFamily="18"/>
              </a:rPr>
              <a:t>Policy Workshop &amp; AGM </a:t>
            </a:r>
            <a:endParaRPr lang="en-GB" dirty="0">
              <a:effectLst>
                <a:outerShdw dist="17961" dir="2700000">
                  <a:scrgbClr r="0" g="0" b="0"/>
                </a:outerShdw>
              </a:effectLst>
              <a:latin typeface="Arial" pitchFamily="18"/>
            </a:endParaRPr>
          </a:p>
        </p:txBody>
      </p:sp>
      <p:sp>
        <p:nvSpPr>
          <p:cNvPr id="3" name="TextBox 2"/>
          <p:cNvSpPr txBox="1"/>
          <p:nvPr/>
        </p:nvSpPr>
        <p:spPr>
          <a:xfrm>
            <a:off x="1403386" y="4581212"/>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sz="3600" dirty="0">
                <a:effectLst>
                  <a:outerShdw dist="17961" dir="2700000">
                    <a:scrgbClr r="0" g="0" b="0"/>
                  </a:outerShdw>
                </a:effectLst>
                <a:latin typeface="Arial" pitchFamily="18"/>
              </a:rPr>
              <a:t>PH Workforce</a:t>
            </a:r>
            <a:r>
              <a:rPr lang="en-GB" sz="3600" dirty="0"/>
              <a:t/>
            </a:r>
            <a:br>
              <a:rPr lang="en-GB" sz="3600" dirty="0"/>
            </a:br>
            <a:r>
              <a:rPr lang="en-GB" sz="3600" dirty="0"/>
              <a:t/>
            </a:r>
            <a:br>
              <a:rPr lang="en-GB" sz="3600" dirty="0"/>
            </a:br>
            <a:endParaRPr lang="en-GB" sz="3600" dirty="0"/>
          </a:p>
        </p:txBody>
      </p:sp>
      <p:sp>
        <p:nvSpPr>
          <p:cNvPr id="3" name="Content Placeholder 2"/>
          <p:cNvSpPr>
            <a:spLocks noGrp="1"/>
          </p:cNvSpPr>
          <p:nvPr>
            <p:ph idx="1"/>
          </p:nvPr>
        </p:nvSpPr>
        <p:spPr/>
        <p:txBody>
          <a:bodyPr/>
          <a:lstStyle/>
          <a:p>
            <a:pPr marL="0" indent="0" algn="ctr">
              <a:buNone/>
            </a:pPr>
            <a:r>
              <a:rPr lang="en-GB" sz="2400" i="1" dirty="0">
                <a:latin typeface="Arial" panose="020B0604020202020204" pitchFamily="34" charset="0"/>
                <a:cs typeface="Arial" panose="020B0604020202020204" pitchFamily="34" charset="0"/>
              </a:rPr>
              <a:t>It is time to start thinking about what workforce we need for the future to deliver the outcomes we need in relation to health and wellbeing: </a:t>
            </a:r>
            <a:endParaRPr lang="en-GB" sz="2400" i="1" dirty="0" smtClean="0">
              <a:latin typeface="Arial" panose="020B0604020202020204" pitchFamily="34" charset="0"/>
              <a:cs typeface="Arial" panose="020B0604020202020204" pitchFamily="34" charset="0"/>
            </a:endParaRPr>
          </a:p>
          <a:p>
            <a:pPr marL="0" indent="0" algn="ctr">
              <a:buNone/>
            </a:pPr>
            <a:endParaRPr lang="en-GB" sz="2400" i="1" dirty="0" smtClean="0">
              <a:latin typeface="Arial" panose="020B0604020202020204" pitchFamily="34" charset="0"/>
              <a:cs typeface="Arial" panose="020B0604020202020204" pitchFamily="34" charset="0"/>
            </a:endParaRPr>
          </a:p>
          <a:p>
            <a:pPr marL="342900" indent="-342900" algn="ctr">
              <a:spcAft>
                <a:spcPts val="998"/>
              </a:spcAft>
              <a:buAutoNum type="arabicPeriod"/>
            </a:pPr>
            <a:r>
              <a:rPr lang="en-GB" sz="2400" b="0" dirty="0" smtClean="0">
                <a:latin typeface="Arial" panose="020B0604020202020204" pitchFamily="34" charset="0"/>
                <a:cs typeface="Arial" panose="020B0604020202020204" pitchFamily="34" charset="0"/>
              </a:rPr>
              <a:t>What </a:t>
            </a:r>
            <a:r>
              <a:rPr lang="en-GB" sz="2400" b="0" dirty="0">
                <a:latin typeface="Arial" panose="020B0604020202020204" pitchFamily="34" charset="0"/>
                <a:cs typeface="Arial" panose="020B0604020202020204" pitchFamily="34" charset="0"/>
              </a:rPr>
              <a:t>are the skills that are needed for the future </a:t>
            </a:r>
            <a:r>
              <a:rPr lang="en-GB" sz="2400" b="0" dirty="0" smtClean="0">
                <a:latin typeface="Arial" panose="020B0604020202020204" pitchFamily="34" charset="0"/>
                <a:cs typeface="Arial" panose="020B0604020202020204" pitchFamily="34" charset="0"/>
              </a:rPr>
              <a:t>workforce?</a:t>
            </a:r>
          </a:p>
          <a:p>
            <a:pPr marL="342900" indent="-342900" algn="ctr">
              <a:spcAft>
                <a:spcPts val="998"/>
              </a:spcAft>
              <a:buAutoNum type="arabicPeriod"/>
            </a:pPr>
            <a:r>
              <a:rPr lang="en-GB" sz="2400" b="0" dirty="0" smtClean="0">
                <a:latin typeface="Arial" panose="020B0604020202020204" pitchFamily="34" charset="0"/>
                <a:cs typeface="Arial" panose="020B0604020202020204" pitchFamily="34" charset="0"/>
              </a:rPr>
              <a:t>With </a:t>
            </a:r>
            <a:r>
              <a:rPr lang="en-GB" sz="2400" b="0" dirty="0">
                <a:latin typeface="Arial" panose="020B0604020202020204" pitchFamily="34" charset="0"/>
                <a:cs typeface="Arial" panose="020B0604020202020204" pitchFamily="34" charset="0"/>
              </a:rPr>
              <a:t>integration across the public sector in the future, do you agree that we are more likely to need more hybrid (new) professionals in health and social care, more generalists and fewer traditional professions?</a:t>
            </a:r>
          </a:p>
          <a:p>
            <a:pPr marL="285750" lvl="0" indent="-285750" algn="ctr">
              <a:buFont typeface="Arial" panose="020B0604020202020204" pitchFamily="34" charset="0"/>
              <a:buChar char="•"/>
            </a:pPr>
            <a:endParaRPr lang="en-GB" sz="1800" b="0" dirty="0" smtClean="0"/>
          </a:p>
        </p:txBody>
      </p:sp>
    </p:spTree>
    <p:extLst>
      <p:ext uri="{BB962C8B-B14F-4D97-AF65-F5344CB8AC3E}">
        <p14:creationId xmlns:p14="http://schemas.microsoft.com/office/powerpoint/2010/main" xmlns="" val="1678566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3568" y="2708920"/>
            <a:ext cx="7772400" cy="1311275"/>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Annual </a:t>
            </a:r>
            <a:r>
              <a:rPr lang="en-GB" dirty="0" smtClean="0">
                <a:effectLst>
                  <a:outerShdw dist="17961" dir="2700000">
                    <a:scrgbClr r="0" g="0" b="0"/>
                  </a:outerShdw>
                </a:effectLst>
                <a:latin typeface="Arial" pitchFamily="18"/>
              </a:rPr>
              <a:t>General Meeting</a:t>
            </a:r>
            <a:endParaRPr lang="en-GB" dirty="0">
              <a:effectLst>
                <a:outerShdw dist="17961" dir="2700000">
                  <a:scrgbClr r="0" g="0" b="0"/>
                </a:outerShdw>
              </a:effectLst>
              <a:latin typeface="Arial" pitchFamily="18"/>
            </a:endParaRPr>
          </a:p>
        </p:txBody>
      </p:sp>
      <p:sp>
        <p:nvSpPr>
          <p:cNvPr id="3" name="TextBox 2"/>
          <p:cNvSpPr txBox="1"/>
          <p:nvPr/>
        </p:nvSpPr>
        <p:spPr>
          <a:xfrm>
            <a:off x="1403386" y="4581212"/>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a:t>
            </a:r>
            <a:r>
              <a:rPr lang="en-GB" sz="3600" b="1" i="1" u="none" strike="noStrike" kern="1200" baseline="0" smtClean="0">
                <a:ln>
                  <a:noFill/>
                </a:ln>
                <a:solidFill>
                  <a:srgbClr val="000000"/>
                </a:solidFill>
                <a:latin typeface="Garamond" pitchFamily="18"/>
                <a:ea typeface="WenQuanYi Zen Hei" pitchFamily="2"/>
                <a:cs typeface="Lohit Devanagari" pitchFamily="2"/>
              </a:rPr>
              <a:t>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extLst>
      <p:ext uri="{BB962C8B-B14F-4D97-AF65-F5344CB8AC3E}">
        <p14:creationId xmlns:p14="http://schemas.microsoft.com/office/powerpoint/2010/main" xmlns="" val="301776337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3568" y="2708920"/>
            <a:ext cx="7772400" cy="1323975"/>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t>
            </a:r>
            <a:r>
              <a:rPr lang="en-GB" dirty="0" smtClean="0">
                <a:effectLst>
                  <a:outerShdw dist="17961" dir="2700000">
                    <a:scrgbClr r="0" g="0" b="0"/>
                  </a:outerShdw>
                </a:effectLst>
                <a:latin typeface="Arial" pitchFamily="18"/>
              </a:rPr>
              <a:t>Annual Review  &amp; President’s Report to AGM </a:t>
            </a:r>
            <a:endParaRPr lang="en-GB" dirty="0">
              <a:effectLst>
                <a:outerShdw dist="17961" dir="2700000">
                  <a:scrgbClr r="0" g="0" b="0"/>
                </a:outerShdw>
              </a:effectLst>
              <a:latin typeface="Arial" pitchFamily="18"/>
            </a:endParaRPr>
          </a:p>
        </p:txBody>
      </p:sp>
      <p:sp>
        <p:nvSpPr>
          <p:cNvPr id="3" name="TextBox 2"/>
          <p:cNvSpPr txBox="1"/>
          <p:nvPr/>
        </p:nvSpPr>
        <p:spPr>
          <a:xfrm>
            <a:off x="1403280" y="4581000"/>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ADPH - </a:t>
            </a:r>
            <a:r>
              <a:rPr lang="en-GB" sz="3600" dirty="0" smtClean="0"/>
              <a:t>Collective voice for </a:t>
            </a:r>
            <a:r>
              <a:rPr lang="en-GB" sz="3600" dirty="0" err="1" smtClean="0"/>
              <a:t>DsPH</a:t>
            </a:r>
            <a:r>
              <a:rPr lang="en-GB" sz="3600" dirty="0"/>
              <a:t/>
            </a:r>
            <a:br>
              <a:rPr lang="en-GB" sz="3600" dirty="0"/>
            </a:br>
            <a:endParaRPr lang="en-GB" sz="3600"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endParaRPr lang="en-GB" sz="1800" dirty="0" smtClean="0"/>
          </a:p>
          <a:p>
            <a:pPr marL="285750" lvl="0" indent="-285750">
              <a:buFont typeface="Arial" panose="020B0604020202020204" pitchFamily="34" charset="0"/>
              <a:buChar char="•"/>
            </a:pPr>
            <a:r>
              <a:rPr lang="en-GB" sz="1800" dirty="0" smtClean="0"/>
              <a:t>2013 </a:t>
            </a:r>
            <a:r>
              <a:rPr lang="en-GB" sz="1800" dirty="0"/>
              <a:t>Annual Conference on </a:t>
            </a:r>
            <a:r>
              <a:rPr lang="en-US" sz="1800" dirty="0"/>
              <a:t>Reducing Health Inequalities</a:t>
            </a:r>
          </a:p>
          <a:p>
            <a:pPr marL="285750" lvl="0" indent="-285750">
              <a:buFont typeface="Arial" panose="020B0604020202020204" pitchFamily="34" charset="0"/>
              <a:buChar char="•"/>
            </a:pPr>
            <a:r>
              <a:rPr lang="en-GB" sz="1800" dirty="0"/>
              <a:t>Annual Policy Workshop for all Members </a:t>
            </a:r>
          </a:p>
          <a:p>
            <a:pPr marL="285750" lvl="0" indent="-285750">
              <a:buFont typeface="Arial" panose="020B0604020202020204" pitchFamily="34" charset="0"/>
              <a:buChar char="•"/>
            </a:pPr>
            <a:r>
              <a:rPr lang="en-GB" sz="1800" dirty="0"/>
              <a:t>ADPH networks, supporting strong local DPH groups and sector led improvement </a:t>
            </a:r>
          </a:p>
          <a:p>
            <a:pPr marL="285750" lvl="0" indent="-285750">
              <a:buFont typeface="Arial" panose="020B0604020202020204" pitchFamily="34" charset="0"/>
              <a:buChar char="•"/>
            </a:pPr>
            <a:r>
              <a:rPr lang="en-GB" sz="1800" dirty="0"/>
              <a:t>New e-forum development </a:t>
            </a:r>
          </a:p>
          <a:p>
            <a:pPr marL="285750" lvl="0" indent="-285750">
              <a:buFont typeface="Arial" panose="020B0604020202020204" pitchFamily="34" charset="0"/>
              <a:buChar char="•"/>
            </a:pPr>
            <a:r>
              <a:rPr lang="en-GB" sz="1800" dirty="0"/>
              <a:t>Executive policy workshop: priorities &amp; key policy topics; </a:t>
            </a:r>
          </a:p>
          <a:p>
            <a:pPr marL="285750" lvl="0" indent="-285750">
              <a:buFont typeface="Arial" panose="020B0604020202020204" pitchFamily="34" charset="0"/>
              <a:buChar char="•"/>
            </a:pPr>
            <a:r>
              <a:rPr lang="en-GB" sz="1800" dirty="0"/>
              <a:t>Topic teams </a:t>
            </a:r>
          </a:p>
          <a:p>
            <a:pPr marL="285750" lvl="0" indent="-285750">
              <a:buFont typeface="Arial" panose="020B0604020202020204" pitchFamily="34" charset="0"/>
              <a:buChar char="•"/>
            </a:pPr>
            <a:r>
              <a:rPr lang="en-GB" sz="1800" dirty="0"/>
              <a:t>President’s meetings with members</a:t>
            </a:r>
          </a:p>
          <a:p>
            <a:pPr marL="285750" lvl="0" indent="-285750">
              <a:buFont typeface="Arial" panose="020B0604020202020204" pitchFamily="34" charset="0"/>
              <a:buChar char="•"/>
            </a:pPr>
            <a:r>
              <a:rPr lang="en-GB" sz="1800" dirty="0"/>
              <a:t>DPH Peer support service to members </a:t>
            </a:r>
          </a:p>
          <a:p>
            <a:pPr marL="285750" lvl="0" indent="-285750">
              <a:buFont typeface="Arial" panose="020B0604020202020204" pitchFamily="34" charset="0"/>
              <a:buChar char="•"/>
            </a:pPr>
            <a:r>
              <a:rPr lang="en-GB" sz="1800" dirty="0"/>
              <a:t>e-DPH newsletters, communications and briefings to members &amp; stakeholders </a:t>
            </a:r>
          </a:p>
          <a:p>
            <a:endParaRPr lang="en-GB" dirty="0"/>
          </a:p>
        </p:txBody>
      </p:sp>
    </p:spTree>
    <p:extLst>
      <p:ext uri="{BB962C8B-B14F-4D97-AF65-F5344CB8AC3E}">
        <p14:creationId xmlns:p14="http://schemas.microsoft.com/office/powerpoint/2010/main" xmlns="" val="579595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sz="3600" dirty="0" smtClean="0"/>
              <a:t>DPH </a:t>
            </a:r>
            <a:r>
              <a:rPr lang="en-GB" sz="3600" dirty="0"/>
              <a:t>development</a:t>
            </a:r>
            <a:br>
              <a:rPr lang="en-GB" sz="3600" dirty="0"/>
            </a:br>
            <a:r>
              <a:rPr lang="en-GB" sz="3600" dirty="0"/>
              <a:t/>
            </a:r>
            <a:br>
              <a:rPr lang="en-GB" sz="3600" dirty="0"/>
            </a:br>
            <a:endParaRPr lang="en-GB" sz="3600" dirty="0"/>
          </a:p>
        </p:txBody>
      </p:sp>
      <p:sp>
        <p:nvSpPr>
          <p:cNvPr id="3" name="Content Placeholder 2"/>
          <p:cNvSpPr>
            <a:spLocks noGrp="1"/>
          </p:cNvSpPr>
          <p:nvPr>
            <p:ph idx="1"/>
          </p:nvPr>
        </p:nvSpPr>
        <p:spPr/>
        <p:txBody>
          <a:bodyPr/>
          <a:lstStyle/>
          <a:p>
            <a:pPr lvl="0"/>
            <a:r>
              <a:rPr lang="en-GB" sz="2000" dirty="0" smtClean="0"/>
              <a:t>ADPH </a:t>
            </a:r>
            <a:r>
              <a:rPr lang="en-GB" sz="2000" dirty="0"/>
              <a:t>Master Classes: </a:t>
            </a:r>
            <a:endParaRPr lang="en-GB" sz="2000" dirty="0" smtClean="0"/>
          </a:p>
          <a:p>
            <a:pPr lvl="1"/>
            <a:r>
              <a:rPr lang="en-GB" sz="2000" dirty="0" smtClean="0"/>
              <a:t>Strategic </a:t>
            </a:r>
            <a:r>
              <a:rPr lang="en-GB" sz="2000" dirty="0"/>
              <a:t>marketing of public health to </a:t>
            </a:r>
            <a:r>
              <a:rPr lang="en-GB" sz="2000" dirty="0" smtClean="0"/>
              <a:t>LAs</a:t>
            </a:r>
          </a:p>
          <a:p>
            <a:pPr lvl="1"/>
            <a:r>
              <a:rPr lang="en-GB" sz="2000" dirty="0" smtClean="0"/>
              <a:t>new </a:t>
            </a:r>
            <a:r>
              <a:rPr lang="en-GB" sz="2000" dirty="0"/>
              <a:t>Master Classes on Local Government </a:t>
            </a:r>
            <a:r>
              <a:rPr lang="en-GB" sz="2000" dirty="0" smtClean="0"/>
              <a:t>Law </a:t>
            </a:r>
          </a:p>
          <a:p>
            <a:pPr lvl="1"/>
            <a:r>
              <a:rPr lang="en-GB" sz="2000" dirty="0" smtClean="0"/>
              <a:t>new </a:t>
            </a:r>
            <a:r>
              <a:rPr lang="en-GB" sz="2000" dirty="0"/>
              <a:t>Master class programme being </a:t>
            </a:r>
            <a:r>
              <a:rPr lang="en-GB" sz="2000" dirty="0" smtClean="0"/>
              <a:t>planned</a:t>
            </a:r>
          </a:p>
          <a:p>
            <a:pPr marL="457200" lvl="1" indent="0">
              <a:buNone/>
            </a:pPr>
            <a:endParaRPr lang="en-GB" sz="2000" dirty="0"/>
          </a:p>
          <a:p>
            <a:pPr lvl="0"/>
            <a:r>
              <a:rPr lang="en-GB" sz="2000" dirty="0" smtClean="0"/>
              <a:t>DPH </a:t>
            </a:r>
            <a:r>
              <a:rPr lang="en-GB" sz="2000" dirty="0"/>
              <a:t>Annual Report Competition and survey of </a:t>
            </a:r>
            <a:r>
              <a:rPr lang="en-GB" sz="2000" dirty="0" smtClean="0"/>
              <a:t>members</a:t>
            </a:r>
          </a:p>
          <a:p>
            <a:pPr lvl="0"/>
            <a:r>
              <a:rPr lang="en-GB" sz="2000" dirty="0" smtClean="0"/>
              <a:t>Collaborations </a:t>
            </a:r>
            <a:r>
              <a:rPr lang="en-GB" sz="2000" dirty="0"/>
              <a:t>on Sector-led Improvement/Improving PH Practice programmes </a:t>
            </a:r>
          </a:p>
          <a:p>
            <a:pPr lvl="0"/>
            <a:r>
              <a:rPr lang="en-GB" sz="2000" dirty="0"/>
              <a:t>Joint work with LGA and others on Public Health conferences </a:t>
            </a:r>
          </a:p>
          <a:p>
            <a:pPr lvl="0"/>
            <a:r>
              <a:rPr lang="en-GB" sz="2000" dirty="0"/>
              <a:t>Joint ADPH/CMO (England) conference for </a:t>
            </a:r>
            <a:r>
              <a:rPr lang="en-GB" sz="2000" dirty="0" err="1"/>
              <a:t>DsPH</a:t>
            </a:r>
            <a:endParaRPr lang="en-GB" sz="2000" dirty="0"/>
          </a:p>
          <a:p>
            <a:pPr marL="285750" lvl="0" indent="-285750">
              <a:buFont typeface="Arial" panose="020B0604020202020204" pitchFamily="34" charset="0"/>
              <a:buChar char="•"/>
            </a:pPr>
            <a:endParaRPr lang="en-GB" sz="1800" dirty="0" smtClean="0"/>
          </a:p>
        </p:txBody>
      </p:sp>
    </p:spTree>
    <p:extLst>
      <p:ext uri="{BB962C8B-B14F-4D97-AF65-F5344CB8AC3E}">
        <p14:creationId xmlns:p14="http://schemas.microsoft.com/office/powerpoint/2010/main" xmlns="" val="1445939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smtClean="0"/>
              <a:t>Advocacy</a:t>
            </a:r>
            <a:r>
              <a:rPr lang="en-GB" sz="3600" dirty="0"/>
              <a:t/>
            </a:r>
            <a:br>
              <a:rPr lang="en-GB" sz="3600" dirty="0"/>
            </a:br>
            <a:r>
              <a:rPr lang="en-GB" sz="3600" dirty="0"/>
              <a:t/>
            </a:r>
            <a:br>
              <a:rPr lang="en-GB" sz="3600" dirty="0"/>
            </a:br>
            <a:endParaRPr lang="en-GB" sz="3600" dirty="0"/>
          </a:p>
        </p:txBody>
      </p:sp>
      <p:sp>
        <p:nvSpPr>
          <p:cNvPr id="3" name="Content Placeholder 2"/>
          <p:cNvSpPr>
            <a:spLocks noGrp="1"/>
          </p:cNvSpPr>
          <p:nvPr>
            <p:ph idx="1"/>
          </p:nvPr>
        </p:nvSpPr>
        <p:spPr/>
        <p:txBody>
          <a:bodyPr/>
          <a:lstStyle/>
          <a:p>
            <a:r>
              <a:rPr lang="en-GB" sz="2000" i="1" dirty="0"/>
              <a:t>Relationship </a:t>
            </a:r>
            <a:r>
              <a:rPr lang="en-GB" sz="2000" i="1" dirty="0" smtClean="0"/>
              <a:t>building </a:t>
            </a:r>
          </a:p>
          <a:p>
            <a:pPr lvl="1"/>
            <a:r>
              <a:rPr lang="en-GB" sz="1600" i="1" dirty="0" smtClean="0"/>
              <a:t>PHE</a:t>
            </a:r>
          </a:p>
          <a:p>
            <a:pPr lvl="1"/>
            <a:r>
              <a:rPr lang="en-GB" sz="1600" i="1" dirty="0" smtClean="0"/>
              <a:t>LGA</a:t>
            </a:r>
          </a:p>
          <a:p>
            <a:pPr lvl="1"/>
            <a:r>
              <a:rPr lang="en-GB" sz="1600" i="1" dirty="0" smtClean="0"/>
              <a:t>DH</a:t>
            </a:r>
          </a:p>
          <a:p>
            <a:pPr lvl="1"/>
            <a:r>
              <a:rPr lang="en-GB" sz="1600" i="1" dirty="0" smtClean="0"/>
              <a:t>Government/Politicians</a:t>
            </a:r>
          </a:p>
          <a:p>
            <a:pPr lvl="1"/>
            <a:r>
              <a:rPr lang="en-GB" sz="1600" i="1" dirty="0" smtClean="0"/>
              <a:t>Collaborations with PH organisations/third sector</a:t>
            </a:r>
          </a:p>
          <a:p>
            <a:pPr marL="457200" lvl="1" indent="0">
              <a:buNone/>
            </a:pPr>
            <a:endParaRPr lang="en-GB" sz="1600" dirty="0"/>
          </a:p>
          <a:p>
            <a:r>
              <a:rPr lang="en-GB" sz="2000" i="1" dirty="0" smtClean="0"/>
              <a:t>Directed advocacy </a:t>
            </a:r>
          </a:p>
          <a:p>
            <a:pPr lvl="1"/>
            <a:r>
              <a:rPr lang="en-GB" sz="1600" i="1" dirty="0" smtClean="0"/>
              <a:t>ADPH members represented on a wide range of national groups</a:t>
            </a:r>
          </a:p>
          <a:p>
            <a:pPr marL="457200" lvl="1" indent="0">
              <a:buNone/>
            </a:pPr>
            <a:endParaRPr lang="en-GB" sz="1600" dirty="0"/>
          </a:p>
          <a:p>
            <a:pPr marL="285750" indent="-285750">
              <a:buFont typeface="Arial" panose="020B0604020202020204" pitchFamily="34" charset="0"/>
              <a:buChar char="•"/>
            </a:pPr>
            <a:r>
              <a:rPr lang="en-GB" sz="2000" i="1" dirty="0"/>
              <a:t>Media responses</a:t>
            </a:r>
            <a:endParaRPr lang="en-GB" sz="2000" dirty="0"/>
          </a:p>
          <a:p>
            <a:pPr marL="285750" lvl="0" indent="-285750">
              <a:buFont typeface="Arial" panose="020B0604020202020204" pitchFamily="34" charset="0"/>
              <a:buChar char="•"/>
            </a:pPr>
            <a:endParaRPr lang="en-GB" sz="1800" dirty="0" smtClean="0"/>
          </a:p>
        </p:txBody>
      </p:sp>
    </p:spTree>
    <p:extLst>
      <p:ext uri="{BB962C8B-B14F-4D97-AF65-F5344CB8AC3E}">
        <p14:creationId xmlns:p14="http://schemas.microsoft.com/office/powerpoint/2010/main" xmlns="" val="1372155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sz="3600" dirty="0" smtClean="0"/>
              <a:t>Policy</a:t>
            </a:r>
            <a:br>
              <a:rPr lang="en-GB" sz="3600" dirty="0" smtClean="0"/>
            </a:br>
            <a:r>
              <a:rPr lang="en-GB" sz="3600" dirty="0" smtClean="0"/>
              <a:t/>
            </a:r>
            <a:br>
              <a:rPr lang="en-GB" sz="3600" dirty="0" smtClean="0"/>
            </a:br>
            <a:endParaRPr lang="en-GB" sz="3600" dirty="0"/>
          </a:p>
        </p:txBody>
      </p:sp>
      <p:sp>
        <p:nvSpPr>
          <p:cNvPr id="3" name="Content Placeholder 2"/>
          <p:cNvSpPr>
            <a:spLocks noGrp="1"/>
          </p:cNvSpPr>
          <p:nvPr>
            <p:ph idx="1"/>
          </p:nvPr>
        </p:nvSpPr>
        <p:spPr/>
        <p:txBody>
          <a:bodyPr/>
          <a:lstStyle/>
          <a:p>
            <a:pPr lvl="0"/>
            <a:r>
              <a:rPr lang="en-GB" sz="2000" dirty="0" smtClean="0"/>
              <a:t>Member </a:t>
            </a:r>
            <a:r>
              <a:rPr lang="en-GB" sz="2000" dirty="0"/>
              <a:t>input through workshops, conference and </a:t>
            </a:r>
            <a:r>
              <a:rPr lang="en-GB" sz="2000" dirty="0" smtClean="0"/>
              <a:t>surveys</a:t>
            </a:r>
            <a:endParaRPr lang="en-GB" sz="2000" dirty="0"/>
          </a:p>
          <a:p>
            <a:r>
              <a:rPr lang="en-GB" sz="2000" dirty="0" smtClean="0"/>
              <a:t>Range of PH policy areas including: tobacco control; alcohol ; active </a:t>
            </a:r>
            <a:r>
              <a:rPr lang="en-GB" sz="2000" dirty="0"/>
              <a:t>travel/travel &amp; health </a:t>
            </a:r>
            <a:r>
              <a:rPr lang="en-GB" sz="2000" dirty="0" smtClean="0"/>
              <a:t>; children </a:t>
            </a:r>
            <a:r>
              <a:rPr lang="en-GB" sz="2000" dirty="0"/>
              <a:t>&amp; </a:t>
            </a:r>
            <a:r>
              <a:rPr lang="en-GB" sz="2000" dirty="0" smtClean="0"/>
              <a:t>young people;  sexual health; </a:t>
            </a:r>
            <a:r>
              <a:rPr lang="en-GB" sz="2000" dirty="0"/>
              <a:t>commercial determinants of health </a:t>
            </a:r>
          </a:p>
          <a:p>
            <a:pPr lvl="0"/>
            <a:r>
              <a:rPr lang="en-GB" sz="2000" dirty="0" smtClean="0"/>
              <a:t>Lobbying on PH system areas including: PH workforce – DPH vacancies, planning for wider PH workforce; PH funding</a:t>
            </a:r>
          </a:p>
          <a:p>
            <a:pPr lvl="0"/>
            <a:r>
              <a:rPr lang="en-GB" sz="2000" dirty="0" smtClean="0"/>
              <a:t>Development </a:t>
            </a:r>
            <a:r>
              <a:rPr lang="en-GB" sz="2000" dirty="0"/>
              <a:t>of ADPH policy topic teams and new e-forums</a:t>
            </a:r>
            <a:r>
              <a:rPr lang="en-GB" sz="2000" dirty="0" smtClean="0"/>
              <a:t>;</a:t>
            </a:r>
          </a:p>
          <a:p>
            <a:pPr lvl="0"/>
            <a:r>
              <a:rPr lang="en-GB" sz="2000" dirty="0" smtClean="0"/>
              <a:t>Consultation responses on </a:t>
            </a:r>
            <a:r>
              <a:rPr lang="en-GB" sz="2000" dirty="0"/>
              <a:t>topics relevant to </a:t>
            </a:r>
            <a:r>
              <a:rPr lang="en-GB" sz="2000" dirty="0" err="1"/>
              <a:t>DsPH</a:t>
            </a:r>
            <a:r>
              <a:rPr lang="en-GB" sz="2000" dirty="0"/>
              <a:t> and their work; </a:t>
            </a:r>
            <a:endParaRPr lang="en-GB" sz="2000" dirty="0" smtClean="0"/>
          </a:p>
          <a:p>
            <a:pPr lvl="0"/>
            <a:r>
              <a:rPr lang="en-GB" sz="2000" dirty="0" smtClean="0"/>
              <a:t>High level of interest for DPH input – co-ordinating requests </a:t>
            </a:r>
            <a:r>
              <a:rPr lang="en-GB" sz="2000" dirty="0"/>
              <a:t>from external organisations for DPH input to a wide range of PH policy areas</a:t>
            </a:r>
          </a:p>
          <a:p>
            <a:pPr marL="0" lvl="0" indent="0">
              <a:buNone/>
            </a:pPr>
            <a:endParaRPr lang="en-GB" sz="1800" dirty="0" smtClean="0"/>
          </a:p>
        </p:txBody>
      </p:sp>
    </p:spTree>
    <p:extLst>
      <p:ext uri="{BB962C8B-B14F-4D97-AF65-F5344CB8AC3E}">
        <p14:creationId xmlns:p14="http://schemas.microsoft.com/office/powerpoint/2010/main" xmlns="" val="3115207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sz="3600" dirty="0" smtClean="0"/>
              <a:t>Infrastructure </a:t>
            </a:r>
            <a:r>
              <a:rPr lang="en-GB" sz="3600" dirty="0"/>
              <a:t>and governance</a:t>
            </a:r>
            <a:br>
              <a:rPr lang="en-GB" sz="3600" dirty="0"/>
            </a:br>
            <a:r>
              <a:rPr lang="en-GB" sz="3600" dirty="0" smtClean="0"/>
              <a:t/>
            </a:r>
            <a:br>
              <a:rPr lang="en-GB" sz="3600" dirty="0" smtClean="0"/>
            </a:br>
            <a:r>
              <a:rPr lang="en-GB" sz="3600" dirty="0" smtClean="0"/>
              <a:t/>
            </a:r>
            <a:br>
              <a:rPr lang="en-GB" sz="3600" dirty="0" smtClean="0"/>
            </a:br>
            <a:endParaRPr lang="en-GB" sz="3600" dirty="0"/>
          </a:p>
        </p:txBody>
      </p:sp>
      <p:sp>
        <p:nvSpPr>
          <p:cNvPr id="3" name="Content Placeholder 2"/>
          <p:cNvSpPr>
            <a:spLocks noGrp="1"/>
          </p:cNvSpPr>
          <p:nvPr>
            <p:ph idx="1"/>
          </p:nvPr>
        </p:nvSpPr>
        <p:spPr/>
        <p:txBody>
          <a:bodyPr/>
          <a:lstStyle/>
          <a:p>
            <a:pPr lvl="0"/>
            <a:r>
              <a:rPr lang="en-GB" sz="1800" dirty="0"/>
              <a:t>Surplus budget with sufficient reserves; subscription system developed to ensure future financial stability</a:t>
            </a:r>
          </a:p>
          <a:p>
            <a:pPr lvl="0"/>
            <a:r>
              <a:rPr lang="en-GB" sz="1800" dirty="0"/>
              <a:t>New ADPH office established; embedded within new organisational host (UK Health Forum); planning for transition to Charity status in 2014</a:t>
            </a:r>
          </a:p>
          <a:p>
            <a:pPr lvl="0"/>
            <a:r>
              <a:rPr lang="en-GB" sz="1800" dirty="0"/>
              <a:t>New staff appointed to support organisational, policy and member services development</a:t>
            </a:r>
          </a:p>
          <a:p>
            <a:pPr lvl="0"/>
            <a:r>
              <a:rPr lang="en-GB" sz="1800" dirty="0"/>
              <a:t>Constitutional amendments approved at 2013 AGM and further amendments proposed to 2014 AGM</a:t>
            </a:r>
          </a:p>
          <a:p>
            <a:pPr lvl="0"/>
            <a:r>
              <a:rPr lang="en-GB" sz="1800" dirty="0"/>
              <a:t>Election processes completed for Board Members; full cohort of Constituency Representatives in place</a:t>
            </a:r>
          </a:p>
          <a:p>
            <a:pPr lvl="0"/>
            <a:r>
              <a:rPr lang="en-GB" sz="1800"/>
              <a:t>Regular Board and Executive meetings; refinement of Board and Representative roles/responsibilities. </a:t>
            </a:r>
          </a:p>
          <a:p>
            <a:pPr marL="0" lvl="0" indent="0">
              <a:buNone/>
            </a:pPr>
            <a:endParaRPr lang="en-GB" sz="1800" dirty="0" smtClean="0"/>
          </a:p>
        </p:txBody>
      </p:sp>
    </p:spTree>
    <p:extLst>
      <p:ext uri="{BB962C8B-B14F-4D97-AF65-F5344CB8AC3E}">
        <p14:creationId xmlns:p14="http://schemas.microsoft.com/office/powerpoint/2010/main" xmlns="" val="2090345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defRPr/>
            </a:pPr>
            <a:r>
              <a:rPr lang="en-GB" altLang="en-US" dirty="0" smtClean="0"/>
              <a:t>ADPH Annual Report Competition 2013-2014</a:t>
            </a:r>
          </a:p>
        </p:txBody>
      </p:sp>
      <p:sp>
        <p:nvSpPr>
          <p:cNvPr id="4099" name="Rectangle 3"/>
          <p:cNvSpPr>
            <a:spLocks noGrp="1" noChangeArrowheads="1"/>
          </p:cNvSpPr>
          <p:nvPr>
            <p:ph type="subTitle" idx="1"/>
          </p:nvPr>
        </p:nvSpPr>
        <p:spPr/>
        <p:txBody>
          <a:bodyPr/>
          <a:lstStyle/>
          <a:p>
            <a:pPr eaLnBrk="1" hangingPunct="1">
              <a:lnSpc>
                <a:spcPct val="90000"/>
              </a:lnSpc>
            </a:pPr>
            <a:r>
              <a:rPr lang="en-GB" altLang="en-US" smtClean="0"/>
              <a:t>Nicola Close, CEO</a:t>
            </a:r>
          </a:p>
          <a:p>
            <a:pPr eaLnBrk="1" hangingPunct="1">
              <a:lnSpc>
                <a:spcPct val="90000"/>
              </a:lnSpc>
            </a:pPr>
            <a:r>
              <a:rPr lang="en-GB" altLang="en-US" smtClean="0"/>
              <a:t>Janet Atherton, President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INTRODUCTION</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normAutofit/>
          </a:bodyPr>
          <a:lstStyle/>
          <a:p>
            <a:pPr marL="0" indent="0">
              <a:buNone/>
            </a:pPr>
            <a:r>
              <a:rPr lang="en-GB" sz="4000" dirty="0" smtClean="0">
                <a:latin typeface="Univers-Light-Normal" pitchFamily="2" charset="0"/>
              </a:rPr>
              <a:t>Abdul Razzaq</a:t>
            </a:r>
          </a:p>
          <a:p>
            <a:pPr marL="0" indent="0">
              <a:buNone/>
            </a:pPr>
            <a:r>
              <a:rPr lang="en-GB" sz="4000" dirty="0" smtClean="0">
                <a:latin typeface="Univers-Light-Normal" pitchFamily="2" charset="0"/>
              </a:rPr>
              <a:t>Chair, Food Active</a:t>
            </a:r>
          </a:p>
          <a:p>
            <a:pPr marL="0" indent="0">
              <a:buNone/>
            </a:pPr>
            <a:r>
              <a:rPr lang="en-GB" sz="4000" dirty="0" smtClean="0">
                <a:latin typeface="Univers-Light-Normal" pitchFamily="2" charset="0"/>
              </a:rPr>
              <a:t>Director of Public Health, Trafford Council</a:t>
            </a:r>
            <a:endParaRPr lang="en-GB" sz="4000" dirty="0">
              <a:latin typeface="Univers-Light-Normal" pitchFamily="2" charset="0"/>
            </a:endParaRPr>
          </a:p>
        </p:txBody>
      </p:sp>
    </p:spTree>
    <p:extLst>
      <p:ext uri="{BB962C8B-B14F-4D97-AF65-F5344CB8AC3E}">
        <p14:creationId xmlns:p14="http://schemas.microsoft.com/office/powerpoint/2010/main" xmlns="" val="229176563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GB" altLang="en-US" dirty="0" smtClean="0"/>
              <a:t>Class of 2013-2014</a:t>
            </a:r>
          </a:p>
        </p:txBody>
      </p:sp>
      <p:sp>
        <p:nvSpPr>
          <p:cNvPr id="5124" name="Rectangle 3"/>
          <p:cNvSpPr>
            <a:spLocks noGrp="1" noChangeArrowheads="1"/>
          </p:cNvSpPr>
          <p:nvPr>
            <p:ph idx="1"/>
          </p:nvPr>
        </p:nvSpPr>
        <p:spPr>
          <a:xfrm>
            <a:off x="468313" y="1773238"/>
            <a:ext cx="8280400" cy="4319587"/>
          </a:xfrm>
        </p:spPr>
        <p:txBody>
          <a:bodyPr/>
          <a:lstStyle/>
          <a:p>
            <a:pPr eaLnBrk="1" hangingPunct="1">
              <a:spcBef>
                <a:spcPts val="1200"/>
              </a:spcBef>
              <a:spcAft>
                <a:spcPts val="1200"/>
              </a:spcAft>
            </a:pPr>
            <a:r>
              <a:rPr lang="en-GB" altLang="en-US" sz="3600" smtClean="0"/>
              <a:t>Largest entry yet - 49</a:t>
            </a:r>
          </a:p>
          <a:p>
            <a:pPr eaLnBrk="1" hangingPunct="1">
              <a:spcBef>
                <a:spcPts val="1200"/>
              </a:spcBef>
              <a:spcAft>
                <a:spcPts val="1200"/>
              </a:spcAft>
            </a:pPr>
            <a:r>
              <a:rPr lang="en-GB" altLang="en-US" sz="3600" smtClean="0"/>
              <a:t>Most aimed at public – many exclusively</a:t>
            </a:r>
          </a:p>
          <a:p>
            <a:pPr eaLnBrk="1" hangingPunct="1">
              <a:spcBef>
                <a:spcPts val="1200"/>
              </a:spcBef>
              <a:spcAft>
                <a:spcPts val="1200"/>
              </a:spcAft>
            </a:pPr>
            <a:r>
              <a:rPr lang="en-GB" altLang="en-US" sz="3600" smtClean="0"/>
              <a:t>Finally lost the 3-D pie charts!!</a:t>
            </a:r>
          </a:p>
          <a:p>
            <a:pPr eaLnBrk="1" hangingPunct="1">
              <a:spcBef>
                <a:spcPts val="1200"/>
              </a:spcBef>
              <a:spcAft>
                <a:spcPts val="1200"/>
              </a:spcAft>
            </a:pPr>
            <a:r>
              <a:rPr lang="en-GB" altLang="en-US" sz="3600" smtClean="0"/>
              <a:t>Disappointing – some taking easy route</a:t>
            </a:r>
          </a:p>
        </p:txBody>
      </p:sp>
      <p:sp>
        <p:nvSpPr>
          <p:cNvPr id="5122"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GB" altLang="en-US" dirty="0" smtClean="0"/>
              <a:t>Some tips for improvement</a:t>
            </a:r>
          </a:p>
        </p:txBody>
      </p:sp>
      <p:sp>
        <p:nvSpPr>
          <p:cNvPr id="7172" name="Rectangle 3"/>
          <p:cNvSpPr>
            <a:spLocks noGrp="1" noChangeArrowheads="1"/>
          </p:cNvSpPr>
          <p:nvPr>
            <p:ph idx="1"/>
          </p:nvPr>
        </p:nvSpPr>
        <p:spPr>
          <a:xfrm>
            <a:off x="468313" y="2133600"/>
            <a:ext cx="8280400" cy="3598863"/>
          </a:xfrm>
        </p:spPr>
        <p:txBody>
          <a:bodyPr/>
          <a:lstStyle/>
          <a:p>
            <a:pPr eaLnBrk="1" hangingPunct="1">
              <a:spcBef>
                <a:spcPts val="1200"/>
              </a:spcBef>
              <a:spcAft>
                <a:spcPts val="1200"/>
              </a:spcAft>
            </a:pPr>
            <a:r>
              <a:rPr lang="en-GB" altLang="en-US" sz="3600" smtClean="0"/>
              <a:t>Some still word heavy</a:t>
            </a:r>
          </a:p>
          <a:p>
            <a:pPr eaLnBrk="1" hangingPunct="1">
              <a:spcBef>
                <a:spcPts val="1200"/>
              </a:spcBef>
              <a:spcAft>
                <a:spcPts val="1200"/>
              </a:spcAft>
            </a:pPr>
            <a:r>
              <a:rPr lang="en-GB" altLang="en-US" sz="3600" smtClean="0"/>
              <a:t>Still a lot of jargon</a:t>
            </a:r>
          </a:p>
          <a:p>
            <a:pPr eaLnBrk="1" hangingPunct="1">
              <a:spcBef>
                <a:spcPts val="1200"/>
              </a:spcBef>
              <a:spcAft>
                <a:spcPts val="1200"/>
              </a:spcAft>
            </a:pPr>
            <a:r>
              <a:rPr lang="en-GB" altLang="en-US" sz="3600" smtClean="0"/>
              <a:t>Recommendations not specific</a:t>
            </a:r>
          </a:p>
          <a:p>
            <a:pPr eaLnBrk="1" hangingPunct="1">
              <a:spcBef>
                <a:spcPts val="1200"/>
              </a:spcBef>
              <a:spcAft>
                <a:spcPts val="1200"/>
              </a:spcAft>
            </a:pPr>
            <a:r>
              <a:rPr lang="en-GB" altLang="en-US" sz="3600" smtClean="0"/>
              <a:t>Vary graphics</a:t>
            </a:r>
          </a:p>
        </p:txBody>
      </p:sp>
      <p:sp>
        <p:nvSpPr>
          <p:cNvPr id="7170"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Single topics</a:t>
            </a:r>
            <a:endParaRPr lang="en-GB" dirty="0"/>
          </a:p>
        </p:txBody>
      </p:sp>
      <p:sp>
        <p:nvSpPr>
          <p:cNvPr id="9219" name="Content Placeholder 2"/>
          <p:cNvSpPr>
            <a:spLocks noGrp="1"/>
          </p:cNvSpPr>
          <p:nvPr>
            <p:ph idx="1"/>
          </p:nvPr>
        </p:nvSpPr>
        <p:spPr/>
        <p:txBody>
          <a:bodyPr/>
          <a:lstStyle/>
          <a:p>
            <a:pPr eaLnBrk="1" hangingPunct="1">
              <a:spcBef>
                <a:spcPts val="600"/>
              </a:spcBef>
              <a:spcAft>
                <a:spcPts val="600"/>
              </a:spcAft>
            </a:pPr>
            <a:r>
              <a:rPr lang="en-US" altLang="en-US" b="0" smtClean="0"/>
              <a:t>Not about making report smaller!</a:t>
            </a:r>
          </a:p>
          <a:p>
            <a:pPr eaLnBrk="1" hangingPunct="1">
              <a:spcBef>
                <a:spcPts val="600"/>
              </a:spcBef>
              <a:spcAft>
                <a:spcPts val="600"/>
              </a:spcAft>
            </a:pPr>
            <a:r>
              <a:rPr lang="en-US" altLang="en-US" b="0" smtClean="0"/>
              <a:t>Not just a health promotion campaign</a:t>
            </a:r>
          </a:p>
          <a:p>
            <a:pPr eaLnBrk="1" hangingPunct="1">
              <a:spcBef>
                <a:spcPts val="600"/>
              </a:spcBef>
              <a:spcAft>
                <a:spcPts val="600"/>
              </a:spcAft>
            </a:pPr>
            <a:r>
              <a:rPr lang="en-US" altLang="en-US" b="0" smtClean="0"/>
              <a:t>Deep dive; different lens; wider issues</a:t>
            </a:r>
          </a:p>
          <a:p>
            <a:endParaRPr lang="en-GB" altLang="en-US" smtClean="0"/>
          </a:p>
        </p:txBody>
      </p:sp>
      <p:sp>
        <p:nvSpPr>
          <p:cNvPr id="9220" name="Footer Placeholder 3"/>
          <p:cNvSpPr>
            <a:spLocks noGrp="1"/>
          </p:cNvSpPr>
          <p:nvPr>
            <p:ph type="ftr" sz="quarter" idx="10"/>
          </p:nvPr>
        </p:nvSpPr>
        <p:spPr>
          <a:xfrm>
            <a:off x="179388" y="6308725"/>
            <a:ext cx="1728787" cy="288925"/>
          </a:xfrm>
          <a:prstGeom prst="rect">
            <a:avLst/>
          </a:prstGeo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Survey responses (34)</a:t>
            </a:r>
          </a:p>
        </p:txBody>
      </p:sp>
      <p:sp>
        <p:nvSpPr>
          <p:cNvPr id="11267" name="Content Placeholder 2"/>
          <p:cNvSpPr>
            <a:spLocks noGrp="1"/>
          </p:cNvSpPr>
          <p:nvPr>
            <p:ph idx="1"/>
          </p:nvPr>
        </p:nvSpPr>
        <p:spPr/>
        <p:txBody>
          <a:bodyPr/>
          <a:lstStyle/>
          <a:p>
            <a:pPr eaLnBrk="1" hangingPunct="1">
              <a:spcBef>
                <a:spcPts val="1200"/>
              </a:spcBef>
              <a:spcAft>
                <a:spcPts val="1200"/>
              </a:spcAft>
            </a:pPr>
            <a:r>
              <a:rPr lang="en-GB" altLang="en-US" smtClean="0"/>
              <a:t>Adding value?</a:t>
            </a:r>
          </a:p>
          <a:p>
            <a:pPr eaLnBrk="1" hangingPunct="1">
              <a:spcBef>
                <a:spcPts val="1200"/>
              </a:spcBef>
              <a:spcAft>
                <a:spcPts val="1200"/>
              </a:spcAft>
            </a:pPr>
            <a:r>
              <a:rPr lang="en-GB" altLang="en-US" smtClean="0"/>
              <a:t>Impact?</a:t>
            </a:r>
          </a:p>
          <a:p>
            <a:pPr eaLnBrk="1" hangingPunct="1">
              <a:spcBef>
                <a:spcPts val="1200"/>
              </a:spcBef>
              <a:spcAft>
                <a:spcPts val="1200"/>
              </a:spcAft>
            </a:pPr>
            <a:r>
              <a:rPr lang="en-GB" altLang="en-US" smtClean="0"/>
              <a:t>Independence?</a:t>
            </a:r>
          </a:p>
          <a:p>
            <a:pPr eaLnBrk="1" hangingPunct="1">
              <a:spcBef>
                <a:spcPts val="1200"/>
              </a:spcBef>
              <a:spcAft>
                <a:spcPts val="1200"/>
              </a:spcAft>
            </a:pPr>
            <a:r>
              <a:rPr lang="en-GB" altLang="en-US" smtClean="0"/>
              <a:t>Anything else?</a:t>
            </a:r>
          </a:p>
        </p:txBody>
      </p:sp>
      <p:sp>
        <p:nvSpPr>
          <p:cNvPr id="11268"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Adding value?</a:t>
            </a:r>
          </a:p>
        </p:txBody>
      </p:sp>
      <p:sp>
        <p:nvSpPr>
          <p:cNvPr id="12291" name="Content Placeholder 2"/>
          <p:cNvSpPr>
            <a:spLocks noGrp="1"/>
          </p:cNvSpPr>
          <p:nvPr>
            <p:ph idx="1"/>
          </p:nvPr>
        </p:nvSpPr>
        <p:spPr>
          <a:xfrm>
            <a:off x="468313" y="1403350"/>
            <a:ext cx="8280400" cy="4689946"/>
          </a:xfrm>
        </p:spPr>
        <p:txBody>
          <a:bodyPr/>
          <a:lstStyle/>
          <a:p>
            <a:pPr marL="0" indent="0" eaLnBrk="1" hangingPunct="1">
              <a:buNone/>
            </a:pPr>
            <a:r>
              <a:rPr lang="en-US" altLang="en-US" sz="3200" dirty="0" smtClean="0"/>
              <a:t>From survey:</a:t>
            </a:r>
          </a:p>
          <a:p>
            <a:pPr eaLnBrk="1" hangingPunct="1"/>
            <a:r>
              <a:rPr lang="en-US" altLang="en-US" sz="3200" dirty="0" smtClean="0"/>
              <a:t>Easier to read / engage with</a:t>
            </a:r>
          </a:p>
          <a:p>
            <a:pPr eaLnBrk="1" hangingPunct="1"/>
            <a:r>
              <a:rPr lang="en-US" altLang="en-US" sz="3200" dirty="0" smtClean="0"/>
              <a:t>Highlight specific areas / single topic</a:t>
            </a:r>
          </a:p>
          <a:p>
            <a:pPr eaLnBrk="1" hangingPunct="1"/>
            <a:r>
              <a:rPr lang="en-US" altLang="en-US" sz="3200" dirty="0" smtClean="0"/>
              <a:t>Different – vision; tips; progress; contributions; achievements</a:t>
            </a:r>
          </a:p>
          <a:p>
            <a:pPr marL="0" indent="0" eaLnBrk="1" hangingPunct="1">
              <a:buNone/>
            </a:pPr>
            <a:r>
              <a:rPr lang="en-US" altLang="en-US" sz="3200" dirty="0" smtClean="0"/>
              <a:t>How about: </a:t>
            </a:r>
          </a:p>
          <a:p>
            <a:pPr eaLnBrk="1" hangingPunct="1"/>
            <a:r>
              <a:rPr lang="en-US" altLang="en-US" sz="3200" dirty="0" smtClean="0"/>
              <a:t>Data presentation</a:t>
            </a:r>
          </a:p>
        </p:txBody>
      </p:sp>
      <p:sp>
        <p:nvSpPr>
          <p:cNvPr id="12292"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Impact?</a:t>
            </a:r>
          </a:p>
        </p:txBody>
      </p:sp>
      <p:sp>
        <p:nvSpPr>
          <p:cNvPr id="13315" name="Content Placeholder 2"/>
          <p:cNvSpPr>
            <a:spLocks noGrp="1"/>
          </p:cNvSpPr>
          <p:nvPr>
            <p:ph idx="1"/>
          </p:nvPr>
        </p:nvSpPr>
        <p:spPr>
          <a:xfrm>
            <a:off x="468313" y="1628774"/>
            <a:ext cx="8280400" cy="4464521"/>
          </a:xfrm>
        </p:spPr>
        <p:txBody>
          <a:bodyPr/>
          <a:lstStyle/>
          <a:p>
            <a:pPr marL="0" indent="0" eaLnBrk="1" hangingPunct="1">
              <a:buNone/>
            </a:pPr>
            <a:r>
              <a:rPr lang="en-US" altLang="en-US" sz="3200" dirty="0" smtClean="0"/>
              <a:t>From survey:</a:t>
            </a:r>
          </a:p>
          <a:p>
            <a:pPr eaLnBrk="1" hangingPunct="1"/>
            <a:r>
              <a:rPr lang="en-US" altLang="en-US" sz="3200" dirty="0" smtClean="0"/>
              <a:t>Most thought proportionate to use of resources</a:t>
            </a:r>
          </a:p>
          <a:p>
            <a:pPr eaLnBrk="1" hangingPunct="1"/>
            <a:r>
              <a:rPr lang="en-US" altLang="en-US" sz="3200" dirty="0" smtClean="0"/>
              <a:t>Raising awareness / engagement</a:t>
            </a:r>
          </a:p>
          <a:p>
            <a:pPr eaLnBrk="1" hangingPunct="1"/>
            <a:r>
              <a:rPr lang="en-US" altLang="en-US" sz="3200" dirty="0" smtClean="0"/>
              <a:t>Good for internal reflection</a:t>
            </a:r>
          </a:p>
          <a:p>
            <a:pPr marL="0" indent="0" eaLnBrk="1" hangingPunct="1">
              <a:buNone/>
            </a:pPr>
            <a:endParaRPr lang="en-US" altLang="en-US" sz="3200" dirty="0"/>
          </a:p>
        </p:txBody>
      </p:sp>
      <p:sp>
        <p:nvSpPr>
          <p:cNvPr id="13316"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Independence?</a:t>
            </a:r>
          </a:p>
        </p:txBody>
      </p:sp>
      <p:sp>
        <p:nvSpPr>
          <p:cNvPr id="14339" name="Content Placeholder 2"/>
          <p:cNvSpPr>
            <a:spLocks noGrp="1"/>
          </p:cNvSpPr>
          <p:nvPr>
            <p:ph idx="1"/>
          </p:nvPr>
        </p:nvSpPr>
        <p:spPr>
          <a:xfrm>
            <a:off x="468313" y="1628774"/>
            <a:ext cx="8280400" cy="4392513"/>
          </a:xfrm>
        </p:spPr>
        <p:txBody>
          <a:bodyPr/>
          <a:lstStyle/>
          <a:p>
            <a:pPr marL="0" indent="0" eaLnBrk="1" hangingPunct="1">
              <a:buNone/>
            </a:pPr>
            <a:r>
              <a:rPr lang="en-US" altLang="en-US" sz="3200" dirty="0" smtClean="0"/>
              <a:t>From survey:</a:t>
            </a:r>
          </a:p>
          <a:p>
            <a:pPr eaLnBrk="1" hangingPunct="1"/>
            <a:r>
              <a:rPr lang="en-US" altLang="en-US" sz="3200" dirty="0" smtClean="0"/>
              <a:t>Most had no interference – some positive political interest</a:t>
            </a:r>
          </a:p>
          <a:p>
            <a:pPr eaLnBrk="1" hangingPunct="1"/>
            <a:r>
              <a:rPr lang="en-US" altLang="en-US" sz="3200" dirty="0" smtClean="0"/>
              <a:t>Some had wide consultation in draft</a:t>
            </a:r>
          </a:p>
          <a:p>
            <a:pPr eaLnBrk="1" hangingPunct="1"/>
            <a:r>
              <a:rPr lang="en-US" altLang="en-US" sz="3200" dirty="0" smtClean="0"/>
              <a:t>Quite a few had to compromise</a:t>
            </a:r>
          </a:p>
          <a:p>
            <a:pPr marL="0" indent="0" eaLnBrk="1" hangingPunct="1">
              <a:buNone/>
            </a:pPr>
            <a:r>
              <a:rPr lang="en-US" altLang="en-US" sz="3200" dirty="0" smtClean="0"/>
              <a:t>How about:</a:t>
            </a:r>
          </a:p>
          <a:p>
            <a:pPr eaLnBrk="1" hangingPunct="1"/>
            <a:r>
              <a:rPr lang="en-US" altLang="en-US" sz="3200" dirty="0" smtClean="0"/>
              <a:t>Comparing with CMO report</a:t>
            </a:r>
            <a:endParaRPr lang="en-US" altLang="en-US" sz="3200" dirty="0"/>
          </a:p>
          <a:p>
            <a:pPr eaLnBrk="1" hangingPunct="1"/>
            <a:endParaRPr lang="en-US" altLang="en-US" sz="3200" dirty="0" smtClean="0"/>
          </a:p>
        </p:txBody>
      </p:sp>
      <p:sp>
        <p:nvSpPr>
          <p:cNvPr id="14340"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68313" y="260350"/>
            <a:ext cx="8229600" cy="1008063"/>
          </a:xfrm>
        </p:spPr>
        <p:txBody>
          <a:bodyPr/>
          <a:lstStyle/>
          <a:p>
            <a:pPr eaLnBrk="1" hangingPunct="1">
              <a:defRPr/>
            </a:pPr>
            <a:r>
              <a:rPr lang="en-GB" altLang="en-US" dirty="0" smtClean="0"/>
              <a:t>Brighton</a:t>
            </a:r>
          </a:p>
        </p:txBody>
      </p:sp>
      <p:sp>
        <p:nvSpPr>
          <p:cNvPr id="16388" name="Rectangle 6"/>
          <p:cNvSpPr>
            <a:spLocks noGrp="1" noChangeArrowheads="1"/>
          </p:cNvSpPr>
          <p:nvPr>
            <p:ph type="body" sz="half" idx="2"/>
          </p:nvPr>
        </p:nvSpPr>
        <p:spPr>
          <a:xfrm>
            <a:off x="4427538" y="1268413"/>
            <a:ext cx="4321175" cy="5040312"/>
          </a:xfrm>
        </p:spPr>
        <p:txBody>
          <a:bodyPr/>
          <a:lstStyle/>
          <a:p>
            <a:pPr eaLnBrk="1" hangingPunct="1">
              <a:spcBef>
                <a:spcPts val="1200"/>
              </a:spcBef>
              <a:spcAft>
                <a:spcPts val="600"/>
              </a:spcAft>
            </a:pPr>
            <a:r>
              <a:rPr lang="en-GB" altLang="en-US" sz="3200" smtClean="0"/>
              <a:t>Varied approach &amp; input</a:t>
            </a:r>
          </a:p>
          <a:p>
            <a:pPr eaLnBrk="1" hangingPunct="1">
              <a:spcBef>
                <a:spcPts val="1200"/>
              </a:spcBef>
              <a:spcAft>
                <a:spcPts val="600"/>
              </a:spcAft>
            </a:pPr>
            <a:r>
              <a:rPr lang="en-GB" altLang="en-US" sz="3200" smtClean="0"/>
              <a:t>Readable </a:t>
            </a:r>
          </a:p>
          <a:p>
            <a:pPr eaLnBrk="1" hangingPunct="1">
              <a:spcBef>
                <a:spcPts val="1200"/>
              </a:spcBef>
              <a:spcAft>
                <a:spcPts val="600"/>
              </a:spcAft>
            </a:pPr>
            <a:r>
              <a:rPr lang="en-GB" altLang="en-US" sz="3200" smtClean="0"/>
              <a:t>Nice infographics</a:t>
            </a:r>
          </a:p>
          <a:p>
            <a:pPr eaLnBrk="1" hangingPunct="1">
              <a:spcBef>
                <a:spcPts val="1200"/>
              </a:spcBef>
              <a:spcAft>
                <a:spcPts val="600"/>
              </a:spcAft>
            </a:pPr>
            <a:r>
              <a:rPr lang="en-GB" altLang="en-US" sz="3200" smtClean="0"/>
              <a:t>Case studies and quotes</a:t>
            </a:r>
          </a:p>
          <a:p>
            <a:pPr eaLnBrk="1" hangingPunct="1">
              <a:spcBef>
                <a:spcPts val="1200"/>
              </a:spcBef>
              <a:spcAft>
                <a:spcPts val="600"/>
              </a:spcAft>
            </a:pPr>
            <a:r>
              <a:rPr lang="en-GB" altLang="en-US" sz="3200" smtClean="0"/>
              <a:t>No clear recommendations</a:t>
            </a:r>
          </a:p>
          <a:p>
            <a:pPr eaLnBrk="1" hangingPunct="1">
              <a:lnSpc>
                <a:spcPct val="90000"/>
              </a:lnSpc>
            </a:pPr>
            <a:endParaRPr lang="en-GB" altLang="en-US" sz="3200" smtClean="0"/>
          </a:p>
        </p:txBody>
      </p:sp>
      <p:sp>
        <p:nvSpPr>
          <p:cNvPr id="16386" name="Footer Placeholder 4"/>
          <p:cNvSpPr>
            <a:spLocks noGrp="1"/>
          </p:cNvSpPr>
          <p:nvPr>
            <p:ph type="ftr" sz="quarter" idx="10"/>
          </p:nvPr>
        </p:nvSpPr>
        <p:spPr>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
        <p:nvSpPr>
          <p:cNvPr id="16389" name="Rectangle 7"/>
          <p:cNvSpPr>
            <a:spLocks noChangeArrowheads="1"/>
          </p:cNvSpPr>
          <p:nvPr/>
        </p:nvSpPr>
        <p:spPr bwMode="auto">
          <a:xfrm>
            <a:off x="468313" y="1628775"/>
            <a:ext cx="8229600" cy="218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eaLnBrk="1" hangingPunct="1"/>
            <a:endParaRPr lang="en-US" altLang="en-US" sz="3600"/>
          </a:p>
        </p:txBody>
      </p:sp>
      <p:sp>
        <p:nvSpPr>
          <p:cNvPr id="16390" name="Rectangle 8"/>
          <p:cNvSpPr>
            <a:spLocks noChangeArrowheads="1"/>
          </p:cNvSpPr>
          <p:nvPr/>
        </p:nvSpPr>
        <p:spPr bwMode="auto">
          <a:xfrm>
            <a:off x="468313" y="1628775"/>
            <a:ext cx="8229600" cy="218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eaLnBrk="1" hangingPunct="1"/>
            <a:endParaRPr lang="en-US" altLang="en-US" sz="3600"/>
          </a:p>
        </p:txBody>
      </p:sp>
      <p:pic>
        <p:nvPicPr>
          <p:cNvPr id="16391" name="Picture 19" descr="Public Health Annual Report 2012-13 co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1544638"/>
            <a:ext cx="3260725" cy="443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en-GB" altLang="en-US" dirty="0" smtClean="0"/>
              <a:t>East Riding</a:t>
            </a:r>
          </a:p>
        </p:txBody>
      </p:sp>
      <p:sp>
        <p:nvSpPr>
          <p:cNvPr id="17412" name="Rectangle 6"/>
          <p:cNvSpPr>
            <a:spLocks noGrp="1" noChangeArrowheads="1"/>
          </p:cNvSpPr>
          <p:nvPr>
            <p:ph type="body" sz="half" idx="2"/>
          </p:nvPr>
        </p:nvSpPr>
        <p:spPr>
          <a:xfrm>
            <a:off x="4618038" y="1501775"/>
            <a:ext cx="4032250" cy="4464050"/>
          </a:xfrm>
        </p:spPr>
        <p:txBody>
          <a:bodyPr/>
          <a:lstStyle/>
          <a:p>
            <a:pPr eaLnBrk="1" hangingPunct="1">
              <a:spcBef>
                <a:spcPts val="1200"/>
              </a:spcBef>
              <a:spcAft>
                <a:spcPts val="600"/>
              </a:spcAft>
            </a:pPr>
            <a:r>
              <a:rPr lang="en-GB" altLang="en-US" sz="2800" smtClean="0"/>
              <a:t>Clear and concise</a:t>
            </a:r>
          </a:p>
          <a:p>
            <a:pPr eaLnBrk="1" hangingPunct="1">
              <a:spcBef>
                <a:spcPts val="1200"/>
              </a:spcBef>
              <a:spcAft>
                <a:spcPts val="600"/>
              </a:spcAft>
            </a:pPr>
            <a:r>
              <a:rPr lang="en-GB" altLang="en-US" sz="2800" smtClean="0"/>
              <a:t>Suggested further reading</a:t>
            </a:r>
          </a:p>
          <a:p>
            <a:pPr eaLnBrk="1" hangingPunct="1">
              <a:spcBef>
                <a:spcPts val="1200"/>
              </a:spcBef>
              <a:spcAft>
                <a:spcPts val="600"/>
              </a:spcAft>
            </a:pPr>
            <a:r>
              <a:rPr lang="en-GB" altLang="en-US" sz="2800" smtClean="0"/>
              <a:t>Specific recommendations + progress</a:t>
            </a:r>
          </a:p>
          <a:p>
            <a:pPr eaLnBrk="1" hangingPunct="1">
              <a:spcBef>
                <a:spcPts val="1200"/>
              </a:spcBef>
              <a:spcAft>
                <a:spcPts val="600"/>
              </a:spcAft>
            </a:pPr>
            <a:r>
              <a:rPr lang="en-GB" altLang="en-US" sz="2800" smtClean="0"/>
              <a:t>Walks &amp; recipes!</a:t>
            </a:r>
          </a:p>
          <a:p>
            <a:pPr eaLnBrk="1" hangingPunct="1">
              <a:spcBef>
                <a:spcPts val="1200"/>
              </a:spcBef>
              <a:spcAft>
                <a:spcPts val="600"/>
              </a:spcAft>
            </a:pPr>
            <a:r>
              <a:rPr lang="en-GB" altLang="en-US" sz="2800" smtClean="0"/>
              <a:t>Limited in scope</a:t>
            </a:r>
            <a:endParaRPr lang="en-GB" altLang="en-US" sz="3600" smtClean="0"/>
          </a:p>
        </p:txBody>
      </p:sp>
      <p:sp>
        <p:nvSpPr>
          <p:cNvPr id="17410" name="Footer Placeholder 4"/>
          <p:cNvSpPr>
            <a:spLocks noGrp="1"/>
          </p:cNvSpPr>
          <p:nvPr>
            <p:ph type="ftr" sz="quarter" idx="10"/>
          </p:nvPr>
        </p:nvSpPr>
        <p:spPr>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pic>
        <p:nvPicPr>
          <p:cNvPr id="17413"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1196975"/>
            <a:ext cx="3449638" cy="486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GB" altLang="en-US" dirty="0" smtClean="0"/>
              <a:t>Leeds</a:t>
            </a:r>
          </a:p>
        </p:txBody>
      </p:sp>
      <p:sp>
        <p:nvSpPr>
          <p:cNvPr id="18436" name="Rectangle 4"/>
          <p:cNvSpPr>
            <a:spLocks noGrp="1" noChangeArrowheads="1"/>
          </p:cNvSpPr>
          <p:nvPr>
            <p:ph type="body" sz="half" idx="1"/>
          </p:nvPr>
        </p:nvSpPr>
        <p:spPr>
          <a:xfrm>
            <a:off x="468313" y="1628775"/>
            <a:ext cx="4064000" cy="4464050"/>
          </a:xfrm>
        </p:spPr>
        <p:txBody>
          <a:bodyPr/>
          <a:lstStyle/>
          <a:p>
            <a:pPr eaLnBrk="1" hangingPunct="1">
              <a:spcBef>
                <a:spcPts val="1200"/>
              </a:spcBef>
            </a:pPr>
            <a:r>
              <a:rPr lang="en-GB" altLang="en-US" sz="2800" smtClean="0"/>
              <a:t>Recommendations and progress</a:t>
            </a:r>
          </a:p>
          <a:p>
            <a:pPr eaLnBrk="1" hangingPunct="1">
              <a:spcBef>
                <a:spcPts val="1200"/>
              </a:spcBef>
            </a:pPr>
            <a:r>
              <a:rPr lang="en-GB" altLang="en-US" sz="2800" smtClean="0"/>
              <a:t>Interesting infographics</a:t>
            </a:r>
          </a:p>
          <a:p>
            <a:pPr eaLnBrk="1" hangingPunct="1">
              <a:spcBef>
                <a:spcPts val="1200"/>
              </a:spcBef>
            </a:pPr>
            <a:r>
              <a:rPr lang="en-GB" altLang="en-US" sz="2800" smtClean="0"/>
              <a:t>References for further work</a:t>
            </a:r>
          </a:p>
          <a:p>
            <a:pPr eaLnBrk="1" hangingPunct="1">
              <a:spcBef>
                <a:spcPts val="1200"/>
              </a:spcBef>
            </a:pPr>
            <a:r>
              <a:rPr lang="en-GB" altLang="en-US" sz="2800" smtClean="0"/>
              <a:t>Historical context</a:t>
            </a:r>
          </a:p>
          <a:p>
            <a:pPr eaLnBrk="1" hangingPunct="1">
              <a:spcBef>
                <a:spcPts val="1200"/>
              </a:spcBef>
            </a:pPr>
            <a:r>
              <a:rPr lang="en-GB" altLang="en-US" sz="2800" smtClean="0"/>
              <a:t>Very busy</a:t>
            </a:r>
          </a:p>
        </p:txBody>
      </p:sp>
      <p:pic>
        <p:nvPicPr>
          <p:cNvPr id="18437" name="Content Placeholder 2"/>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148263" y="1628775"/>
            <a:ext cx="3016250" cy="4279900"/>
          </a:xfrm>
        </p:spPr>
      </p:pic>
      <p:sp>
        <p:nvSpPr>
          <p:cNvPr id="18434" name="Footer Placeholder 4"/>
          <p:cNvSpPr>
            <a:spLocks noGrp="1"/>
          </p:cNvSpPr>
          <p:nvPr>
            <p:ph type="ftr" sz="quarter" idx="10"/>
          </p:nvPr>
        </p:nvSpPr>
        <p:spPr>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FOOD ACTIVE</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normAutofit/>
          </a:bodyPr>
          <a:lstStyle/>
          <a:p>
            <a:pPr marL="0" indent="0">
              <a:buNone/>
            </a:pPr>
            <a:r>
              <a:rPr lang="en-GB" b="1" dirty="0" smtClean="0">
                <a:latin typeface="Univers-Light-Normal" pitchFamily="2" charset="0"/>
              </a:rPr>
              <a:t>Aims</a:t>
            </a:r>
          </a:p>
          <a:p>
            <a:r>
              <a:rPr lang="en-GB" dirty="0" smtClean="0">
                <a:latin typeface="Univers-Light-Normal" pitchFamily="2" charset="0"/>
              </a:rPr>
              <a:t>The introduction of a 20 pence per litre duty on sugar sweetened beverages (being a significant step toward achieving a reduction in refined added sugar intake in the UK and ensure that it does not contribute more than 5% of total energy intake).</a:t>
            </a:r>
          </a:p>
          <a:p>
            <a:r>
              <a:rPr lang="en-GB" dirty="0" smtClean="0">
                <a:latin typeface="Univers-Light-Normal" pitchFamily="2" charset="0"/>
              </a:rPr>
              <a:t>A local authority pledge that will ensure that commercial interests do not influence food and nutrition policy.</a:t>
            </a:r>
          </a:p>
          <a:p>
            <a:r>
              <a:rPr lang="en-GB" dirty="0" smtClean="0">
                <a:latin typeface="Univers-Light-Normal" pitchFamily="2" charset="0"/>
              </a:rPr>
              <a:t>The introduction of tighter regulatory controls on the advertising and marketing of junk food to children and young people.</a:t>
            </a:r>
            <a:endParaRPr lang="en-GB" dirty="0">
              <a:latin typeface="Univers-Light-Normal" pitchFamily="2" charset="0"/>
            </a:endParaRPr>
          </a:p>
        </p:txBody>
      </p:sp>
    </p:spTree>
    <p:extLst>
      <p:ext uri="{BB962C8B-B14F-4D97-AF65-F5344CB8AC3E}">
        <p14:creationId xmlns:p14="http://schemas.microsoft.com/office/powerpoint/2010/main" xmlns="" val="216738300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eaLnBrk="1" hangingPunct="1">
              <a:defRPr/>
            </a:pPr>
            <a:r>
              <a:rPr lang="en-GB" altLang="en-US" dirty="0" smtClean="0"/>
              <a:t>North Yorkshire</a:t>
            </a:r>
          </a:p>
        </p:txBody>
      </p:sp>
      <p:sp>
        <p:nvSpPr>
          <p:cNvPr id="19460" name="Rectangle 6"/>
          <p:cNvSpPr>
            <a:spLocks noGrp="1" noChangeArrowheads="1"/>
          </p:cNvSpPr>
          <p:nvPr>
            <p:ph type="body" sz="half" idx="2"/>
          </p:nvPr>
        </p:nvSpPr>
        <p:spPr>
          <a:xfrm>
            <a:off x="4572000" y="1844675"/>
            <a:ext cx="4064000" cy="4464050"/>
          </a:xfrm>
        </p:spPr>
        <p:txBody>
          <a:bodyPr/>
          <a:lstStyle/>
          <a:p>
            <a:pPr eaLnBrk="1" hangingPunct="1">
              <a:spcBef>
                <a:spcPts val="1200"/>
              </a:spcBef>
              <a:spcAft>
                <a:spcPts val="600"/>
              </a:spcAft>
            </a:pPr>
            <a:r>
              <a:rPr lang="en-GB" altLang="en-US" sz="2800" smtClean="0"/>
              <a:t>Good coverage of Health Protection</a:t>
            </a:r>
          </a:p>
          <a:p>
            <a:pPr eaLnBrk="1" hangingPunct="1">
              <a:spcBef>
                <a:spcPts val="1200"/>
              </a:spcBef>
              <a:spcAft>
                <a:spcPts val="600"/>
              </a:spcAft>
            </a:pPr>
            <a:r>
              <a:rPr lang="en-GB" altLang="en-US" sz="2800" smtClean="0"/>
              <a:t>Nice summary pull-out</a:t>
            </a:r>
          </a:p>
          <a:p>
            <a:pPr eaLnBrk="1" hangingPunct="1">
              <a:spcBef>
                <a:spcPts val="1200"/>
              </a:spcBef>
              <a:spcAft>
                <a:spcPts val="600"/>
              </a:spcAft>
            </a:pPr>
            <a:r>
              <a:rPr lang="en-GB" altLang="en-US" sz="2800" smtClean="0"/>
              <a:t>Case studies, facts &amp; numbers</a:t>
            </a:r>
          </a:p>
          <a:p>
            <a:pPr eaLnBrk="1" hangingPunct="1">
              <a:spcBef>
                <a:spcPts val="1200"/>
              </a:spcBef>
              <a:spcAft>
                <a:spcPts val="600"/>
              </a:spcAft>
            </a:pPr>
            <a:r>
              <a:rPr lang="en-GB" altLang="en-US" sz="2800" smtClean="0"/>
              <a:t>Recommendations</a:t>
            </a:r>
          </a:p>
          <a:p>
            <a:pPr eaLnBrk="1" hangingPunct="1">
              <a:spcBef>
                <a:spcPts val="1200"/>
              </a:spcBef>
              <a:spcAft>
                <a:spcPts val="600"/>
              </a:spcAft>
            </a:pPr>
            <a:r>
              <a:rPr lang="en-GB" altLang="en-US" sz="2800" smtClean="0"/>
              <a:t>Somewhat wordy</a:t>
            </a:r>
          </a:p>
        </p:txBody>
      </p:sp>
      <p:sp>
        <p:nvSpPr>
          <p:cNvPr id="19458" name="Footer Placeholder 4"/>
          <p:cNvSpPr>
            <a:spLocks noGrp="1"/>
          </p:cNvSpPr>
          <p:nvPr>
            <p:ph type="ftr" sz="quarter" idx="10"/>
          </p:nvPr>
        </p:nvSpPr>
        <p:spPr>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pic>
        <p:nvPicPr>
          <p:cNvPr id="19461" name="Picture 7" descr="Director of public health repor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1700213"/>
            <a:ext cx="3228975" cy="452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pPr eaLnBrk="1" hangingPunct="1">
              <a:defRPr/>
            </a:pPr>
            <a:r>
              <a:rPr lang="en-GB" altLang="en-US" dirty="0" smtClean="0"/>
              <a:t>Sandwell</a:t>
            </a:r>
          </a:p>
        </p:txBody>
      </p:sp>
      <p:sp>
        <p:nvSpPr>
          <p:cNvPr id="20484" name="Rectangle 8"/>
          <p:cNvSpPr>
            <a:spLocks noGrp="1" noChangeArrowheads="1"/>
          </p:cNvSpPr>
          <p:nvPr>
            <p:ph type="body" sz="half" idx="1"/>
          </p:nvPr>
        </p:nvSpPr>
        <p:spPr>
          <a:xfrm>
            <a:off x="468313" y="1628775"/>
            <a:ext cx="4248150" cy="4105275"/>
          </a:xfrm>
        </p:spPr>
        <p:txBody>
          <a:bodyPr/>
          <a:lstStyle/>
          <a:p>
            <a:pPr eaLnBrk="1" hangingPunct="1">
              <a:spcBef>
                <a:spcPts val="1200"/>
              </a:spcBef>
              <a:spcAft>
                <a:spcPts val="1200"/>
              </a:spcAft>
            </a:pPr>
            <a:r>
              <a:rPr lang="en-GB" altLang="en-US" sz="3200" smtClean="0"/>
              <a:t>Ward based profiles</a:t>
            </a:r>
          </a:p>
          <a:p>
            <a:pPr eaLnBrk="1" hangingPunct="1">
              <a:spcBef>
                <a:spcPts val="1200"/>
              </a:spcBef>
              <a:spcAft>
                <a:spcPts val="1200"/>
              </a:spcAft>
            </a:pPr>
            <a:r>
              <a:rPr lang="en-GB" altLang="en-US" sz="3200" smtClean="0"/>
              <a:t>CD with real detail</a:t>
            </a:r>
          </a:p>
          <a:p>
            <a:pPr eaLnBrk="1" hangingPunct="1">
              <a:spcBef>
                <a:spcPts val="1200"/>
              </a:spcBef>
              <a:spcAft>
                <a:spcPts val="1200"/>
              </a:spcAft>
            </a:pPr>
            <a:r>
              <a:rPr lang="en-GB" altLang="en-US" sz="3200" smtClean="0"/>
              <a:t>Achievements</a:t>
            </a:r>
          </a:p>
          <a:p>
            <a:pPr eaLnBrk="1" hangingPunct="1">
              <a:spcBef>
                <a:spcPts val="1200"/>
              </a:spcBef>
              <a:spcAft>
                <a:spcPts val="1200"/>
              </a:spcAft>
            </a:pPr>
            <a:r>
              <a:rPr lang="en-GB" altLang="en-US" sz="3200" smtClean="0"/>
              <a:t>No clear recommendations</a:t>
            </a:r>
          </a:p>
        </p:txBody>
      </p:sp>
      <p:sp>
        <p:nvSpPr>
          <p:cNvPr id="20482" name="Footer Placeholder 4"/>
          <p:cNvSpPr>
            <a:spLocks noGrp="1"/>
          </p:cNvSpPr>
          <p:nvPr>
            <p:ph type="ftr" sz="quarter" idx="10"/>
          </p:nvPr>
        </p:nvSpPr>
        <p:spPr>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pic>
        <p:nvPicPr>
          <p:cNvPr id="20485"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9338" y="1382713"/>
            <a:ext cx="3454400" cy="486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altLang="en-US" dirty="0" smtClean="0"/>
              <a:t>Results</a:t>
            </a:r>
          </a:p>
        </p:txBody>
      </p:sp>
      <p:sp>
        <p:nvSpPr>
          <p:cNvPr id="22531" name="Rectangle 3"/>
          <p:cNvSpPr>
            <a:spLocks noGrp="1" noChangeArrowheads="1"/>
          </p:cNvSpPr>
          <p:nvPr>
            <p:ph idx="1"/>
          </p:nvPr>
        </p:nvSpPr>
        <p:spPr>
          <a:xfrm>
            <a:off x="468313" y="1628774"/>
            <a:ext cx="8280400" cy="4536529"/>
          </a:xfrm>
        </p:spPr>
        <p:txBody>
          <a:bodyPr/>
          <a:lstStyle/>
          <a:p>
            <a:pPr marL="0" indent="0" eaLnBrk="1" hangingPunct="1">
              <a:lnSpc>
                <a:spcPct val="80000"/>
              </a:lnSpc>
              <a:buNone/>
              <a:defRPr/>
            </a:pPr>
            <a:r>
              <a:rPr lang="en-GB" altLang="en-US" sz="2800" dirty="0" smtClean="0"/>
              <a:t>Clear winner but others very close</a:t>
            </a:r>
          </a:p>
          <a:p>
            <a:pPr marL="0" indent="0" eaLnBrk="1" hangingPunct="1">
              <a:lnSpc>
                <a:spcPct val="80000"/>
              </a:lnSpc>
              <a:buNone/>
              <a:defRPr/>
            </a:pPr>
            <a:endParaRPr lang="en-GB" altLang="en-US" sz="2800" dirty="0"/>
          </a:p>
          <a:p>
            <a:pPr eaLnBrk="1" hangingPunct="1">
              <a:lnSpc>
                <a:spcPct val="80000"/>
              </a:lnSpc>
              <a:spcBef>
                <a:spcPts val="1200"/>
              </a:spcBef>
              <a:spcAft>
                <a:spcPts val="1200"/>
              </a:spcAft>
              <a:defRPr/>
            </a:pPr>
            <a:r>
              <a:rPr lang="en-GB" altLang="en-US" sz="3200" dirty="0" smtClean="0"/>
              <a:t>3</a:t>
            </a:r>
            <a:r>
              <a:rPr lang="en-GB" altLang="en-US" sz="3200" baseline="30000" dirty="0" smtClean="0"/>
              <a:t>rd</a:t>
            </a:r>
            <a:r>
              <a:rPr lang="en-GB" altLang="en-US" sz="3200" dirty="0" smtClean="0"/>
              <a:t> – Sandwell – for great ward data</a:t>
            </a:r>
          </a:p>
          <a:p>
            <a:pPr eaLnBrk="1" hangingPunct="1">
              <a:lnSpc>
                <a:spcPct val="80000"/>
              </a:lnSpc>
              <a:spcBef>
                <a:spcPts val="1200"/>
              </a:spcBef>
              <a:spcAft>
                <a:spcPts val="1200"/>
              </a:spcAft>
              <a:defRPr/>
            </a:pPr>
            <a:r>
              <a:rPr lang="en-GB" altLang="en-US" sz="3200" dirty="0" smtClean="0"/>
              <a:t>2</a:t>
            </a:r>
            <a:r>
              <a:rPr lang="en-GB" altLang="en-US" sz="3200" baseline="30000" dirty="0" smtClean="0"/>
              <a:t>nd</a:t>
            </a:r>
            <a:r>
              <a:rPr lang="en-GB" altLang="en-US" sz="3200" dirty="0" smtClean="0"/>
              <a:t> – Leeds – for fabulous infographics</a:t>
            </a:r>
          </a:p>
          <a:p>
            <a:pPr eaLnBrk="1" hangingPunct="1">
              <a:lnSpc>
                <a:spcPct val="80000"/>
              </a:lnSpc>
              <a:spcBef>
                <a:spcPts val="1200"/>
              </a:spcBef>
              <a:spcAft>
                <a:spcPts val="1200"/>
              </a:spcAft>
              <a:defRPr/>
            </a:pPr>
            <a:r>
              <a:rPr lang="en-GB" altLang="en-US" sz="3200" dirty="0" smtClean="0"/>
              <a:t>1</a:t>
            </a:r>
            <a:r>
              <a:rPr lang="en-GB" altLang="en-US" sz="3200" baseline="30000" dirty="0" smtClean="0"/>
              <a:t>st</a:t>
            </a:r>
            <a:r>
              <a:rPr lang="en-GB" altLang="en-US" sz="3200" dirty="0" smtClean="0"/>
              <a:t> – Brighton and Hove – for engaging 						readers</a:t>
            </a:r>
          </a:p>
          <a:p>
            <a:pPr marL="0" indent="0" eaLnBrk="1" hangingPunct="1">
              <a:lnSpc>
                <a:spcPct val="80000"/>
              </a:lnSpc>
              <a:buFontTx/>
              <a:buNone/>
              <a:defRPr/>
            </a:pPr>
            <a:endParaRPr lang="en-GB" altLang="en-US" sz="2800" dirty="0"/>
          </a:p>
          <a:p>
            <a:pPr marL="0" indent="0" eaLnBrk="1" hangingPunct="1">
              <a:lnSpc>
                <a:spcPct val="80000"/>
              </a:lnSpc>
              <a:buFontTx/>
              <a:buNone/>
              <a:defRPr/>
            </a:pPr>
            <a:r>
              <a:rPr lang="en-GB" altLang="en-US" sz="2800" dirty="0"/>
              <a:t>Next year – make it a 10</a:t>
            </a:r>
            <a:r>
              <a:rPr lang="en-GB" altLang="en-US" sz="2800" baseline="30000" dirty="0"/>
              <a:t>th</a:t>
            </a:r>
            <a:r>
              <a:rPr lang="en-GB" altLang="en-US" sz="2800" dirty="0"/>
              <a:t> anniversary </a:t>
            </a:r>
            <a:r>
              <a:rPr lang="en-GB" altLang="en-US" sz="2800" dirty="0" smtClean="0"/>
              <a:t>special</a:t>
            </a:r>
            <a:endParaRPr lang="en-GB" altLang="en-US" sz="2800" dirty="0"/>
          </a:p>
          <a:p>
            <a:pPr marL="0" indent="0" eaLnBrk="1" hangingPunct="1">
              <a:lnSpc>
                <a:spcPct val="80000"/>
              </a:lnSpc>
              <a:buFontTx/>
              <a:buNone/>
              <a:defRPr/>
            </a:pPr>
            <a:endParaRPr lang="en-GB" altLang="en-US" sz="2800" dirty="0" smtClean="0"/>
          </a:p>
          <a:p>
            <a:pPr marL="0" indent="0" eaLnBrk="1" hangingPunct="1">
              <a:lnSpc>
                <a:spcPct val="80000"/>
              </a:lnSpc>
              <a:buFontTx/>
              <a:buNone/>
              <a:defRPr/>
            </a:pPr>
            <a:endParaRPr lang="en-GB" altLang="en-US" sz="2800" dirty="0"/>
          </a:p>
        </p:txBody>
      </p:sp>
      <p:sp>
        <p:nvSpPr>
          <p:cNvPr id="21506" name="Footer Placeholder 3"/>
          <p:cNvSpPr>
            <a:spLocks noGrp="1"/>
          </p:cNvSpPr>
          <p:nvPr>
            <p:ph type="ftr" sz="quarter" idx="10"/>
          </p:nvPr>
        </p:nvSpPr>
        <p:spPr>
          <a:xfrm>
            <a:off x="179388" y="6308725"/>
            <a:ext cx="1728787" cy="288925"/>
          </a:xfrm>
          <a:prstGeom prst="rect">
            <a:avLst/>
          </a:prstGeom>
          <a:noFill/>
        </p:spPr>
        <p:txBody>
          <a:bodyPr/>
          <a:lstStyle>
            <a:lvl1pPr>
              <a:spcBef>
                <a:spcPct val="20000"/>
              </a:spcBef>
              <a:buChar char="•"/>
              <a:defRPr sz="4000" b="1">
                <a:solidFill>
                  <a:schemeClr val="tx1"/>
                </a:solidFill>
                <a:latin typeface="Arial" panose="020B0604020202020204" pitchFamily="34" charset="0"/>
              </a:defRPr>
            </a:lvl1pPr>
            <a:lvl2pPr marL="742950" indent="-285750">
              <a:spcBef>
                <a:spcPct val="20000"/>
              </a:spcBef>
              <a:buChar char="–"/>
              <a:defRPr sz="36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Garamond" panose="02020404030301010803" pitchFamily="18" charset="0"/>
              </a:defRPr>
            </a:lvl4pPr>
            <a:lvl5pPr marL="2057400" indent="-228600">
              <a:spcBef>
                <a:spcPct val="20000"/>
              </a:spcBef>
              <a:buChar char="»"/>
              <a:defRPr sz="2000" b="1">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defRPr>
            </a:lvl9pPr>
          </a:lstStyle>
          <a:p>
            <a:pPr>
              <a:spcBef>
                <a:spcPct val="0"/>
              </a:spcBef>
              <a:buFontTx/>
              <a:buNone/>
            </a:pPr>
            <a:r>
              <a:rPr lang="en-GB" altLang="en-US" sz="1400" smtClean="0"/>
              <a:t>www.adph.org.uk</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subTnLst>
                                    <p:animClr>
                                      <p:cBhvr override="childStyle">
                                        <p:cTn dur="1" fill="hold" display="0" masterRel="nextClick" afterEffect="1"/>
                                        <p:tgtEl>
                                          <p:spTgt spid="22531">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2000"/>
                                        <p:tgtEl>
                                          <p:spTgt spid="22531">
                                            <p:txEl>
                                              <p:pRg st="2" end="2"/>
                                            </p:txEl>
                                          </p:spTgt>
                                        </p:tgtEl>
                                      </p:cBhvr>
                                    </p:animEffect>
                                  </p:childTnLst>
                                  <p:subTnLst>
                                    <p:animClr>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childTnLst>
                                  <p:subTnLst>
                                    <p:animClr>
                                      <p:cBhvr override="childStyle">
                                        <p:cTn dur="1" fill="hold" display="0" masterRel="nextClick" afterEffect="1"/>
                                        <p:tgtEl>
                                          <p:spTgt spid="22531">
                                            <p:txEl>
                                              <p:pRg st="3" end="3"/>
                                            </p:txEl>
                                          </p:spTgt>
                                        </p:tgtEl>
                                        <p:attrNameLst>
                                          <p:attrName>ppt_c</p:attrName>
                                        </p:attrNameLst>
                                      </p:cBhvr>
                                      <p:to>
                                        <a:schemeClr val="bg2"/>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531">
                                            <p:txEl>
                                              <p:pRg st="4" end="4"/>
                                            </p:txEl>
                                          </p:spTgt>
                                        </p:tgtEl>
                                        <p:attrNameLst>
                                          <p:attrName>style.visibility</p:attrName>
                                        </p:attrNameLst>
                                      </p:cBhvr>
                                      <p:to>
                                        <p:strVal val="visible"/>
                                      </p:to>
                                    </p:set>
                                    <p:animEffect transition="in" filter="fade">
                                      <p:cBhvr>
                                        <p:cTn id="26" dur="2000"/>
                                        <p:tgtEl>
                                          <p:spTgt spid="22531">
                                            <p:txEl>
                                              <p:pRg st="4" end="4"/>
                                            </p:txEl>
                                          </p:spTgt>
                                        </p:tgtEl>
                                      </p:cBhvr>
                                    </p:animEffect>
                                  </p:childTnLst>
                                  <p:subTnLst>
                                    <p:animClr>
                                      <p:cBhvr override="childStyle">
                                        <p:cTn dur="1" fill="hold" display="0" masterRel="nextClick" afterEffect="1"/>
                                        <p:tgtEl>
                                          <p:spTgt spid="22531">
                                            <p:txEl>
                                              <p:pRg st="4" end="4"/>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Effect transition="in" filter="fade">
                                      <p:cBhvr>
                                        <p:cTn id="31" dur="2000"/>
                                        <p:tgtEl>
                                          <p:spTgt spid="22531">
                                            <p:txEl>
                                              <p:pRg st="6" end="6"/>
                                            </p:txEl>
                                          </p:spTgt>
                                        </p:tgtEl>
                                      </p:cBhvr>
                                    </p:animEffect>
                                  </p:childTnLst>
                                  <p:subTnLst>
                                    <p:animClr>
                                      <p:cBhvr override="childStyle">
                                        <p:cTn dur="1" fill="hold" display="0" masterRel="nextClick" afterEffect="1"/>
                                        <p:tgtEl>
                                          <p:spTgt spid="2253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946400"/>
            <a:ext cx="7772400" cy="708025"/>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t>
            </a:r>
            <a:r>
              <a:rPr lang="en-GB" dirty="0" smtClean="0">
                <a:effectLst>
                  <a:outerShdw dist="17961" dir="2700000">
                    <a:scrgbClr r="0" g="0" b="0"/>
                  </a:outerShdw>
                </a:effectLst>
                <a:latin typeface="Arial" pitchFamily="18"/>
              </a:rPr>
              <a:t>Policy Workshop &amp; AGM </a:t>
            </a:r>
            <a:endParaRPr lang="en-GB" dirty="0">
              <a:effectLst>
                <a:outerShdw dist="17961" dir="2700000">
                  <a:scrgbClr r="0" g="0" b="0"/>
                </a:outerShdw>
              </a:effectLst>
              <a:latin typeface="Arial" pitchFamily="18"/>
            </a:endParaRPr>
          </a:p>
        </p:txBody>
      </p:sp>
      <p:sp>
        <p:nvSpPr>
          <p:cNvPr id="3" name="TextBox 2"/>
          <p:cNvSpPr txBox="1"/>
          <p:nvPr/>
        </p:nvSpPr>
        <p:spPr>
          <a:xfrm>
            <a:off x="1403386" y="4581212"/>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4213" y="2565400"/>
            <a:ext cx="7772400" cy="1470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ctr" eaLnBrk="1" hangingPunct="1">
              <a:buClrTx/>
              <a:buFontTx/>
              <a:buNone/>
              <a:defRPr/>
            </a:pPr>
            <a:r>
              <a:rPr lang="en-US" altLang="en-US" sz="4000" b="1" dirty="0" smtClean="0">
                <a:effectLst>
                  <a:outerShdw blurRad="38100" dist="38100" dir="2700000" algn="tl">
                    <a:srgbClr val="C0C0C0"/>
                  </a:outerShdw>
                </a:effectLst>
              </a:rPr>
              <a:t>Improving Public Health practice</a:t>
            </a:r>
            <a:br>
              <a:rPr lang="en-US" altLang="en-US" sz="4000" b="1" dirty="0" smtClean="0">
                <a:effectLst>
                  <a:outerShdw blurRad="38100" dist="38100" dir="2700000" algn="tl">
                    <a:srgbClr val="C0C0C0"/>
                  </a:outerShdw>
                </a:effectLst>
              </a:rPr>
            </a:br>
            <a:r>
              <a:rPr lang="en-US" altLang="en-US" sz="4000" b="1" dirty="0" smtClean="0">
                <a:effectLst>
                  <a:outerShdw blurRad="38100" dist="38100" dir="2700000" algn="tl">
                    <a:srgbClr val="C0C0C0"/>
                  </a:outerShdw>
                </a:effectLst>
              </a:rPr>
              <a:t> - sector-led improvement</a:t>
            </a:r>
          </a:p>
        </p:txBody>
      </p:sp>
      <p:sp>
        <p:nvSpPr>
          <p:cNvPr id="3075" name="Text Box 2"/>
          <p:cNvSpPr txBox="1">
            <a:spLocks noChangeArrowheads="1"/>
          </p:cNvSpPr>
          <p:nvPr/>
        </p:nvSpPr>
        <p:spPr bwMode="auto">
          <a:xfrm>
            <a:off x="1370013" y="4868863"/>
            <a:ext cx="6400800" cy="865187"/>
          </a:xfrm>
          <a:prstGeom prst="rect">
            <a:avLst/>
          </a:prstGeom>
          <a:noFill/>
          <a:ln w="9525">
            <a:noFill/>
            <a:round/>
            <a:headEnd/>
            <a:tailEnd/>
          </a:ln>
          <a:effectLst/>
        </p:spPr>
        <p:txBody>
          <a:bodyPr/>
          <a:lstStyle/>
          <a:p>
            <a:pPr algn="ctr" eaLnBrk="1" hangingPunct="1">
              <a:spcBef>
                <a:spcPts val="9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i="1">
                <a:solidFill>
                  <a:srgbClr val="000000"/>
                </a:solidFill>
              </a:rPr>
              <a:t>Janet Atherton</a:t>
            </a:r>
          </a:p>
          <a:p>
            <a:pPr algn="ctr" eaLnBrk="1" hangingPunct="1">
              <a:spcBef>
                <a:spcPts val="9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3600" b="1" i="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79388" y="6308725"/>
            <a:ext cx="1728787" cy="288925"/>
          </a:xfrm>
          <a:prstGeom prst="rect">
            <a:avLst/>
          </a:prstGeom>
          <a:noFill/>
          <a:ln w="9525">
            <a:noFill/>
            <a:round/>
            <a:headEnd/>
            <a:tailEnd/>
          </a:ln>
          <a:effectLst/>
        </p:spPr>
        <p:txBody>
          <a:bodyPr lIns="90000" tIns="46800" rIns="90000" bIns="46800"/>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400" b="1">
                <a:solidFill>
                  <a:srgbClr val="000000"/>
                </a:solidFill>
              </a:rPr>
              <a:t>www.adph.org.uk</a:t>
            </a:r>
          </a:p>
        </p:txBody>
      </p:sp>
      <p:sp>
        <p:nvSpPr>
          <p:cNvPr id="5122" name="Text Box 2"/>
          <p:cNvSpPr txBox="1">
            <a:spLocks noChangeArrowheads="1"/>
          </p:cNvSpPr>
          <p:nvPr/>
        </p:nvSpPr>
        <p:spPr bwMode="auto">
          <a:xfrm>
            <a:off x="468313" y="212725"/>
            <a:ext cx="8229600" cy="1236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DejaVu Sans" charset="0"/>
                <a:cs typeface="DejaVu Sans" charset="0"/>
              </a:defRPr>
            </a:lvl9pPr>
          </a:lstStyle>
          <a:p>
            <a:pPr algn="ctr">
              <a:defRPr/>
            </a:pPr>
            <a:r>
              <a:rPr lang="en-US" altLang="en-US" sz="4000" b="1" smtClean="0">
                <a:effectLst>
                  <a:outerShdw blurRad="38100" dist="38100" dir="2700000" algn="tl">
                    <a:srgbClr val="C0C0C0"/>
                  </a:outerShdw>
                </a:effectLst>
              </a:rPr>
              <a:t>Principles</a:t>
            </a:r>
          </a:p>
        </p:txBody>
      </p:sp>
      <p:sp>
        <p:nvSpPr>
          <p:cNvPr id="4100" name="Text Box 3"/>
          <p:cNvSpPr txBox="1">
            <a:spLocks noChangeArrowheads="1"/>
          </p:cNvSpPr>
          <p:nvPr/>
        </p:nvSpPr>
        <p:spPr bwMode="auto">
          <a:xfrm>
            <a:off x="468313" y="1628775"/>
            <a:ext cx="8280400" cy="4321175"/>
          </a:xfrm>
          <a:prstGeom prst="rect">
            <a:avLst/>
          </a:prstGeom>
          <a:noFill/>
          <a:ln w="9525">
            <a:noFill/>
            <a:round/>
            <a:headEnd/>
            <a:tailEnd/>
          </a:ln>
          <a:effectLst/>
        </p:spPr>
        <p:txBody>
          <a:bodyPr lIns="90000" tIns="46800" rIns="90000" bIns="46800"/>
          <a:lstStyle/>
          <a:p>
            <a:pPr marL="881063" indent="-519113">
              <a:buFont typeface="Arial" charset="0"/>
              <a:buChar char="•"/>
              <a:tabLst>
                <a:tab pos="1450975" algn="l"/>
                <a:tab pos="2365375" algn="l"/>
                <a:tab pos="3279775" algn="l"/>
                <a:tab pos="4194175" algn="l"/>
                <a:tab pos="5108575" algn="l"/>
                <a:tab pos="6022975" algn="l"/>
                <a:tab pos="6937375" algn="l"/>
                <a:tab pos="7851775" algn="l"/>
                <a:tab pos="8766175" algn="l"/>
                <a:tab pos="9680575" algn="l"/>
                <a:tab pos="10594975" algn="l"/>
              </a:tabLst>
            </a:pPr>
            <a:r>
              <a:rPr lang="en-GB" altLang="en-US" sz="4000" b="1">
                <a:solidFill>
                  <a:srgbClr val="000000"/>
                </a:solidFill>
              </a:rPr>
              <a:t> responsible for our own performance and improvement </a:t>
            </a:r>
          </a:p>
          <a:p>
            <a:pPr marL="881063" indent="-519113">
              <a:buFont typeface="Arial" charset="0"/>
              <a:buChar char="•"/>
              <a:tabLst>
                <a:tab pos="1450975" algn="l"/>
                <a:tab pos="2365375" algn="l"/>
                <a:tab pos="3279775" algn="l"/>
                <a:tab pos="4194175" algn="l"/>
                <a:tab pos="5108575" algn="l"/>
                <a:tab pos="6022975" algn="l"/>
                <a:tab pos="6937375" algn="l"/>
                <a:tab pos="7851775" algn="l"/>
                <a:tab pos="8766175" algn="l"/>
                <a:tab pos="9680575" algn="l"/>
                <a:tab pos="10594975" algn="l"/>
              </a:tabLst>
            </a:pPr>
            <a:r>
              <a:rPr lang="en-GB" altLang="en-US" sz="4000" b="1">
                <a:solidFill>
                  <a:srgbClr val="000000"/>
                </a:solidFill>
              </a:rPr>
              <a:t> primarily accountable to local communities (not government or the inspectorates) </a:t>
            </a:r>
          </a:p>
          <a:p>
            <a:pPr marL="881063" indent="-519113">
              <a:buFont typeface="Arial" charset="0"/>
              <a:buChar char="•"/>
              <a:tabLst>
                <a:tab pos="1450975" algn="l"/>
                <a:tab pos="2365375" algn="l"/>
                <a:tab pos="3279775" algn="l"/>
                <a:tab pos="4194175" algn="l"/>
                <a:tab pos="5108575" algn="l"/>
                <a:tab pos="6022975" algn="l"/>
                <a:tab pos="6937375" algn="l"/>
                <a:tab pos="7851775" algn="l"/>
                <a:tab pos="8766175" algn="l"/>
                <a:tab pos="9680575" algn="l"/>
                <a:tab pos="10594975" algn="l"/>
              </a:tabLst>
            </a:pPr>
            <a:r>
              <a:rPr lang="en-GB" altLang="en-US" sz="4000" b="1">
                <a:solidFill>
                  <a:srgbClr val="000000"/>
                </a:solidFill>
              </a:rPr>
              <a:t> collective responsibility for performance of the sector as a whole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468313" y="260350"/>
            <a:ext cx="8229600" cy="1143000"/>
          </a:xfrm>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200" dirty="0" smtClean="0">
                <a:latin typeface="Arial" pitchFamily="34" charset="0"/>
                <a:cs typeface="Arial" pitchFamily="34" charset="0"/>
              </a:rPr>
              <a:t>LGA HWB improvement offer 14/15</a:t>
            </a:r>
          </a:p>
        </p:txBody>
      </p:sp>
      <p:sp>
        <p:nvSpPr>
          <p:cNvPr id="5123" name="Text Box 2"/>
          <p:cNvSpPr txBox="1">
            <a:spLocks noChangeArrowheads="1"/>
          </p:cNvSpPr>
          <p:nvPr/>
        </p:nvSpPr>
        <p:spPr bwMode="auto">
          <a:xfrm>
            <a:off x="179388" y="6308725"/>
            <a:ext cx="1728787" cy="288925"/>
          </a:xfrm>
          <a:prstGeom prst="rect">
            <a:avLst/>
          </a:prstGeom>
          <a:noFill/>
          <a:ln w="9525">
            <a:noFill/>
            <a:round/>
            <a:headEnd/>
            <a:tailEnd/>
          </a:ln>
          <a:effectLst/>
        </p:spPr>
        <p:txBody>
          <a:bodyPr lIns="90000" tIns="46800" rIns="90000" bIns="46800"/>
          <a:lstStyle/>
          <a:p>
            <a:pPr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400" b="1">
                <a:solidFill>
                  <a:srgbClr val="000000"/>
                </a:solidFill>
              </a:rPr>
              <a:t>www.adph.org.uk</a:t>
            </a:r>
          </a:p>
        </p:txBody>
      </p:sp>
      <p:sp>
        <p:nvSpPr>
          <p:cNvPr id="5124" name="Rectangle 3"/>
          <p:cNvSpPr>
            <a:spLocks noGrp="1" noChangeArrowheads="1"/>
          </p:cNvSpPr>
          <p:nvPr>
            <p:ph type="body" idx="4294967295"/>
          </p:nvPr>
        </p:nvSpPr>
        <p:spPr>
          <a:xfrm>
            <a:off x="467544" y="1268760"/>
            <a:ext cx="8280400" cy="4824561"/>
          </a:xfrm>
        </p:spPr>
        <p:txBody>
          <a:bodyPr/>
          <a:lstStyle/>
          <a:p>
            <a:pPr marL="969963" indent="-517525">
              <a:spcBef>
                <a:spcPct val="0"/>
              </a:spcBef>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Leadership and mentoring programmes for Chairs and Vice-Chairs of HWBs </a:t>
            </a:r>
          </a:p>
          <a:p>
            <a:pPr marL="969963" indent="-517525">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Support to regional partnerships for activities such as Chairs Networks and other local priorities </a:t>
            </a:r>
          </a:p>
          <a:p>
            <a:pPr marL="969963" indent="-517525">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Health and Wellbeing peer challenge programme (up to 20 per year) </a:t>
            </a:r>
          </a:p>
          <a:p>
            <a:pPr marL="969963" indent="-517525">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Bespoke peer support – accessed through LGA Principal Advisers </a:t>
            </a:r>
          </a:p>
          <a:p>
            <a:pPr marL="969963" indent="-517525">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Revised Self-Assessment Tool and other products </a:t>
            </a:r>
          </a:p>
          <a:p>
            <a:pPr marL="969963" indent="-517525">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National post to coordinate support to local commissioners of </a:t>
            </a:r>
            <a:r>
              <a:rPr lang="en-GB" altLang="en-US" sz="2000" dirty="0" err="1" smtClean="0">
                <a:latin typeface="Arial" pitchFamily="34" charset="0"/>
                <a:cs typeface="Arial" pitchFamily="34" charset="0"/>
              </a:rPr>
              <a:t>Healthwatch</a:t>
            </a:r>
            <a:r>
              <a:rPr lang="en-GB" altLang="en-US" sz="2000" dirty="0" smtClean="0">
                <a:latin typeface="Arial" pitchFamily="34" charset="0"/>
                <a:cs typeface="Arial" pitchFamily="34" charset="0"/>
              </a:rPr>
              <a:t> </a:t>
            </a:r>
          </a:p>
          <a:p>
            <a:pPr marL="969963" indent="-517525">
              <a:buFont typeface="Arial" charset="0"/>
              <a:buChar char="•"/>
              <a:tabLst>
                <a:tab pos="1539875" algn="l"/>
                <a:tab pos="2454275" algn="l"/>
                <a:tab pos="3368675" algn="l"/>
                <a:tab pos="4283075" algn="l"/>
                <a:tab pos="5197475" algn="l"/>
                <a:tab pos="6111875" algn="l"/>
                <a:tab pos="7026275" algn="l"/>
                <a:tab pos="7940675" algn="l"/>
                <a:tab pos="8855075" algn="l"/>
                <a:tab pos="9769475" algn="l"/>
                <a:tab pos="10683875" algn="l"/>
              </a:tabLst>
            </a:pPr>
            <a:r>
              <a:rPr lang="en-GB" altLang="en-US" sz="2000" dirty="0" smtClean="0">
                <a:latin typeface="Arial" pitchFamily="34" charset="0"/>
                <a:cs typeface="Arial" pitchFamily="34" charset="0"/>
              </a:rPr>
              <a:t>Monthly electronic bulletin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468313" y="260350"/>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Arial" pitchFamily="34" charset="0"/>
                <a:cs typeface="Arial" pitchFamily="34" charset="0"/>
              </a:rPr>
              <a:t>ADASS &amp; ADCS</a:t>
            </a:r>
          </a:p>
        </p:txBody>
      </p:sp>
      <p:sp>
        <p:nvSpPr>
          <p:cNvPr id="6147" name="Rectangle 2"/>
          <p:cNvSpPr>
            <a:spLocks noGrp="1" noChangeArrowheads="1"/>
          </p:cNvSpPr>
          <p:nvPr>
            <p:ph type="body" idx="4294967295"/>
          </p:nvPr>
        </p:nvSpPr>
        <p:spPr>
          <a:xfrm>
            <a:off x="468313" y="1628775"/>
            <a:ext cx="8280400" cy="3816350"/>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Regional programmes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Peer challenge and support</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Benchmarking information</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Managing risk of under performance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68313" y="260350"/>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Arial" pitchFamily="34" charset="0"/>
                <a:cs typeface="Arial" pitchFamily="34" charset="0"/>
              </a:rPr>
              <a:t>Public Health</a:t>
            </a:r>
          </a:p>
        </p:txBody>
      </p:sp>
      <p:sp>
        <p:nvSpPr>
          <p:cNvPr id="7171" name="Rectangle 2"/>
          <p:cNvSpPr>
            <a:spLocks noGrp="1" noChangeArrowheads="1"/>
          </p:cNvSpPr>
          <p:nvPr>
            <p:ph type="body" idx="4294967295"/>
          </p:nvPr>
        </p:nvSpPr>
        <p:spPr>
          <a:xfrm>
            <a:off x="468313" y="1628775"/>
            <a:ext cx="8280400" cy="3816350"/>
          </a:xfrm>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ADPH working in partnership with PHE and LGA</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local priorities, peer approach</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support from PHE – finance, data, expertise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joint protocol LGA/ADPH/PHE for areas needing support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468313" y="260350"/>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Arial" pitchFamily="34" charset="0"/>
                <a:cs typeface="Arial" pitchFamily="34" charset="0"/>
              </a:rPr>
              <a:t>Public Health</a:t>
            </a:r>
          </a:p>
        </p:txBody>
      </p:sp>
      <p:sp>
        <p:nvSpPr>
          <p:cNvPr id="8195" name="Rectangle 2"/>
          <p:cNvSpPr>
            <a:spLocks noGrp="1" noChangeArrowheads="1"/>
          </p:cNvSpPr>
          <p:nvPr>
            <p:ph type="body" idx="4294967295"/>
          </p:nvPr>
        </p:nvSpPr>
        <p:spPr>
          <a:xfrm>
            <a:off x="468313" y="1628775"/>
            <a:ext cx="8280400" cy="3816350"/>
          </a:xfrm>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ADPH working in partnership with PHE and LGA</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local priorities, peer approach</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support from PHE – finance, data, expertise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smtClean="0">
                <a:latin typeface="Arial" pitchFamily="34" charset="0"/>
                <a:cs typeface="Arial" pitchFamily="34" charset="0"/>
              </a:rPr>
              <a:t>joint protocol LGA/ADPH/PHE for areas needing support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4805841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Grp="1" noChangeArrowheads="1"/>
          </p:cNvSpPr>
          <p:nvPr>
            <p:ph type="title" idx="4294967295"/>
          </p:nvPr>
        </p:nvSpPr>
        <p:spPr>
          <a:xfrm>
            <a:off x="468313" y="260350"/>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Arial" pitchFamily="34" charset="0"/>
                <a:cs typeface="Arial" pitchFamily="34" charset="0"/>
              </a:rPr>
              <a:t>Feedback from Exec members</a:t>
            </a:r>
          </a:p>
        </p:txBody>
      </p:sp>
      <p:sp>
        <p:nvSpPr>
          <p:cNvPr id="9219" name="Rectangle 2"/>
          <p:cNvSpPr>
            <a:spLocks noGrp="1" noChangeArrowheads="1"/>
          </p:cNvSpPr>
          <p:nvPr>
            <p:ph type="body" idx="4294967295"/>
          </p:nvPr>
        </p:nvSpPr>
        <p:spPr>
          <a:xfrm>
            <a:off x="467544" y="1412776"/>
            <a:ext cx="8280400" cy="3816350"/>
          </a:xfrm>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latin typeface="Arial" pitchFamily="34" charset="0"/>
                <a:cs typeface="Arial" pitchFamily="34" charset="0"/>
              </a:rPr>
              <a:t>Focus around regular DPH meetings – collective leadership, space for peer challenge and support</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latin typeface="Arial" pitchFamily="34" charset="0"/>
                <a:cs typeface="Arial" pitchFamily="34" charset="0"/>
              </a:rPr>
              <a:t>Priorities – behaviour change, sexual health, alcohol, health protection, health checks etc</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latin typeface="Arial" pitchFamily="34" charset="0"/>
                <a:cs typeface="Arial" pitchFamily="34" charset="0"/>
              </a:rPr>
              <a:t>Support – admin, sharing assessment tools, best practice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latin typeface="Arial" pitchFamily="34" charset="0"/>
                <a:cs typeface="Arial" pitchFamily="34" charset="0"/>
              </a:rPr>
              <a:t>Getting well established in London and Greater Manchester</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latin typeface="Arial" pitchFamily="34" charset="0"/>
                <a:cs typeface="Arial" pitchFamily="34" charset="0"/>
              </a:rPr>
              <a:t>Scotland National Service Improvement Network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3568" y="2924944"/>
            <a:ext cx="7772400" cy="708025"/>
          </a:xfrm>
        </p:spPr>
        <p:txBody>
          <a:bodyPr wrap="square" lIns="91440" tIns="45720" rIns="91440" bIns="45720">
            <a:spAutoFit/>
          </a:bodyPr>
          <a:lstStyle>
            <a:defPPr lvl="0">
              <a:buNone/>
            </a:defPPr>
            <a:lvl1pPr lvl="0">
              <a:buNone/>
            </a:lvl1pPr>
          </a:lstStyle>
          <a:p>
            <a:pPr lvl="0" hangingPunct="1"/>
            <a:r>
              <a:rPr lang="en-GB" dirty="0">
                <a:effectLst>
                  <a:outerShdw dist="17961" dir="2700000">
                    <a:scrgbClr r="0" g="0" b="0"/>
                  </a:outerShdw>
                </a:effectLst>
                <a:latin typeface="Arial" pitchFamily="18"/>
              </a:rPr>
              <a:t>ADPH </a:t>
            </a:r>
            <a:r>
              <a:rPr lang="en-GB" dirty="0" smtClean="0">
                <a:effectLst>
                  <a:outerShdw dist="17961" dir="2700000">
                    <a:scrgbClr r="0" g="0" b="0"/>
                  </a:outerShdw>
                </a:effectLst>
                <a:latin typeface="Arial" pitchFamily="18"/>
              </a:rPr>
              <a:t>Policy Workshop &amp; AGM </a:t>
            </a:r>
            <a:endParaRPr lang="en-GB" dirty="0">
              <a:effectLst>
                <a:outerShdw dist="17961" dir="2700000">
                  <a:scrgbClr r="0" g="0" b="0"/>
                </a:outerShdw>
              </a:effectLst>
              <a:latin typeface="Arial" pitchFamily="18"/>
            </a:endParaRPr>
          </a:p>
        </p:txBody>
      </p:sp>
      <p:sp>
        <p:nvSpPr>
          <p:cNvPr id="3" name="TextBox 2"/>
          <p:cNvSpPr txBox="1"/>
          <p:nvPr/>
        </p:nvSpPr>
        <p:spPr>
          <a:xfrm>
            <a:off x="1403386" y="4581212"/>
            <a:ext cx="6400799" cy="646331"/>
          </a:xfrm>
          <a:prstGeom prst="rect">
            <a:avLst/>
          </a:prstGeom>
          <a:noFill/>
          <a:ln>
            <a:noFill/>
          </a:ln>
        </p:spPr>
        <p:txBody>
          <a:bodyPr vert="horz" wrap="square" lIns="91440" tIns="45720" rIns="91440" bIns="45720" anchor="t" anchorCtr="0" compatLnSpc="1">
            <a:spAutoFit/>
          </a:bodyPr>
          <a:lstStyle>
            <a:defPPr lvl="0">
              <a:buNone/>
            </a:defPPr>
            <a:lvl1pPr lvl="0">
              <a:buNone/>
            </a:lvl1pPr>
            <a:lvl2pPr lvl="1">
              <a:buClr>
                <a:srgbClr val="000000"/>
              </a:buClr>
              <a:buSzPct val="100000"/>
              <a:buFont typeface="Garamond" pitchFamily="18"/>
              <a:buChar char="–"/>
            </a:lvl2pPr>
            <a:lvl3pPr lvl="2">
              <a:buClr>
                <a:srgbClr val="000000"/>
              </a:buClr>
              <a:buSzPct val="100000"/>
              <a:buFont typeface="Garamond" pitchFamily="18"/>
              <a:buChar char="•"/>
            </a:lvl3pPr>
            <a:lvl4pPr lvl="3">
              <a:buClr>
                <a:srgbClr val="000000"/>
              </a:buClr>
              <a:buSzPct val="100000"/>
              <a:buFont typeface="Garamond" pitchFamily="18"/>
              <a:buChar char="–"/>
            </a:lvl4pPr>
            <a:lvl5pPr lvl="4">
              <a:buClr>
                <a:srgbClr val="000000"/>
              </a:buClr>
              <a:buSzPct val="100000"/>
              <a:buFont typeface="Garamond" pitchFamily="18"/>
              <a:buChar char="»"/>
            </a:lvl5pPr>
            <a:lvl6pPr lvl="5">
              <a:buClr>
                <a:srgbClr val="000000"/>
              </a:buClr>
              <a:buSzPct val="100000"/>
              <a:buFont typeface="Garamond" pitchFamily="18"/>
              <a:buChar char="»"/>
            </a:lvl6pPr>
            <a:lvl7pPr lvl="6">
              <a:buClr>
                <a:srgbClr val="000000"/>
              </a:buClr>
              <a:buSzPct val="100000"/>
              <a:buFont typeface="Garamond" pitchFamily="18"/>
              <a:buChar char="»"/>
            </a:lvl7pPr>
            <a:lvl8pPr lvl="7">
              <a:buClr>
                <a:srgbClr val="000000"/>
              </a:buClr>
              <a:buSzPct val="100000"/>
              <a:buFont typeface="Garamond" pitchFamily="18"/>
              <a:buChar char="»"/>
            </a:lvl8pPr>
            <a:lvl9pPr lvl="8">
              <a:buClr>
                <a:srgbClr val="000000"/>
              </a:buClr>
              <a:buSzPct val="100000"/>
              <a:buFont typeface="Garamond" pitchFamily="18"/>
              <a:buChar char="»"/>
            </a:lvl9pPr>
          </a:lstStyle>
          <a:p>
            <a:pPr marL="0" marR="0" lvl="0" indent="0" algn="ctr" rtl="0" hangingPunct="1">
              <a:lnSpc>
                <a:spcPct val="100000"/>
              </a:lnSpc>
              <a:spcBef>
                <a:spcPts val="8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i="1" dirty="0" smtClean="0">
                <a:solidFill>
                  <a:srgbClr val="000000"/>
                </a:solidFill>
                <a:latin typeface="Garamond" pitchFamily="18"/>
                <a:ea typeface="WenQuanYi Zen Hei" pitchFamily="2"/>
                <a:cs typeface="Lohit Devanagari" pitchFamily="2"/>
              </a:rPr>
              <a:t>13</a:t>
            </a:r>
            <a:r>
              <a:rPr lang="en-GB" sz="3600" b="1" i="1" u="none" strike="noStrike" kern="1200" baseline="30000" dirty="0" smtClean="0">
                <a:ln>
                  <a:noFill/>
                </a:ln>
                <a:solidFill>
                  <a:srgbClr val="000000"/>
                </a:solidFill>
                <a:latin typeface="Garamond" pitchFamily="18"/>
                <a:ea typeface="WenQuanYi Zen Hei" pitchFamily="2"/>
                <a:cs typeface="Lohit Devanagari" pitchFamily="2"/>
              </a:rPr>
              <a:t>th</a:t>
            </a:r>
            <a:r>
              <a:rPr lang="en-GB" sz="3600" b="1" i="1" u="none" strike="noStrike" kern="1200" baseline="0" dirty="0" smtClean="0">
                <a:ln>
                  <a:noFill/>
                </a:ln>
                <a:solidFill>
                  <a:srgbClr val="000000"/>
                </a:solidFill>
                <a:latin typeface="Garamond" pitchFamily="18"/>
                <a:ea typeface="WenQuanYi Zen Hei" pitchFamily="2"/>
                <a:cs typeface="Lohit Devanagari" pitchFamily="2"/>
              </a:rPr>
              <a:t> June 2014</a:t>
            </a:r>
            <a:endParaRPr lang="en-GB" sz="3600" b="1" i="1" u="none" strike="noStrike" kern="1200" baseline="0" dirty="0">
              <a:ln>
                <a:noFill/>
              </a:ln>
              <a:solidFill>
                <a:srgbClr val="000000"/>
              </a:solidFill>
              <a:latin typeface="Garamond" pitchFamily="18"/>
              <a:ea typeface="WenQuanYi Zen Hei" pitchFamily="2"/>
              <a:cs typeface="Lohit Devanagari" pitchFamily="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MASTERCLASS: COMMERCIAL DETERMINANTS OF HEALTH</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lstStyle/>
          <a:p>
            <a:r>
              <a:rPr lang="en-GB" dirty="0" smtClean="0">
                <a:latin typeface="Univers-Light-Normal" pitchFamily="2" charset="0"/>
              </a:rPr>
              <a:t>Thursday 8</a:t>
            </a:r>
            <a:r>
              <a:rPr lang="en-GB" baseline="30000" dirty="0" smtClean="0">
                <a:latin typeface="Univers-Light-Normal" pitchFamily="2" charset="0"/>
              </a:rPr>
              <a:t>th</a:t>
            </a:r>
            <a:r>
              <a:rPr lang="en-GB" dirty="0" smtClean="0">
                <a:latin typeface="Univers-Light-Normal" pitchFamily="2" charset="0"/>
              </a:rPr>
              <a:t> May, City Tower, Manchester.</a:t>
            </a:r>
          </a:p>
          <a:p>
            <a:r>
              <a:rPr lang="en-GB" dirty="0" smtClean="0">
                <a:latin typeface="Univers-Light-Normal" pitchFamily="2" charset="0"/>
              </a:rPr>
              <a:t>There is a need to address the commercial, as well as the social and political determinants of health.</a:t>
            </a:r>
          </a:p>
          <a:p>
            <a:r>
              <a:rPr lang="en-GB" dirty="0" err="1" smtClean="0">
                <a:latin typeface="Univers-Light-Normal" pitchFamily="2" charset="0"/>
              </a:rPr>
              <a:t>Kickstarted</a:t>
            </a:r>
            <a:r>
              <a:rPr lang="en-GB" dirty="0" smtClean="0">
                <a:latin typeface="Univers-Light-Normal" pitchFamily="2" charset="0"/>
              </a:rPr>
              <a:t> discussions around a Local Authority pledge on commercial determinants.</a:t>
            </a:r>
          </a:p>
          <a:p>
            <a:r>
              <a:rPr lang="en-GB" dirty="0" smtClean="0">
                <a:latin typeface="Univers-Light-Normal" pitchFamily="2" charset="0"/>
              </a:rPr>
              <a:t>High profile speakers and delegates from across the UK and Europe.</a:t>
            </a:r>
          </a:p>
          <a:p>
            <a:r>
              <a:rPr lang="en-GB" dirty="0" smtClean="0">
                <a:latin typeface="Univers-Light-Normal" pitchFamily="2" charset="0"/>
              </a:rPr>
              <a:t>Areas for effective campaigning action highlighted.</a:t>
            </a:r>
          </a:p>
          <a:p>
            <a:endParaRPr lang="en-GB" dirty="0" smtClean="0"/>
          </a:p>
          <a:p>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64" y="5638938"/>
            <a:ext cx="785922" cy="10764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7676" y="5638937"/>
            <a:ext cx="1357502" cy="1076475"/>
          </a:xfrm>
          <a:prstGeom prst="rect">
            <a:avLst/>
          </a:prstGeom>
        </p:spPr>
      </p:pic>
    </p:spTree>
    <p:extLst>
      <p:ext uri="{BB962C8B-B14F-4D97-AF65-F5344CB8AC3E}">
        <p14:creationId xmlns:p14="http://schemas.microsoft.com/office/powerpoint/2010/main" xmlns="" val="16001690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MASTERCLASS FEEDBACK</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lstStyle/>
          <a:p>
            <a:pPr marL="0" indent="0">
              <a:buNone/>
            </a:pPr>
            <a:r>
              <a:rPr lang="en-GB" i="1" dirty="0" smtClean="0">
                <a:latin typeface="Univers-Light-Normal" pitchFamily="2" charset="0"/>
              </a:rPr>
              <a:t>“Excellent information for supporting a wider engagement of Local Authority colleagues in the obesity agenda and opportunities to influence political and service delivery”</a:t>
            </a:r>
          </a:p>
          <a:p>
            <a:pPr marL="0" indent="0">
              <a:buNone/>
            </a:pPr>
            <a:endParaRPr lang="en-GB" i="1" dirty="0" smtClean="0">
              <a:latin typeface="Univers-Light-Normal" pitchFamily="2" charset="0"/>
            </a:endParaRPr>
          </a:p>
          <a:p>
            <a:pPr marL="0" indent="0">
              <a:buNone/>
            </a:pPr>
            <a:r>
              <a:rPr lang="en-GB" i="1" dirty="0" smtClean="0">
                <a:latin typeface="Univers-Light-Normal" pitchFamily="2" charset="0"/>
              </a:rPr>
              <a:t>“Increased understanding of commercial impact of obesity”</a:t>
            </a:r>
          </a:p>
          <a:p>
            <a:pPr marL="0" indent="0">
              <a:buNone/>
            </a:pPr>
            <a:endParaRPr lang="en-GB" i="1" dirty="0" smtClean="0">
              <a:latin typeface="Univers-Light-Normal" pitchFamily="2" charset="0"/>
            </a:endParaRPr>
          </a:p>
          <a:p>
            <a:pPr marL="0" indent="0">
              <a:buNone/>
            </a:pPr>
            <a:r>
              <a:rPr lang="en-GB" i="1" dirty="0" smtClean="0">
                <a:latin typeface="Univers-Light-Normal" pitchFamily="2" charset="0"/>
              </a:rPr>
              <a:t>“Raised issues about consumerism and what needs to be done to understand the impact of this”</a:t>
            </a:r>
            <a:endParaRPr lang="en-GB" i="1" dirty="0">
              <a:latin typeface="Univers-Light-Normal" pitchFamily="2" charset="0"/>
            </a:endParaRPr>
          </a:p>
        </p:txBody>
      </p:sp>
    </p:spTree>
    <p:extLst>
      <p:ext uri="{BB962C8B-B14F-4D97-AF65-F5344CB8AC3E}">
        <p14:creationId xmlns:p14="http://schemas.microsoft.com/office/powerpoint/2010/main" xmlns="" val="20537290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WHAT NEXT FOR FOOD ACTIVE?</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lstStyle/>
          <a:p>
            <a:pPr marL="0" indent="0">
              <a:buNone/>
            </a:pPr>
            <a:r>
              <a:rPr lang="en-GB" sz="4000" dirty="0" smtClean="0">
                <a:latin typeface="Univers-Light-Normal" pitchFamily="2" charset="0"/>
              </a:rPr>
              <a:t>Robin Ireland</a:t>
            </a:r>
          </a:p>
          <a:p>
            <a:pPr marL="0" indent="0">
              <a:buNone/>
            </a:pPr>
            <a:r>
              <a:rPr lang="en-GB" sz="4000" dirty="0" smtClean="0">
                <a:latin typeface="Univers-Light-Normal" pitchFamily="2" charset="0"/>
              </a:rPr>
              <a:t>Director, Food Active</a:t>
            </a:r>
          </a:p>
          <a:p>
            <a:pPr marL="0" indent="0">
              <a:buNone/>
            </a:pPr>
            <a:r>
              <a:rPr lang="en-GB" sz="4000" dirty="0" smtClean="0">
                <a:latin typeface="Univers-Light-Normal" pitchFamily="2" charset="0"/>
              </a:rPr>
              <a:t>Chief Executive, Health Equalities Group</a:t>
            </a:r>
          </a:p>
          <a:p>
            <a:pPr marL="0" indent="0">
              <a:buNone/>
            </a:pPr>
            <a:endParaRPr lang="en-GB" dirty="0" smtClean="0"/>
          </a:p>
        </p:txBody>
      </p:sp>
    </p:spTree>
    <p:extLst>
      <p:ext uri="{BB962C8B-B14F-4D97-AF65-F5344CB8AC3E}">
        <p14:creationId xmlns:p14="http://schemas.microsoft.com/office/powerpoint/2010/main" xmlns="" val="5818549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2D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Gibson" pitchFamily="2" charset="0"/>
              </a:rPr>
              <a:t>KEY CAMPAIGNING ACTIONS</a:t>
            </a:r>
            <a:endParaRPr lang="en-GB" b="1" dirty="0">
              <a:solidFill>
                <a:srgbClr val="00B050"/>
              </a:solidFill>
              <a:latin typeface="Gibson" pitchFamily="2"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4000" dirty="0" smtClean="0">
                <a:latin typeface="Univers-Light-Normal" pitchFamily="2" charset="0"/>
              </a:rPr>
              <a:t>20 pence per litre duty on Sugar Sweetened Beverages</a:t>
            </a:r>
          </a:p>
          <a:p>
            <a:pPr marL="514350" indent="-514350">
              <a:buFont typeface="+mj-lt"/>
              <a:buAutoNum type="arabicPeriod"/>
            </a:pPr>
            <a:r>
              <a:rPr lang="en-GB" sz="4000" dirty="0" smtClean="0">
                <a:latin typeface="Univers-Light-Normal" pitchFamily="2" charset="0"/>
              </a:rPr>
              <a:t>Call for local action on the commercial determinants of health (Local Authority Pledge)</a:t>
            </a:r>
            <a:endParaRPr lang="en-GB" sz="4000" dirty="0">
              <a:latin typeface="Univers-Light-Normal" pitchFamily="2" charset="0"/>
            </a:endParaRPr>
          </a:p>
        </p:txBody>
      </p:sp>
    </p:spTree>
    <p:extLst>
      <p:ext uri="{BB962C8B-B14F-4D97-AF65-F5344CB8AC3E}">
        <p14:creationId xmlns:p14="http://schemas.microsoft.com/office/powerpoint/2010/main" xmlns="" val="413255013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00000006.ADPH_background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_00000006.ADPH_background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6.xml><?xml version="1.0" encoding="utf-8"?>
<a:theme xmlns:a="http://schemas.openxmlformats.org/drawingml/2006/main" name="ADPH slide template">
  <a:themeElements>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PH slid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PH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PH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PH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PH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PH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PH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PH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PH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PH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PH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PH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ADPH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753</TotalTime>
  <Words>1716</Words>
  <Application>Microsoft Office PowerPoint</Application>
  <PresentationFormat>On-screen Show (4:3)</PresentationFormat>
  <Paragraphs>319</Paragraphs>
  <Slides>51</Slides>
  <Notes>19</Notes>
  <HiddenSlides>0</HiddenSlides>
  <MMClips>0</MMClips>
  <ScaleCrop>false</ScaleCrop>
  <HeadingPairs>
    <vt:vector size="4" baseType="variant">
      <vt:variant>
        <vt:lpstr>Theme</vt:lpstr>
      </vt:variant>
      <vt:variant>
        <vt:i4>16</vt:i4>
      </vt:variant>
      <vt:variant>
        <vt:lpstr>Slide Titles</vt:lpstr>
      </vt:variant>
      <vt:variant>
        <vt:i4>51</vt:i4>
      </vt:variant>
    </vt:vector>
  </HeadingPairs>
  <TitlesOfParts>
    <vt:vector size="67" baseType="lpstr">
      <vt:lpstr>00000006.ADPH_background_slide</vt:lpstr>
      <vt:lpstr>Office Theme</vt:lpstr>
      <vt:lpstr>1_Office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3_Office Theme</vt:lpstr>
      <vt:lpstr>1_00000006.ADPH_background_slide</vt:lpstr>
      <vt:lpstr>Module</vt:lpstr>
      <vt:lpstr>ADPH slide template</vt:lpstr>
      <vt:lpstr>ADPH Policy Workshop &amp; AGM </vt:lpstr>
      <vt:lpstr>Slide 2</vt:lpstr>
      <vt:lpstr>INTRODUCTION</vt:lpstr>
      <vt:lpstr>FOOD ACTIVE</vt:lpstr>
      <vt:lpstr>Slide 5</vt:lpstr>
      <vt:lpstr>MASTERCLASS: COMMERCIAL DETERMINANTS OF HEALTH</vt:lpstr>
      <vt:lpstr>MASTERCLASS FEEDBACK</vt:lpstr>
      <vt:lpstr>WHAT NEXT FOR FOOD ACTIVE?</vt:lpstr>
      <vt:lpstr>KEY CAMPAIGNING ACTIONS</vt:lpstr>
      <vt:lpstr>Slide 10</vt:lpstr>
      <vt:lpstr>NEXT STEPS FOR THE LA PLEDGE</vt:lpstr>
      <vt:lpstr>KEY PARTNERS</vt:lpstr>
      <vt:lpstr>Slide 13</vt:lpstr>
      <vt:lpstr>CONTACT</vt:lpstr>
      <vt:lpstr>ADPH Policy Workshop &amp; AGM </vt:lpstr>
      <vt:lpstr>Electronic Cigarettes What should ADPH be saying?</vt:lpstr>
      <vt:lpstr>What’s happening?</vt:lpstr>
      <vt:lpstr>Issues for ADPH</vt:lpstr>
      <vt:lpstr>ADPH Position on Electronic Cigarettes</vt:lpstr>
      <vt:lpstr>ADPH Policy Workshop &amp; AGM </vt:lpstr>
      <vt:lpstr>  PH Workforce  </vt:lpstr>
      <vt:lpstr>ADPH Annual General Meeting</vt:lpstr>
      <vt:lpstr>ADPH Annual Review  &amp; President’s Report to AGM </vt:lpstr>
      <vt:lpstr> ADPH - Collective voice for DsPH </vt:lpstr>
      <vt:lpstr>  DPH development  </vt:lpstr>
      <vt:lpstr>  Advocacy  </vt:lpstr>
      <vt:lpstr>  Policy  </vt:lpstr>
      <vt:lpstr>   Infrastructure and governance   </vt:lpstr>
      <vt:lpstr>ADPH Annual Report Competition 2013-2014</vt:lpstr>
      <vt:lpstr>Class of 2013-2014</vt:lpstr>
      <vt:lpstr>Some tips for improvement</vt:lpstr>
      <vt:lpstr>Single topics</vt:lpstr>
      <vt:lpstr>Survey responses (34)</vt:lpstr>
      <vt:lpstr>Adding value?</vt:lpstr>
      <vt:lpstr>Impact?</vt:lpstr>
      <vt:lpstr>Independence?</vt:lpstr>
      <vt:lpstr>Brighton</vt:lpstr>
      <vt:lpstr>East Riding</vt:lpstr>
      <vt:lpstr>Leeds</vt:lpstr>
      <vt:lpstr>North Yorkshire</vt:lpstr>
      <vt:lpstr>Sandwell</vt:lpstr>
      <vt:lpstr>Results</vt:lpstr>
      <vt:lpstr>ADPH Policy Workshop &amp; AGM </vt:lpstr>
      <vt:lpstr>Slide 44</vt:lpstr>
      <vt:lpstr>Slide 45</vt:lpstr>
      <vt:lpstr>LGA HWB improvement offer 14/15</vt:lpstr>
      <vt:lpstr>ADASS &amp; ADCS</vt:lpstr>
      <vt:lpstr>Public Health</vt:lpstr>
      <vt:lpstr>Public Health</vt:lpstr>
      <vt:lpstr>Feedback from Exec members</vt:lpstr>
      <vt:lpstr>ADPH Policy Workshop &amp; AGM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Directors of Public Health (ADPH)</dc:title>
  <dc:creator>NClose</dc:creator>
  <cp:lastModifiedBy>gmorgan</cp:lastModifiedBy>
  <cp:revision>47</cp:revision>
  <dcterms:created xsi:type="dcterms:W3CDTF">2009-04-14T15:17:12Z</dcterms:created>
  <dcterms:modified xsi:type="dcterms:W3CDTF">2014-06-17T09:44:06Z</dcterms:modified>
</cp:coreProperties>
</file>