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GB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GB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GB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B9503DD9-2054-4774-B246-69A1D431414A}" type="slidenum">
              <a:t>‹#›</a:t>
            </a:fld>
            <a:endParaRPr lang="en-GB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7482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4800"/>
            <a:ext cx="0" cy="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685799" y="434304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53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GB" sz="1200" b="0" i="0" u="none" strike="noStrike" baseline="0">
        <a:ln>
          <a:noFill/>
        </a:ln>
        <a:solidFill>
          <a:srgbClr val="000000"/>
        </a:solidFill>
        <a:latin typeface="Calibri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43080" y="694800"/>
            <a:ext cx="2571120" cy="3428639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04040" y="694800"/>
            <a:ext cx="4848840" cy="342828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25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1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260350"/>
            <a:ext cx="2070100" cy="6488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57900" cy="6488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6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0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15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640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628775"/>
            <a:ext cx="40640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35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4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9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063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7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67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5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260350"/>
            <a:ext cx="2070100" cy="6488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57900" cy="6488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87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640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628775"/>
            <a:ext cx="40640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67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7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2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68360" y="259920"/>
            <a:ext cx="8229600" cy="1143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8000" y="1628280"/>
            <a:ext cx="8280360" cy="512063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36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32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179280" y="6308280"/>
            <a:ext cx="1728719" cy="642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DejaVu Sans" pitchFamily="2"/>
                <a:cs typeface="Tahoma" pitchFamily="2"/>
              </a:defRPr>
            </a:lvl1pPr>
          </a:lstStyle>
          <a:p>
            <a:pPr lvl="0"/>
            <a:r>
              <a:rPr lang="en-GB"/>
              <a:t>www.adph.org.uk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GB" sz="4000" b="1" i="0" u="none" strike="noStrike" baseline="0">
          <a:ln>
            <a:noFill/>
          </a:ln>
          <a:solidFill>
            <a:srgbClr val="000000"/>
          </a:solidFill>
          <a:latin typeface="Garamond" pitchFamily="18"/>
        </a:defRPr>
      </a:lvl1pPr>
    </p:titleStyle>
    <p:bodyStyle>
      <a:lvl1pPr marL="0" marR="0" indent="0" algn="l" rtl="0" hangingPunct="0">
        <a:lnSpc>
          <a:spcPct val="100000"/>
        </a:lnSpc>
        <a:spcBef>
          <a:spcPts val="998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GB" sz="4000" b="1" i="0" u="none" strike="noStrike" baseline="0">
          <a:ln>
            <a:noFill/>
          </a:ln>
          <a:solidFill>
            <a:srgbClr val="000000"/>
          </a:solidFill>
          <a:latin typeface="Garamond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3635279" y="476280"/>
            <a:ext cx="1944720" cy="19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468360" y="259920"/>
            <a:ext cx="8229600" cy="11433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468000" y="1628280"/>
            <a:ext cx="8280360" cy="512063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36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32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GB" sz="4000" b="1" i="0" u="none" strike="noStrike" kern="1200" baseline="0">
          <a:ln>
            <a:noFill/>
          </a:ln>
          <a:solidFill>
            <a:srgbClr val="000000"/>
          </a:solidFill>
          <a:latin typeface="Garamond" pitchFamily="18"/>
        </a:defRPr>
      </a:lvl1pPr>
    </p:titleStyle>
    <p:bodyStyle>
      <a:lvl1pPr marL="0" marR="0" indent="0" algn="l" rtl="0" hangingPunct="0">
        <a:lnSpc>
          <a:spcPct val="100000"/>
        </a:lnSpc>
        <a:spcBef>
          <a:spcPts val="998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GB" sz="4000" b="1" i="0" u="none" strike="noStrike" kern="1200" baseline="0">
          <a:ln>
            <a:noFill/>
          </a:ln>
          <a:solidFill>
            <a:srgbClr val="000000"/>
          </a:solidFill>
          <a:latin typeface="Garamond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DPH Annual Conference &amp; AG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4359" y="2565360"/>
            <a:ext cx="7772400" cy="1470600"/>
          </a:xfrm>
        </p:spPr>
        <p:txBody>
          <a:bodyPr wrap="square" lIns="91440" tIns="45720" rIns="91440" bIns="45720">
            <a:spAutoFit/>
          </a:bodyPr>
          <a:lstStyle>
            <a:defPPr lvl="0">
              <a:buNone/>
            </a:defPPr>
            <a:lvl1pPr lvl="0">
              <a:buNone/>
            </a:lvl1pPr>
          </a:lstStyle>
          <a:p>
            <a:pPr lvl="0" hangingPunct="1"/>
            <a:r>
              <a:rPr lang="en-GB"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</a:rPr>
              <a:t>ADPH Annual Conference &amp; AGM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280" y="4581000"/>
            <a:ext cx="6400799" cy="86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Garamond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Garamond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Garamond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Garamond" pitchFamily="18"/>
              <a:buChar char="»"/>
            </a:lvl5pPr>
            <a:lvl6pPr lvl="5">
              <a:buClr>
                <a:srgbClr val="000000"/>
              </a:buClr>
              <a:buSzPct val="100000"/>
              <a:buFont typeface="Garamond" pitchFamily="18"/>
              <a:buChar char="»"/>
            </a:lvl6pPr>
            <a:lvl7pPr lvl="6">
              <a:buClr>
                <a:srgbClr val="000000"/>
              </a:buClr>
              <a:buSzPct val="100000"/>
              <a:buFont typeface="Garamond" pitchFamily="18"/>
              <a:buChar char="»"/>
            </a:lvl7pPr>
            <a:lvl8pPr lvl="7">
              <a:buClr>
                <a:srgbClr val="000000"/>
              </a:buClr>
              <a:buSzPct val="100000"/>
              <a:buFont typeface="Garamond" pitchFamily="18"/>
              <a:buChar char="»"/>
            </a:lvl8pPr>
            <a:lvl9pPr lvl="8">
              <a:buClr>
                <a:srgbClr val="000000"/>
              </a:buClr>
              <a:buSzPct val="100000"/>
              <a:buFont typeface="Garamond" pitchFamily="18"/>
              <a:buChar char="»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i="1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rPr>
              <a:t>15</a:t>
            </a:r>
            <a:r>
              <a:rPr lang="en-GB" sz="3600" b="1" i="1" u="none" strike="noStrike" kern="1200" baseline="3000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rPr>
              <a:t>th</a:t>
            </a:r>
            <a:r>
              <a:rPr lang="en-GB" sz="3600" b="1" i="1" u="none" strike="noStrike" kern="1200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rPr>
              <a:t> May 2012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2240" y="260648"/>
            <a:ext cx="8229600" cy="86409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</a:lstStyle>
          <a:p>
            <a:pPr lvl="0"/>
            <a:r>
              <a:rPr lang="en-GB" dirty="0"/>
              <a:t>ADPH – Aims and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124744"/>
            <a:ext cx="7636320" cy="511256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dirty="0"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C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ollate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and present the views of Directors of Public Health on public health </a:t>
            </a:r>
            <a:endParaRPr lang="en-GB" sz="16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policy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to national governments, the media and other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organisations; </a:t>
            </a:r>
            <a:r>
              <a:rPr lang="en-GB" sz="1600" dirty="0" smtClean="0"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i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nfluence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legislation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and policy at a local, regional, national and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international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level;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dirty="0"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f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acilitate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a support network for Directors of Public Health to share ideas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and good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practice and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support problem-solving;</a:t>
            </a:r>
            <a:r>
              <a:rPr lang="en-GB" sz="16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i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dentify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and fulfil the development needs of </a:t>
            </a:r>
            <a:endParaRPr lang="en-GB" sz="16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Directors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of Public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Health</a:t>
            </a:r>
            <a:r>
              <a:rPr lang="en-GB" sz="16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where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practicable and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appropriate;</a:t>
            </a:r>
            <a:r>
              <a:rPr lang="en-GB" sz="16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i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n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collaboration with </a:t>
            </a:r>
            <a:endParaRPr lang="en-GB" sz="16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others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, further the development of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comprehensive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, </a:t>
            </a: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equitable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public health policies </a:t>
            </a:r>
            <a:endParaRPr lang="en-GB" sz="16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r>
              <a:rPr lang="en-GB" sz="16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through </a:t>
            </a:r>
            <a:r>
              <a:rPr lang="en-GB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relevant statutory and other bodies</a:t>
            </a:r>
            <a:r>
              <a:rPr lang="en-GB" sz="1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WenQuanYi Zen Hei" pitchFamily="2"/>
                <a:cs typeface="Lohit Devanagari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pPr>
            <a:endParaRPr lang="en-GB" sz="16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WenQuanYi Zen Hei" pitchFamily="2"/>
              <a:cs typeface="Lohit Devanagar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552" y="1556792"/>
            <a:ext cx="8047038" cy="4392488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36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32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9pPr>
          </a:lstStyle>
          <a:p>
            <a:pPr lvl="0">
              <a:buNone/>
            </a:pPr>
            <a:endParaRPr lang="en-GB" dirty="0"/>
          </a:p>
          <a:p>
            <a:pPr lvl="0">
              <a:buNone/>
            </a:pPr>
            <a:r>
              <a:rPr lang="en-GB" dirty="0"/>
              <a:t>Has only been ADPH that has kept me sane as a jobbing DPH</a:t>
            </a:r>
          </a:p>
          <a:p>
            <a:pPr lvl="0">
              <a:buNone/>
            </a:pPr>
            <a:endParaRPr lang="en-GB" dirty="0"/>
          </a:p>
          <a:p>
            <a:pPr lvl="0" algn="r">
              <a:buNone/>
            </a:pPr>
            <a:r>
              <a:rPr lang="en-GB" dirty="0"/>
              <a:t>Source:  A real DPH, Twitter</a:t>
            </a:r>
          </a:p>
          <a:p>
            <a:pPr lvl="0" algn="r">
              <a:buNone/>
            </a:pPr>
            <a:r>
              <a:rPr lang="en-GB" dirty="0"/>
              <a:t>March 2012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611560" y="1556792"/>
            <a:ext cx="8047038" cy="3976687"/>
          </a:xfrm>
        </p:spPr>
        <p:txBody>
          <a:bodyPr lIns="0" tIns="0" rIns="0" bIns="0" anchor="ctr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Garamond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Garamond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Garamond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Garamond" pitchFamily="18"/>
              <a:buChar char="»"/>
            </a:lvl5pPr>
            <a:lvl6pPr lvl="5">
              <a:buClr>
                <a:srgbClr val="000000"/>
              </a:buClr>
              <a:buSzPct val="100000"/>
              <a:buFont typeface="Garamond" pitchFamily="18"/>
              <a:buChar char="»"/>
            </a:lvl6pPr>
            <a:lvl7pPr lvl="6">
              <a:buClr>
                <a:srgbClr val="000000"/>
              </a:buClr>
              <a:buSzPct val="100000"/>
              <a:buFont typeface="Garamond" pitchFamily="18"/>
              <a:buChar char="»"/>
            </a:lvl7pPr>
            <a:lvl8pPr lvl="7">
              <a:buClr>
                <a:srgbClr val="000000"/>
              </a:buClr>
              <a:buSzPct val="100000"/>
              <a:buFont typeface="Garamond" pitchFamily="18"/>
              <a:buChar char="»"/>
            </a:lvl8pPr>
            <a:lvl9pPr lvl="8">
              <a:buClr>
                <a:srgbClr val="000000"/>
              </a:buClr>
              <a:buSzPct val="100000"/>
              <a:buFont typeface="Garamond" pitchFamily="18"/>
              <a:buChar char="»"/>
            </a:lvl9pPr>
          </a:lstStyle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/>
              <a:t>Connecting with Purpose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910" dirty="0"/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910" dirty="0"/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910" dirty="0"/>
              <a:t>Dr Janet Atherton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910" dirty="0"/>
              <a:t>15 May 2012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552" y="404664"/>
            <a:ext cx="8047038" cy="3976687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36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32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9pPr>
          </a:lstStyle>
          <a:p>
            <a:pPr lvl="0">
              <a:buNone/>
            </a:pPr>
            <a:endParaRPr lang="en-GB" dirty="0"/>
          </a:p>
          <a:p>
            <a:pPr lvl="0">
              <a:buNone/>
            </a:pPr>
            <a:r>
              <a:rPr lang="en-GB" dirty="0"/>
              <a:t>Having a sense of greater purpose in life can protect our brains from mental decline and help us live longer.</a:t>
            </a:r>
          </a:p>
          <a:p>
            <a:pPr lvl="0">
              <a:buNone/>
            </a:pPr>
            <a:endParaRPr lang="en-GB" dirty="0"/>
          </a:p>
          <a:p>
            <a:pPr lvl="0" algn="r">
              <a:buNone/>
            </a:pPr>
            <a:r>
              <a:rPr lang="en-GB" sz="3200" dirty="0"/>
              <a:t>Source:  Action for Happiness, Twitter</a:t>
            </a:r>
          </a:p>
          <a:p>
            <a:pPr lvl="0" algn="r">
              <a:buNone/>
            </a:pPr>
            <a:r>
              <a:rPr lang="en-GB" sz="3200" dirty="0"/>
              <a:t>May 2012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3528" y="332656"/>
            <a:ext cx="4702175" cy="600868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67544" y="260648"/>
            <a:ext cx="3722688" cy="568325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260350"/>
            <a:ext cx="3722688" cy="5683250"/>
          </a:xfrm>
        </p:spPr>
      </p:pic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368800" y="3195638"/>
            <a:ext cx="4775200" cy="34671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3528" y="2132856"/>
            <a:ext cx="3925888" cy="358298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2817813"/>
            <a:ext cx="3925888" cy="3582987"/>
          </a:xfrm>
        </p:spPr>
      </p:pic>
      <p:pic>
        <p:nvPicPr>
          <p:cNvPr id="4" name="Picture Placeholder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630738" y="327025"/>
            <a:ext cx="4513262" cy="339566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r>
              <a:rPr lang="en-GB" smtClean="0"/>
              <a:t>www.adph.org.uk</a:t>
            </a:r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30760"/>
            <a:ext cx="8229240" cy="1229759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</a:lstStyle>
          <a:p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3926520" cy="3976919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36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32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9pPr>
          </a:lstStyle>
          <a:p>
            <a:pPr marL="0" indent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4579920" y="1604520"/>
            <a:ext cx="3926520" cy="3976919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GB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8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GB" sz="36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GB" sz="32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 pitchFamily="18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GB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WenQuanYi Zen Hei" pitchFamily="2"/>
                <a:cs typeface="Lohit Devanagari" pitchFamily="2"/>
              </a:defRPr>
            </a:lvl9pPr>
          </a:lstStyle>
          <a:p>
            <a:pPr marL="0" indent="0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0000006.ADPH_background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181</Words>
  <Application>Microsoft Office PowerPoint</Application>
  <PresentationFormat>On-screen Show (4:3)</PresentationFormat>
  <Paragraphs>36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</vt:lpstr>
      <vt:lpstr>00000006.ADPH_background_slide</vt:lpstr>
      <vt:lpstr>ADPH Annual Conference &amp; AGM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ADPH – Aims and values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Directors of Public Health (ADPH)</dc:title>
  <dc:creator>NClose</dc:creator>
  <cp:lastModifiedBy>Carol Turton</cp:lastModifiedBy>
  <cp:revision>11</cp:revision>
  <dcterms:created xsi:type="dcterms:W3CDTF">2009-04-14T15:17:12Z</dcterms:created>
  <dcterms:modified xsi:type="dcterms:W3CDTF">2012-05-14T12:04:18Z</dcterms:modified>
</cp:coreProperties>
</file>